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6"/>
  </p:handoutMasterIdLst>
  <p:sldIdLst>
    <p:sldId id="256" r:id="rId2"/>
    <p:sldId id="277" r:id="rId3"/>
    <p:sldId id="279" r:id="rId4"/>
    <p:sldId id="280" r:id="rId5"/>
    <p:sldId id="281" r:id="rId6"/>
    <p:sldId id="284" r:id="rId7"/>
    <p:sldId id="282" r:id="rId8"/>
    <p:sldId id="283" r:id="rId9"/>
    <p:sldId id="285" r:id="rId10"/>
    <p:sldId id="286" r:id="rId11"/>
    <p:sldId id="287" r:id="rId12"/>
    <p:sldId id="292" r:id="rId13"/>
    <p:sldId id="288" r:id="rId14"/>
    <p:sldId id="301" r:id="rId15"/>
    <p:sldId id="302" r:id="rId16"/>
    <p:sldId id="289" r:id="rId17"/>
    <p:sldId id="290" r:id="rId18"/>
    <p:sldId id="303" r:id="rId19"/>
    <p:sldId id="291" r:id="rId20"/>
    <p:sldId id="299" r:id="rId21"/>
    <p:sldId id="278" r:id="rId22"/>
    <p:sldId id="300" r:id="rId23"/>
    <p:sldId id="298" r:id="rId24"/>
    <p:sldId id="29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03" autoAdjust="0"/>
    <p:restoredTop sz="94541" autoAdjust="0"/>
  </p:normalViewPr>
  <p:slideViewPr>
    <p:cSldViewPr snapToGrid="0" snapToObjects="1">
      <p:cViewPr varScale="1">
        <p:scale>
          <a:sx n="124" d="100"/>
          <a:sy n="124" d="100"/>
        </p:scale>
        <p:origin x="224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57A7D654-84AA-4481-B69B-27EEE3BA0E1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564932"/>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17 THE IMMUNE SYSTEM AND DISEASE</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70831797-838F-4CC5-991B-76042956964B}"/>
              </a:ext>
            </a:extLst>
          </p:cNvPr>
          <p:cNvSpPr>
            <a:spLocks noGrp="1"/>
          </p:cNvSpPr>
          <p:nvPr>
            <p:ph type="title" idx="4294967295"/>
          </p:nvPr>
        </p:nvSpPr>
        <p:spPr>
          <a:xfrm>
            <a:off x="0" y="690286"/>
            <a:ext cx="9144000" cy="734641"/>
          </a:xfrm>
        </p:spPr>
        <p:txBody>
          <a:bodyPr>
            <a:normAutofit/>
          </a:bodyPr>
          <a:lstStyle/>
          <a:p>
            <a:pPr algn="ctr"/>
            <a:r>
              <a:rPr lang="en-US" sz="3600" dirty="0"/>
              <a:t>Concepts</a:t>
            </a:r>
            <a:r>
              <a:rPr lang="en-US" sz="3600" baseline="0" dirty="0"/>
              <a:t> of Biology</a:t>
            </a:r>
            <a:endParaRPr lang="en-US" sz="3600" dirty="0"/>
          </a:p>
        </p:txBody>
      </p:sp>
      <p:pic>
        <p:nvPicPr>
          <p:cNvPr id="8" name="Picture 7">
            <a:extLst>
              <a:ext uri="{FF2B5EF4-FFF2-40B4-BE49-F238E27FC236}">
                <a16:creationId xmlns:a16="http://schemas.microsoft.com/office/drawing/2014/main" id="{AF839BC9-B6FE-5D42-B48E-4CE091444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0660795-F8E1-4BAE-8F3A-EB7A5162805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White blood cells (leukocytes) release chemicals to stimulate the inflammatory response following a cut in the skin.</a:t>
            </a:r>
          </a:p>
        </p:txBody>
      </p:sp>
      <p:pic>
        <p:nvPicPr>
          <p:cNvPr id="2" name="Figure" descr="Illustration shows a capillary near the surface of skin that has a cut in it. Bacteria have penetrated the skin around the cut. In response, mass cells in the lower part of the skin tissue release histamines, and dendritic cells release cytokines. The histamines cause the capillary to become permeable. Neutrophils and monocytes exit the capillary into the damaged skin. Both the neutrophil and macrophage release cytokines and consumes bacteria by phagocytos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2478" r="-52478"/>
          <a:stretch>
            <a:fillRect/>
          </a:stretch>
        </p:blipFill>
        <p:spPr/>
      </p:pic>
      <p:sp>
        <p:nvSpPr>
          <p:cNvPr id="5" name="Figure Number"/>
          <p:cNvSpPr>
            <a:spLocks noGrp="1"/>
          </p:cNvSpPr>
          <p:nvPr>
            <p:ph type="title"/>
          </p:nvPr>
        </p:nvSpPr>
        <p:spPr/>
        <p:txBody>
          <a:bodyPr/>
          <a:lstStyle/>
          <a:p>
            <a:r>
              <a:rPr lang="en-US" dirty="0"/>
              <a:t>Figure 17.9</a:t>
            </a:r>
          </a:p>
        </p:txBody>
      </p:sp>
      <p:pic>
        <p:nvPicPr>
          <p:cNvPr id="8" name="Picture 7">
            <a:extLst>
              <a:ext uri="{FF2B5EF4-FFF2-40B4-BE49-F238E27FC236}">
                <a16:creationId xmlns:a16="http://schemas.microsoft.com/office/drawing/2014/main" id="{E8955B5C-EEA9-0041-8BE9-1CE157BF6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7556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BBC6D5EF-AE1F-4C14-BD81-7BC55AB6123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Lymphocytes, such as NK cells, are characterized by their large nuclei that actively absorb Wright stain and therefore appear dark colored under a microscope. (credit: scale-bar data from Matt Russell)</a:t>
            </a:r>
          </a:p>
        </p:txBody>
      </p:sp>
      <p:pic>
        <p:nvPicPr>
          <p:cNvPr id="2" name="Figure" descr="Micrograph shows a round cell with a large nucleus occupying more than half of the cel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182" r="-65182"/>
          <a:stretch>
            <a:fillRect/>
          </a:stretch>
        </p:blipFill>
        <p:spPr/>
      </p:pic>
      <p:sp>
        <p:nvSpPr>
          <p:cNvPr id="5" name="Figure Number"/>
          <p:cNvSpPr>
            <a:spLocks noGrp="1"/>
          </p:cNvSpPr>
          <p:nvPr>
            <p:ph type="title"/>
          </p:nvPr>
        </p:nvSpPr>
        <p:spPr/>
        <p:txBody>
          <a:bodyPr/>
          <a:lstStyle/>
          <a:p>
            <a:r>
              <a:rPr lang="en-US" dirty="0"/>
              <a:t>Figure 17.10</a:t>
            </a:r>
          </a:p>
        </p:txBody>
      </p:sp>
      <p:pic>
        <p:nvPicPr>
          <p:cNvPr id="8" name="Picture 7">
            <a:extLst>
              <a:ext uri="{FF2B5EF4-FFF2-40B4-BE49-F238E27FC236}">
                <a16:creationId xmlns:a16="http://schemas.microsoft.com/office/drawing/2014/main" id="{961234FF-5084-BB40-8B4C-FE4414063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84554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9A1E23DF-C8A6-467C-9CAF-15785E9903C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Cells involved in the innate immune response include mast cells, natural killer cells, and white blood cells, such as monocytes, macrophages and neutrophils.</a:t>
            </a:r>
          </a:p>
        </p:txBody>
      </p:sp>
      <p:pic>
        <p:nvPicPr>
          <p:cNvPr id="2" name="Figure" descr="Illustration shows several innate immunity cells. Mast cells have an abundance of cytoplasmic granules and an irregular nucleus. Natural killer cells and neutrophils are filled with granules. Neutrophils have a multi-lobed nucleus. Macrophages are irregular in shape, with a round nucleu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1550" b="-41550"/>
          <a:stretch>
            <a:fillRect/>
          </a:stretch>
        </p:blipFill>
        <p:spPr/>
      </p:pic>
      <p:sp>
        <p:nvSpPr>
          <p:cNvPr id="5" name="Figure Number"/>
          <p:cNvSpPr>
            <a:spLocks noGrp="1"/>
          </p:cNvSpPr>
          <p:nvPr>
            <p:ph type="title"/>
          </p:nvPr>
        </p:nvSpPr>
        <p:spPr/>
        <p:txBody>
          <a:bodyPr/>
          <a:lstStyle/>
          <a:p>
            <a:r>
              <a:rPr lang="en-US" dirty="0"/>
              <a:t>Figure 17.11</a:t>
            </a:r>
          </a:p>
        </p:txBody>
      </p:sp>
      <p:pic>
        <p:nvPicPr>
          <p:cNvPr id="8" name="Picture 7">
            <a:extLst>
              <a:ext uri="{FF2B5EF4-FFF2-40B4-BE49-F238E27FC236}">
                <a16:creationId xmlns:a16="http://schemas.microsoft.com/office/drawing/2014/main" id="{D11A86CC-B4A8-7D4C-8E27-F8D690657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6548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EDA3253-D18D-4364-BE67-C063913EE62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500" dirty="0"/>
              <a:t>This scanning electron micrograph shows a T lymphocyte. T and B cells are indistinguishable by light microscopy but can be differentiated experimentally by probing their surface receptors. (credit: modification of work by NCI; scale-bar data  from Matt Russell)</a:t>
            </a:r>
          </a:p>
        </p:txBody>
      </p:sp>
      <p:pic>
        <p:nvPicPr>
          <p:cNvPr id="2" name="Figure" descr="Micrograph shows a cell that looks like a fuzzy snowba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6533" r="-56533"/>
          <a:stretch>
            <a:fillRect/>
          </a:stretch>
        </p:blipFill>
        <p:spPr/>
      </p:pic>
      <p:sp>
        <p:nvSpPr>
          <p:cNvPr id="5" name="Figure Number"/>
          <p:cNvSpPr>
            <a:spLocks noGrp="1"/>
          </p:cNvSpPr>
          <p:nvPr>
            <p:ph type="title"/>
          </p:nvPr>
        </p:nvSpPr>
        <p:spPr/>
        <p:txBody>
          <a:bodyPr/>
          <a:lstStyle/>
          <a:p>
            <a:r>
              <a:rPr lang="en-US" dirty="0"/>
              <a:t>Figure 17.12</a:t>
            </a:r>
          </a:p>
        </p:txBody>
      </p:sp>
      <p:pic>
        <p:nvPicPr>
          <p:cNvPr id="8" name="Picture 7">
            <a:extLst>
              <a:ext uri="{FF2B5EF4-FFF2-40B4-BE49-F238E27FC236}">
                <a16:creationId xmlns:a16="http://schemas.microsoft.com/office/drawing/2014/main" id="{8B137655-EB3B-DE49-A354-44B0C3496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8212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24B7121E-6E64-4106-B237-ED76158B3D7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B cell receptors are embedded in the membranes of B cells and bind a variety of antigens through their variable regions.</a:t>
            </a:r>
          </a:p>
        </p:txBody>
      </p:sp>
      <p:pic>
        <p:nvPicPr>
          <p:cNvPr id="2" name="Figure" descr="Illustration shows a Y-shaped B cell receptor that projects up from the plasma membrane. The upper portion of both ends of the Y is the variable region that makes up the antigen binding sit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534" b="-3534"/>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17.13</a:t>
            </a:r>
          </a:p>
        </p:txBody>
      </p:sp>
      <p:pic>
        <p:nvPicPr>
          <p:cNvPr id="8" name="Picture 7">
            <a:extLst>
              <a:ext uri="{FF2B5EF4-FFF2-40B4-BE49-F238E27FC236}">
                <a16:creationId xmlns:a16="http://schemas.microsoft.com/office/drawing/2014/main" id="{7F70DE8B-D8B5-7E44-8A9E-67AFE0F05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4617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38625333-DA80-4841-938F-89792B7CFF3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Part A shows antibody neutralization. Antibodies coat the surface of a virus or toxic protein, such as the diphtheria toxin, and prevent them from binding to their target. Part B shows opsonization, a process by which a pathogen coated with antigens is consumed by a macrophage or neutrophil. Part C shows complement activation. Antibodies attached to the surface of a pathogen cell activate the complement system. Pores are formed in the cell membrane, destroying the ce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671" r="-11671"/>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500" dirty="0">
                <a:solidFill>
                  <a:schemeClr val="tx1"/>
                </a:solidFill>
              </a:rPr>
              <a:t>Antibodies may inhibit infection by </a:t>
            </a:r>
            <a:r>
              <a:rPr lang="en-US" sz="1500" dirty="0">
                <a:solidFill>
                  <a:srgbClr val="6CB255"/>
                </a:solidFill>
              </a:rPr>
              <a:t>(a)</a:t>
            </a:r>
            <a:r>
              <a:rPr lang="en-US" sz="1500" dirty="0">
                <a:solidFill>
                  <a:schemeClr val="tx1"/>
                </a:solidFill>
              </a:rPr>
              <a:t> preventing the antigen from binding its target, </a:t>
            </a:r>
            <a:r>
              <a:rPr lang="en-US" sz="1500" dirty="0">
                <a:solidFill>
                  <a:srgbClr val="6CB255"/>
                </a:solidFill>
              </a:rPr>
              <a:t>(b)</a:t>
            </a:r>
            <a:r>
              <a:rPr lang="en-US" sz="1500" dirty="0">
                <a:solidFill>
                  <a:schemeClr val="tx1"/>
                </a:solidFill>
              </a:rPr>
              <a:t> tagging a pathogen for destruction by macrophages or neutrophils, or </a:t>
            </a:r>
            <a:r>
              <a:rPr lang="en-US" sz="1500" dirty="0">
                <a:solidFill>
                  <a:srgbClr val="6CB255"/>
                </a:solidFill>
              </a:rPr>
              <a:t>(c)</a:t>
            </a:r>
            <a:r>
              <a:rPr lang="en-US" sz="1500" dirty="0">
                <a:solidFill>
                  <a:schemeClr val="tx1"/>
                </a:solidFill>
              </a:rPr>
              <a:t> activating the complement </a:t>
            </a:r>
            <a:r>
              <a:rPr lang="pt-BR" sz="1500" dirty="0" err="1">
                <a:solidFill>
                  <a:schemeClr val="tx1"/>
                </a:solidFill>
              </a:rPr>
              <a:t>cascade</a:t>
            </a:r>
            <a:r>
              <a:rPr lang="pt-BR" sz="1500" dirty="0">
                <a:solidFill>
                  <a:schemeClr val="tx1"/>
                </a:solidFill>
              </a:rPr>
              <a:t>.</a:t>
            </a:r>
            <a:endParaRPr lang="en-US" sz="1500" dirty="0">
              <a:solidFill>
                <a:schemeClr val="tx1"/>
              </a:solidFill>
            </a:endParaRPr>
          </a:p>
        </p:txBody>
      </p:sp>
      <p:sp>
        <p:nvSpPr>
          <p:cNvPr id="5" name="Figure Number"/>
          <p:cNvSpPr>
            <a:spLocks noGrp="1"/>
          </p:cNvSpPr>
          <p:nvPr>
            <p:ph type="title"/>
          </p:nvPr>
        </p:nvSpPr>
        <p:spPr/>
        <p:txBody>
          <a:bodyPr>
            <a:normAutofit/>
          </a:bodyPr>
          <a:lstStyle/>
          <a:p>
            <a:pPr algn="r"/>
            <a:r>
              <a:rPr lang="en-US" sz="2400" dirty="0">
                <a:solidFill>
                  <a:srgbClr val="6CB255"/>
                </a:solidFill>
              </a:rPr>
              <a:t>Figure 17.14</a:t>
            </a:r>
          </a:p>
        </p:txBody>
      </p:sp>
      <p:pic>
        <p:nvPicPr>
          <p:cNvPr id="8" name="Picture 7">
            <a:extLst>
              <a:ext uri="{FF2B5EF4-FFF2-40B4-BE49-F238E27FC236}">
                <a16:creationId xmlns:a16="http://schemas.microsoft.com/office/drawing/2014/main" id="{2D4C4FB5-A9FB-CC40-9B7A-6D55D6BD9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325361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9D8632E-00B0-4C72-B5B2-5EE9990FD96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600" dirty="0"/>
              <a:t>An antigen-presenting cell (APC), such as a macrophage, engulfs a foreign antigen, partially digests it in a lysosome, and then embeds it in an MHC class II molecule for presentation at the cell surface. Lymphocytes of the adaptive immune response must interact with antigen-embedded MHC class II molecules to mature into functional immune cells.</a:t>
            </a:r>
          </a:p>
        </p:txBody>
      </p:sp>
      <p:pic>
        <p:nvPicPr>
          <p:cNvPr id="2" name="Figure" descr="Illustration shows a bacterium being engulfed by a macrophage. Lysosomes fuse with the vacuole containing the bacteria. The bacterium is digested. Antigens from the bacterium are attached to a MHC II molecule and presented on the cell surf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2950" r="-42950"/>
          <a:stretch>
            <a:fillRect/>
          </a:stretch>
        </p:blipFill>
        <p:spPr/>
      </p:pic>
      <p:sp>
        <p:nvSpPr>
          <p:cNvPr id="5" name="Figure Number"/>
          <p:cNvSpPr>
            <a:spLocks noGrp="1"/>
          </p:cNvSpPr>
          <p:nvPr>
            <p:ph type="title"/>
          </p:nvPr>
        </p:nvSpPr>
        <p:spPr/>
        <p:txBody>
          <a:bodyPr/>
          <a:lstStyle/>
          <a:p>
            <a:r>
              <a:rPr lang="en-US" dirty="0"/>
              <a:t>Figure 17.15</a:t>
            </a:r>
          </a:p>
        </p:txBody>
      </p:sp>
      <p:pic>
        <p:nvPicPr>
          <p:cNvPr id="8" name="Picture 7">
            <a:extLst>
              <a:ext uri="{FF2B5EF4-FFF2-40B4-BE49-F238E27FC236}">
                <a16:creationId xmlns:a16="http://schemas.microsoft.com/office/drawing/2014/main" id="{5C28F0C0-C74E-D74F-A9C6-DA752C58C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76038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E5F2F12B-FE52-47DD-9CF3-AB107DB8FE5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helper T cell becomes activated by binding to an antigen presented by an APC via the MHCII receptor, causing it to release cytokines. Depending on the cytokines released, this activates either the </a:t>
            </a:r>
            <a:r>
              <a:rPr lang="en-US" sz="1600" dirty="0" err="1"/>
              <a:t>humoral</a:t>
            </a:r>
            <a:r>
              <a:rPr lang="en-US" sz="1600" dirty="0"/>
              <a:t> or the cell-mediated immune response.</a:t>
            </a:r>
          </a:p>
        </p:txBody>
      </p:sp>
      <p:pic>
        <p:nvPicPr>
          <p:cNvPr id="2" name="Figure" descr="Illustration shows the steps involved in one method of activating a humoral or cell-mediated immune response. The first step shows a bacterium being engulfed by a macrophage. Lysosomes fuse with the vacuole containing the bacteria. The bacterium is digested. Antigens from the bacterium are attached to a MHC II molecule and presented on the cell surface. The next step shows the activation of a helper T cell. A T cell receptor on the surface of the T cell binds the MHC II-antigen complex presented by the macrophage (also called an antigen-presenting cell). As a result, the helper T cell becomes activated and both the helper T cell and macrophage cell release cytokines. The cytokines induce the helper T cell to clone itself. The cloned helper T cells release different cytokines that activate B cells, causing them to clone and begin the humoral immune response; and other T cells, turning them into cytotoxic T cells and beginning the cell-mediated immune respons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288" r="-32288"/>
          <a:stretch>
            <a:fillRect/>
          </a:stretch>
        </p:blipFill>
        <p:spPr/>
      </p:pic>
      <p:sp>
        <p:nvSpPr>
          <p:cNvPr id="5" name="Figure Number"/>
          <p:cNvSpPr>
            <a:spLocks noGrp="1"/>
          </p:cNvSpPr>
          <p:nvPr>
            <p:ph type="title"/>
          </p:nvPr>
        </p:nvSpPr>
        <p:spPr/>
        <p:txBody>
          <a:bodyPr/>
          <a:lstStyle/>
          <a:p>
            <a:r>
              <a:rPr lang="en-US" dirty="0"/>
              <a:t>Figure 17.16</a:t>
            </a:r>
          </a:p>
        </p:txBody>
      </p:sp>
      <p:pic>
        <p:nvPicPr>
          <p:cNvPr id="8" name="Picture 7">
            <a:extLst>
              <a:ext uri="{FF2B5EF4-FFF2-40B4-BE49-F238E27FC236}">
                <a16:creationId xmlns:a16="http://schemas.microsoft.com/office/drawing/2014/main" id="{BCF3A32F-1DD7-AE48-AE5B-ABB135717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8164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9037C7C9-9D3A-4329-90BD-F9B4C5DB2C2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After initially binding an antigen to the B cell receptor, a B cell internalizes the antigen and presents it on MHC class II. A helper T cell recognizes the MHC class II- antigen complex and activates the B cell. As a result, memory B cells and plasma cells are made.</a:t>
            </a:r>
          </a:p>
        </p:txBody>
      </p:sp>
      <p:pic>
        <p:nvPicPr>
          <p:cNvPr id="2" name="Figure" descr="Illustration shows activation of a B cell. An antigen on the surface of a bacterium binds the B cell receptor. The B cell engulfs the antigen, and presents the antigen on its surface in conjunction with a MHC II receptor. A T cell receptor and CD4 molecule on the surface of a helper T cell recognize the antigen–MHC II complex and activate the B cell. The B cell divides and turns into memory B cells and plasma cells. Memory B cells present antigen-specific antibody on their surface. Plasma B cells excrete antibodi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989" b="-1989"/>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17.17</a:t>
            </a:r>
          </a:p>
        </p:txBody>
      </p:sp>
      <p:pic>
        <p:nvPicPr>
          <p:cNvPr id="8" name="Picture 7">
            <a:extLst>
              <a:ext uri="{FF2B5EF4-FFF2-40B4-BE49-F238E27FC236}">
                <a16:creationId xmlns:a16="http://schemas.microsoft.com/office/drawing/2014/main" id="{F666E221-B2AF-684B-8524-9D1C334C7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82887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2F87486-66D0-41AA-93FB-873990F0A1C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In the primary response to infection, antibodies are secreted first from plasma cells. Upon re-exposure to the same pathogen, memory cells differentiate into antibody-secreting plasma cells that output a greater amount of antibody for a longer period of time.</a:t>
            </a:r>
          </a:p>
        </p:txBody>
      </p:sp>
      <p:pic>
        <p:nvPicPr>
          <p:cNvPr id="2" name="Figure" descr="Bar graph plots antibody concentration versus primary and secondary immune response. During the primary immune response, a low concentration of antibody is produced. During the secondary immune response, about three times as much antibody is produc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540" r="-35540"/>
          <a:stretch>
            <a:fillRect/>
          </a:stretch>
        </p:blipFill>
        <p:spPr/>
      </p:pic>
      <p:sp>
        <p:nvSpPr>
          <p:cNvPr id="5" name="Figure Number"/>
          <p:cNvSpPr>
            <a:spLocks noGrp="1"/>
          </p:cNvSpPr>
          <p:nvPr>
            <p:ph type="title"/>
          </p:nvPr>
        </p:nvSpPr>
        <p:spPr/>
        <p:txBody>
          <a:bodyPr/>
          <a:lstStyle/>
          <a:p>
            <a:r>
              <a:rPr lang="en-US" dirty="0"/>
              <a:t>Figure 17.18</a:t>
            </a:r>
          </a:p>
        </p:txBody>
      </p:sp>
      <p:pic>
        <p:nvPicPr>
          <p:cNvPr id="8" name="Picture 7">
            <a:extLst>
              <a:ext uri="{FF2B5EF4-FFF2-40B4-BE49-F238E27FC236}">
                <a16:creationId xmlns:a16="http://schemas.microsoft.com/office/drawing/2014/main" id="{99464C42-F282-9B40-8C7C-BAEC58A21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6908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6FD75348-C702-4033-89A9-6C75F3EA82A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pPr marL="342900" indent="-342900">
              <a:buAutoNum type="alphaLcParenBoth"/>
            </a:pPr>
            <a:r>
              <a:rPr lang="en-US" sz="1250" dirty="0"/>
              <a:t>This smallpox (</a:t>
            </a:r>
            <a:r>
              <a:rPr lang="en-US" sz="1250" dirty="0" err="1"/>
              <a:t>variola</a:t>
            </a:r>
            <a:r>
              <a:rPr lang="en-US" sz="1250" dirty="0"/>
              <a:t>) vaccine is derived from calves exposed to cowpox virus. Vaccines provoke a reaction in the immune system that prepares it for a subsequent infection by smallpox.</a:t>
            </a:r>
          </a:p>
          <a:p>
            <a:pPr marL="342900" indent="-342900">
              <a:buAutoNum type="alphaLcParenBoth"/>
            </a:pPr>
            <a:r>
              <a:rPr lang="en-US" sz="1250" dirty="0"/>
              <a:t>Viewed under a transmission electron microscope, you can see the </a:t>
            </a:r>
            <a:r>
              <a:rPr lang="en-US" sz="1250" dirty="0" err="1"/>
              <a:t>variola’s</a:t>
            </a:r>
            <a:r>
              <a:rPr lang="en-US" sz="1250" dirty="0"/>
              <a:t> dumbbell-shaped structure that contains the viral DNA. (credit a: modification of work by James </a:t>
            </a:r>
            <a:r>
              <a:rPr lang="en-US" sz="1250" dirty="0" err="1"/>
              <a:t>Gathany</a:t>
            </a:r>
            <a:r>
              <a:rPr lang="en-US" sz="1250" dirty="0"/>
              <a:t>, CDC; credit b: modification of work by Dr. Fred Murphy; Sylvia Whitfield, CDC; scale-bar data from Matt </a:t>
            </a:r>
            <a:r>
              <a:rPr lang="de-DE" sz="1250" dirty="0"/>
              <a:t>Russell)</a:t>
            </a:r>
            <a:endParaRPr lang="en-US" sz="1250" dirty="0"/>
          </a:p>
        </p:txBody>
      </p:sp>
      <p:pic>
        <p:nvPicPr>
          <p:cNvPr id="2" name="Figure" descr="Photo A shows an injection needle and small glass vial labeled 100 doses Smallpox vaccine, dead calf lymph type. Photo B is a transmission electron micrograph of the smallpox virus. It has an oval shape, with a dumbbell-shaped viral core inside, which contains the viral DN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125" r="-6125"/>
          <a:stretch>
            <a:fillRect/>
          </a:stretch>
        </p:blipFill>
        <p:spPr/>
      </p:pic>
      <p:sp>
        <p:nvSpPr>
          <p:cNvPr id="5" name="Figure Number"/>
          <p:cNvSpPr>
            <a:spLocks noGrp="1"/>
          </p:cNvSpPr>
          <p:nvPr>
            <p:ph type="title"/>
          </p:nvPr>
        </p:nvSpPr>
        <p:spPr/>
        <p:txBody>
          <a:bodyPr/>
          <a:lstStyle/>
          <a:p>
            <a:r>
              <a:rPr lang="en-US" dirty="0"/>
              <a:t>Figure 17.1</a:t>
            </a:r>
          </a:p>
        </p:txBody>
      </p:sp>
      <p:pic>
        <p:nvPicPr>
          <p:cNvPr id="8" name="Picture 7">
            <a:extLst>
              <a:ext uri="{FF2B5EF4-FFF2-40B4-BE49-F238E27FC236}">
                <a16:creationId xmlns:a16="http://schemas.microsoft.com/office/drawing/2014/main" id="{07E414EE-2190-4140-8BBD-1232FB983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E3705248-92D7-4EA9-8C96-3D7046C6144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solidFill>
                  <a:srgbClr val="6CB255"/>
                </a:solidFill>
              </a:rPr>
              <a:t>(a)</a:t>
            </a:r>
            <a:r>
              <a:rPr lang="en-US" sz="1600" dirty="0"/>
              <a:t> Lymphatic vessels carry a clear fluid called lymph throughout the body. The liquid passes through </a:t>
            </a:r>
            <a:r>
              <a:rPr lang="en-US" sz="1600" dirty="0">
                <a:solidFill>
                  <a:srgbClr val="6CB255"/>
                </a:solidFill>
              </a:rPr>
              <a:t>(b)</a:t>
            </a:r>
            <a:r>
              <a:rPr lang="en-US" sz="1600" dirty="0"/>
              <a:t> lymph nodes that filter the lymph that enters the node through afferent vessels and leaves through efferent vessels; lymph nodes are filled with lymphocytes that purge infecting cells. (credit a: modification of work by NIH; credit b: modification of work by NCI, NIH)</a:t>
            </a:r>
          </a:p>
        </p:txBody>
      </p:sp>
      <p:pic>
        <p:nvPicPr>
          <p:cNvPr id="2" name="Figure" descr="Part A shows the location of the lymph nodes and lymph vessels in the human body. Lymph vessels run down the spine and along the sides of the body and into the arms and legs and neck. Lymph nodes are clustered in the upper arms and legs, and in the lower back. Part B shows a lymph node, which is kidney shaped. Afferent lymphatic vessels are located along the outer curve, and efferent vessels are located along the inner curv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875" r="-5875"/>
          <a:stretch>
            <a:fillRect/>
          </a:stretch>
        </p:blipFill>
        <p:spPr/>
      </p:pic>
      <p:sp>
        <p:nvSpPr>
          <p:cNvPr id="5" name="Figure Number"/>
          <p:cNvSpPr>
            <a:spLocks noGrp="1"/>
          </p:cNvSpPr>
          <p:nvPr>
            <p:ph type="title"/>
          </p:nvPr>
        </p:nvSpPr>
        <p:spPr/>
        <p:txBody>
          <a:bodyPr/>
          <a:lstStyle/>
          <a:p>
            <a:r>
              <a:rPr lang="en-US" dirty="0"/>
              <a:t>Figure 17.19</a:t>
            </a:r>
          </a:p>
        </p:txBody>
      </p:sp>
      <p:pic>
        <p:nvPicPr>
          <p:cNvPr id="8" name="Picture 7">
            <a:extLst>
              <a:ext uri="{FF2B5EF4-FFF2-40B4-BE49-F238E27FC236}">
                <a16:creationId xmlns:a16="http://schemas.microsoft.com/office/drawing/2014/main" id="{517328C2-B23B-4440-97C5-D515D8546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57705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7E474EC0-B916-46BC-9D1C-78B1E3FD1D9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An illustration shows a cross section of a part of a spleen, which is located the upper left part of the abdomen. An inset diagram shows arteries and veins extending into the tissue of the sple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163" b="-11163"/>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500" dirty="0">
                <a:solidFill>
                  <a:schemeClr val="tx1"/>
                </a:solidFill>
              </a:rPr>
              <a:t>The spleen functions to immunologically filter the blood and allow for communication between cells corresponding to the innate and adaptive immune responses. (credit: modification of work by NCI, NIH)</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17.20</a:t>
            </a:r>
            <a:endParaRPr lang="en-US" sz="2400" dirty="0">
              <a:solidFill>
                <a:srgbClr val="6CB255"/>
              </a:solidFill>
            </a:endParaRPr>
          </a:p>
        </p:txBody>
      </p:sp>
      <p:pic>
        <p:nvPicPr>
          <p:cNvPr id="8" name="Picture 7">
            <a:extLst>
              <a:ext uri="{FF2B5EF4-FFF2-40B4-BE49-F238E27FC236}">
                <a16:creationId xmlns:a16="http://schemas.microsoft.com/office/drawing/2014/main" id="{1C090CFD-CB98-9C44-9971-226D91E97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464B72D-25FF-420B-94AB-F2BAFEA008B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HIV (green) is shown budding from a lymphocyte cell (red) in culture. (credit: modification of work by C. Goldsmith, CDC; scale-bar data from Matt Russell)</a:t>
            </a:r>
          </a:p>
        </p:txBody>
      </p:sp>
      <p:pic>
        <p:nvPicPr>
          <p:cNvPr id="2" name="Figure" descr="A colored scanning electron micrograph of a lymphocyte with cytoplasmic extensions, and many small spheres coming out of the lymphocyte and scattered around i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435" r="-26435"/>
          <a:stretch>
            <a:fillRect/>
          </a:stretch>
        </p:blipFill>
        <p:spPr/>
      </p:pic>
      <p:sp>
        <p:nvSpPr>
          <p:cNvPr id="5" name="Figure Number"/>
          <p:cNvSpPr>
            <a:spLocks noGrp="1"/>
          </p:cNvSpPr>
          <p:nvPr>
            <p:ph type="title"/>
          </p:nvPr>
        </p:nvSpPr>
        <p:spPr/>
        <p:txBody>
          <a:bodyPr/>
          <a:lstStyle/>
          <a:p>
            <a:r>
              <a:rPr lang="en-US" dirty="0"/>
              <a:t>Figure 17.21</a:t>
            </a:r>
          </a:p>
        </p:txBody>
      </p:sp>
      <p:pic>
        <p:nvPicPr>
          <p:cNvPr id="8" name="Picture 7">
            <a:extLst>
              <a:ext uri="{FF2B5EF4-FFF2-40B4-BE49-F238E27FC236}">
                <a16:creationId xmlns:a16="http://schemas.microsoft.com/office/drawing/2014/main" id="{602C306E-3376-BC40-B595-D95F2711B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82371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5D42ED95-ED3F-41AE-976B-8F72618C5FF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On first exposure to an allergen, an antibody is synthesized by plasma cells in response to a harmless antigen. The antibodies bind to mast cells, and on secondary exposure, the mast cells release histamines and other modulators that cause the symptoms of allergy. (credit: modification of work by NIH)</a:t>
            </a:r>
          </a:p>
        </p:txBody>
      </p:sp>
      <p:pic>
        <p:nvPicPr>
          <p:cNvPr id="2" name="Figure" descr="Illustration shows ragweed pollen attached to the surface of a B cell. The B cell is activated, producing plasma cells that release IgE. The IgE is presented on the surface of a mast cell. Upon a second exposure, binding of the antigen to the IgE-primed mast cells causes the release of chemical mediators that elicit an allergic reac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266" r="-17266"/>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17.22</a:t>
            </a:r>
            <a:endParaRPr lang="en-US" sz="2400" dirty="0">
              <a:solidFill>
                <a:srgbClr val="6CB255"/>
              </a:solidFill>
            </a:endParaRPr>
          </a:p>
        </p:txBody>
      </p:sp>
      <p:pic>
        <p:nvPicPr>
          <p:cNvPr id="8" name="Picture 7">
            <a:extLst>
              <a:ext uri="{FF2B5EF4-FFF2-40B4-BE49-F238E27FC236}">
                <a16:creationId xmlns:a16="http://schemas.microsoft.com/office/drawing/2014/main" id="{DCFA9972-B915-A54E-A6A8-DE0A28F47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40346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4DBFE52C-CB40-414B-87BA-6735CD16901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Illustration shows the symptoms of lupus, which include a distinctive face rash across the bridge of the nose and the cheeks, ulcers in the mouth and nose, inflammation of the pericardium, muscle aches and poor circulation in the fingers and to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315" b="-9315"/>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Systemic lupus </a:t>
            </a:r>
            <a:r>
              <a:rPr lang="en-US" sz="1600" dirty="0" err="1">
                <a:solidFill>
                  <a:srgbClr val="000000"/>
                </a:solidFill>
              </a:rPr>
              <a:t>erythematosus</a:t>
            </a:r>
            <a:r>
              <a:rPr lang="en-US" sz="1600" dirty="0">
                <a:solidFill>
                  <a:srgbClr val="000000"/>
                </a:solidFill>
              </a:rPr>
              <a:t> is characterized by autoimmunity to the individual’s own DNA and/or proteins, which leads to varied dysfunction of the organs. (credit: modification of work by Mikael </a:t>
            </a:r>
            <a:r>
              <a:rPr lang="en-US" sz="1600" dirty="0" err="1">
                <a:solidFill>
                  <a:srgbClr val="000000"/>
                </a:solidFill>
              </a:rPr>
              <a:t>Häggström</a:t>
            </a:r>
            <a:r>
              <a:rPr lang="en-US" sz="1600" dirty="0">
                <a:solidFill>
                  <a:srgbClr val="000000"/>
                </a:solidFill>
              </a:rPr>
              <a:t>)</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17.23</a:t>
            </a:r>
            <a:endParaRPr lang="en-US" sz="2400" dirty="0">
              <a:solidFill>
                <a:srgbClr val="6CB255"/>
              </a:solidFill>
            </a:endParaRPr>
          </a:p>
        </p:txBody>
      </p:sp>
      <p:pic>
        <p:nvPicPr>
          <p:cNvPr id="8" name="Picture 7">
            <a:extLst>
              <a:ext uri="{FF2B5EF4-FFF2-40B4-BE49-F238E27FC236}">
                <a16:creationId xmlns:a16="http://schemas.microsoft.com/office/drawing/2014/main" id="{A89816B8-35D6-AF46-AB12-7B6514292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334663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66A77758-2318-4EFA-A8EC-57C98AD18E5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pPr marL="342900" indent="-342900">
              <a:buAutoNum type="alphaLcParenBoth"/>
            </a:pPr>
            <a:r>
              <a:rPr lang="en-US" sz="1350" dirty="0"/>
              <a:t>The tobacco mosaic virus, seen by transmission electron microscopy, was the first virus to be discovered. </a:t>
            </a:r>
          </a:p>
          <a:p>
            <a:pPr marL="342900" indent="-342900">
              <a:buAutoNum type="alphaLcParenBoth"/>
            </a:pPr>
            <a:r>
              <a:rPr lang="en-US" sz="1350" dirty="0"/>
              <a:t>The leaves of an infected plant are shown. (credit a: scale-bar data from Matt Russell; credit b: modification of work by USDA, Department of Plant Pathology Archive, North Carolina State University)</a:t>
            </a:r>
          </a:p>
        </p:txBody>
      </p:sp>
      <p:pic>
        <p:nvPicPr>
          <p:cNvPr id="2" name="Figure" descr="In A, an electron micrograph shows the tobacco mosaic virus, which is shaped like a long, thin rectangle. Photo B shows an orchid leaf in varying states of decay. Initial symptoms are yellow and brown spots. Eventually, the entire leaf turns yellow with brown blotches, then completely br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457199" y="1538219"/>
            <a:ext cx="8062913" cy="2668405"/>
          </a:xfrm>
        </p:spPr>
      </p:pic>
      <p:sp>
        <p:nvSpPr>
          <p:cNvPr id="5" name="Figure Number"/>
          <p:cNvSpPr>
            <a:spLocks noGrp="1"/>
          </p:cNvSpPr>
          <p:nvPr>
            <p:ph type="title"/>
          </p:nvPr>
        </p:nvSpPr>
        <p:spPr/>
        <p:txBody>
          <a:bodyPr/>
          <a:lstStyle/>
          <a:p>
            <a:r>
              <a:rPr lang="en-US" dirty="0"/>
              <a:t>Figure 17.2</a:t>
            </a:r>
          </a:p>
        </p:txBody>
      </p:sp>
      <p:pic>
        <p:nvPicPr>
          <p:cNvPr id="8" name="Picture 7">
            <a:extLst>
              <a:ext uri="{FF2B5EF4-FFF2-40B4-BE49-F238E27FC236}">
                <a16:creationId xmlns:a16="http://schemas.microsoft.com/office/drawing/2014/main" id="{2EC3A787-A66A-F94F-9566-E1A04DC48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44021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E315AA2-4500-4B92-A0CC-C2660F67443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size of a virus is very small relative to the size of cells and organelles.</a:t>
            </a:r>
          </a:p>
        </p:txBody>
      </p:sp>
      <p:pic>
        <p:nvPicPr>
          <p:cNvPr id="2" name="Figure" descr="Relative sizes on a logarithmic scale, from 0.1 nm to 1 m, are shown. Objects are shown from smallest to largest. The smallest object shown, an atom, is about .1 nm in size. A C60 molecule, or buckyball, is 1 nm. The next largest objects shown are lipids and proteins; these molecules are between 1 and 10 nm. The influenza virus is about 100 nm. Bacteria and mitochondria are about 1 µm. Human red blood cells are about 7 µm. Plant and animal cells are both between 10 and 100 µm. Pollen from a morning glory flower and a human egg are between 100 µm and 1 mm. A frog egg is about 1 m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8118" r="-18118"/>
          <a:stretch>
            <a:fillRect/>
          </a:stretch>
        </p:blipFill>
        <p:spPr/>
      </p:pic>
      <p:sp>
        <p:nvSpPr>
          <p:cNvPr id="5" name="Figure Number"/>
          <p:cNvSpPr>
            <a:spLocks noGrp="1"/>
          </p:cNvSpPr>
          <p:nvPr>
            <p:ph type="title"/>
          </p:nvPr>
        </p:nvSpPr>
        <p:spPr/>
        <p:txBody>
          <a:bodyPr/>
          <a:lstStyle/>
          <a:p>
            <a:r>
              <a:rPr lang="en-US" dirty="0"/>
              <a:t>Figure 17.3</a:t>
            </a:r>
          </a:p>
        </p:txBody>
      </p:sp>
      <p:pic>
        <p:nvPicPr>
          <p:cNvPr id="8" name="Picture 7">
            <a:extLst>
              <a:ext uri="{FF2B5EF4-FFF2-40B4-BE49-F238E27FC236}">
                <a16:creationId xmlns:a16="http://schemas.microsoft.com/office/drawing/2014/main" id="{BADDD148-2AFD-B84C-9837-0F5E0D14A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1995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9C02B2B-1B50-4F66-A488-426FF094EFA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a:t>
            </a:r>
            <a:r>
              <a:rPr lang="en-US" sz="1600" dirty="0" err="1"/>
              <a:t>ebola</a:t>
            </a:r>
            <a:r>
              <a:rPr lang="en-US" sz="1600" dirty="0"/>
              <a:t> virus is shown here as visualized through </a:t>
            </a:r>
            <a:r>
              <a:rPr lang="en-US" sz="1600" dirty="0">
                <a:solidFill>
                  <a:srgbClr val="6CB255"/>
                </a:solidFill>
              </a:rPr>
              <a:t>(a)</a:t>
            </a:r>
            <a:r>
              <a:rPr lang="en-US" sz="1600" dirty="0"/>
              <a:t> a scanning electron micrograph and </a:t>
            </a:r>
            <a:r>
              <a:rPr lang="en-US" sz="1600" dirty="0">
                <a:solidFill>
                  <a:srgbClr val="6CB255"/>
                </a:solidFill>
              </a:rPr>
              <a:t>(b)</a:t>
            </a:r>
            <a:r>
              <a:rPr lang="en-US" sz="1600" dirty="0"/>
              <a:t> a transmission electron micrograph. (credit a: modification of work by Cynthia Goldsmith, CDC; credit b: modification of work by Thomas W. </a:t>
            </a:r>
            <a:r>
              <a:rPr lang="en-US" sz="1600" dirty="0" err="1"/>
              <a:t>Geisbert</a:t>
            </a:r>
            <a:r>
              <a:rPr lang="en-US" sz="1600" dirty="0"/>
              <a:t>, Boston University School of Medicine; scale-bar data from Matt Russell)</a:t>
            </a:r>
          </a:p>
        </p:txBody>
      </p:sp>
      <p:pic>
        <p:nvPicPr>
          <p:cNvPr id="2" name="Figure" descr="Two photos of the Ebola virus are shown. Photo A is a scanning electron micrograph. There are many three dimensional long, round ended, viruses shown. Photo B is a color enhanced transmission electron micrograph. The viruses are the same size and shape as in photo A, but here some internal structure can be seen in longitudinal cross sec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540" r="-7540"/>
          <a:stretch>
            <a:fillRect/>
          </a:stretch>
        </p:blipFill>
        <p:spPr/>
      </p:pic>
      <p:sp>
        <p:nvSpPr>
          <p:cNvPr id="5" name="Figure Number"/>
          <p:cNvSpPr>
            <a:spLocks noGrp="1"/>
          </p:cNvSpPr>
          <p:nvPr>
            <p:ph type="title"/>
          </p:nvPr>
        </p:nvSpPr>
        <p:spPr/>
        <p:txBody>
          <a:bodyPr/>
          <a:lstStyle/>
          <a:p>
            <a:r>
              <a:rPr lang="en-US" dirty="0"/>
              <a:t>Figure 17.4</a:t>
            </a:r>
          </a:p>
        </p:txBody>
      </p:sp>
      <p:pic>
        <p:nvPicPr>
          <p:cNvPr id="8" name="Picture 7">
            <a:extLst>
              <a:ext uri="{FF2B5EF4-FFF2-40B4-BE49-F238E27FC236}">
                <a16:creationId xmlns:a16="http://schemas.microsoft.com/office/drawing/2014/main" id="{E4A0265D-89D8-B54D-9790-2B712D12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601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3E5522B-F681-41E2-B133-372BCA2580E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220" dirty="0"/>
              <a:t>Viruses can be complex in shape or relatively simple. This figure shows three relatively complex </a:t>
            </a:r>
            <a:r>
              <a:rPr lang="en-US" sz="1220" dirty="0" err="1"/>
              <a:t>virions</a:t>
            </a:r>
            <a:r>
              <a:rPr lang="en-US" sz="1220" dirty="0"/>
              <a:t>: the bacteriophage T4, with its DNA-containing head group and tail fibers that attach to host cells; adenovirus, which uses spikes from its capsid to bind to the host cells; and HIV, which uses glycoproteins embedded in its envelope to do so. Notice that HIV has proteins called matrix proteins, internal to the envelope, which help stabilize </a:t>
            </a:r>
            <a:r>
              <a:rPr lang="en-US" sz="1220" dirty="0" err="1"/>
              <a:t>virion</a:t>
            </a:r>
            <a:r>
              <a:rPr lang="en-US" sz="1220" dirty="0"/>
              <a:t> shape. HIV is a retrovirus, which means it reverse transcribes its RNA genome into DNA, which is then spliced into the host’s DNA. (credit “bacteriophage, adenovirus”: modification of work by NCBI, NIH; credit “HIV retrovirus”: modification of work by NIAID, NIH)</a:t>
            </a:r>
          </a:p>
        </p:txBody>
      </p:sp>
      <p:pic>
        <p:nvPicPr>
          <p:cNvPr id="2" name="Figure" descr="An illustration shows bacteriophage T4, which houses its DNA genome in a hexagonal head. A long, straight tail extends from the bottom of the head. Tail fibers attached to the base of the tail are bent, like spider legs. An adenovirus houses its DNA genome in a round capsid made from many small capsomere subunits. Glycoproteins extend from the capsomere, like pins from a pincushion. The HIV retrovirus houses its RNA genome and an enzyme called reverse transcriptase in a bullet-shaped capsid. A spherical viral envelope, lined with matrix proteins, surrounds the capsid. Glycoproteins extend from the viral envelop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725" r="-33725"/>
          <a:stretch>
            <a:fillRect/>
          </a:stretch>
        </p:blipFill>
        <p:spPr/>
      </p:pic>
      <p:sp>
        <p:nvSpPr>
          <p:cNvPr id="5" name="Figure Number"/>
          <p:cNvSpPr>
            <a:spLocks noGrp="1"/>
          </p:cNvSpPr>
          <p:nvPr>
            <p:ph type="title"/>
          </p:nvPr>
        </p:nvSpPr>
        <p:spPr/>
        <p:txBody>
          <a:bodyPr/>
          <a:lstStyle/>
          <a:p>
            <a:r>
              <a:rPr lang="en-US" dirty="0"/>
              <a:t>Figure 17.5</a:t>
            </a:r>
          </a:p>
        </p:txBody>
      </p:sp>
      <p:pic>
        <p:nvPicPr>
          <p:cNvPr id="8" name="Picture 7">
            <a:extLst>
              <a:ext uri="{FF2B5EF4-FFF2-40B4-BE49-F238E27FC236}">
                <a16:creationId xmlns:a16="http://schemas.microsoft.com/office/drawing/2014/main" id="{034685AC-7B57-CC4D-BCAE-3C899A6ED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53589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88AEE16F-B6D2-42B7-B420-5D737B1310C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it-IT" sz="1600" dirty="0"/>
              <a:t>In influenza virus </a:t>
            </a:r>
            <a:r>
              <a:rPr lang="it-IT" sz="1600" dirty="0" err="1"/>
              <a:t>infection</a:t>
            </a:r>
            <a:r>
              <a:rPr lang="it-IT" sz="1600" dirty="0"/>
              <a:t>, </a:t>
            </a:r>
            <a:r>
              <a:rPr lang="it-IT" sz="1600" dirty="0" err="1"/>
              <a:t>glycoproteins</a:t>
            </a:r>
            <a:r>
              <a:rPr lang="it-IT" sz="1600" dirty="0"/>
              <a:t> </a:t>
            </a:r>
            <a:r>
              <a:rPr lang="it-IT" sz="1600" dirty="0" err="1"/>
              <a:t>attach</a:t>
            </a:r>
            <a:r>
              <a:rPr lang="it-IT" sz="1600" dirty="0"/>
              <a:t> to a </a:t>
            </a:r>
            <a:r>
              <a:rPr lang="it-IT" sz="1600" dirty="0" err="1"/>
              <a:t>host</a:t>
            </a:r>
            <a:r>
              <a:rPr lang="it-IT" sz="1600" dirty="0"/>
              <a:t> </a:t>
            </a:r>
            <a:r>
              <a:rPr lang="it-IT" sz="1600" dirty="0" err="1"/>
              <a:t>epithelial</a:t>
            </a:r>
            <a:r>
              <a:rPr lang="it-IT" sz="1600" dirty="0"/>
              <a:t> </a:t>
            </a:r>
            <a:r>
              <a:rPr lang="it-IT" sz="1600" dirty="0" err="1"/>
              <a:t>cell</a:t>
            </a:r>
            <a:r>
              <a:rPr lang="it-IT" sz="1600" dirty="0"/>
              <a:t>. </a:t>
            </a:r>
            <a:r>
              <a:rPr lang="it-IT" sz="1600" dirty="0" err="1"/>
              <a:t>As</a:t>
            </a:r>
            <a:r>
              <a:rPr lang="it-IT" sz="1600" dirty="0"/>
              <a:t> a </a:t>
            </a:r>
            <a:r>
              <a:rPr lang="it-IT" sz="1600" dirty="0" err="1"/>
              <a:t>result</a:t>
            </a:r>
            <a:r>
              <a:rPr lang="it-IT" sz="1600" dirty="0"/>
              <a:t>, </a:t>
            </a:r>
            <a:r>
              <a:rPr lang="en-US" sz="1600" dirty="0"/>
              <a:t>the virus is engulfed. RNA and proteins are made and assembled into new </a:t>
            </a:r>
            <a:r>
              <a:rPr lang="en-US" sz="1600" dirty="0" err="1"/>
              <a:t>virions</a:t>
            </a:r>
            <a:r>
              <a:rPr lang="en-US" sz="1600" dirty="0"/>
              <a:t>.</a:t>
            </a:r>
          </a:p>
        </p:txBody>
      </p:sp>
      <p:pic>
        <p:nvPicPr>
          <p:cNvPr id="2" name="Figure" descr="The illustration shows the steps of an influenza virus infection. In step 1, influenza virus becomes attached to a receptor on a target epithelial cell. In step 2, the cell engulfs the virus by endocytosis, and the virus becomes encased in the cell’s plasma membrane. In step 3, the membrane dissolves, and the viral contents are released into the cytoplasm. Viral mRNA enters the nucleus, where it is replicated by viral RNA polymerase. In step 4, viral mRNA exits to the cytoplasm, where it is used to make viral proteins. In step 5, new viral particles are released into the extracellular fluid. The cell, which is not killed in the process, continues to make new viru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715" r="-32715"/>
          <a:stretch>
            <a:fillRect/>
          </a:stretch>
        </p:blipFill>
        <p:spPr/>
      </p:pic>
      <p:sp>
        <p:nvSpPr>
          <p:cNvPr id="5" name="Figure Number"/>
          <p:cNvSpPr>
            <a:spLocks noGrp="1"/>
          </p:cNvSpPr>
          <p:nvPr>
            <p:ph type="title"/>
          </p:nvPr>
        </p:nvSpPr>
        <p:spPr/>
        <p:txBody>
          <a:bodyPr/>
          <a:lstStyle/>
          <a:p>
            <a:r>
              <a:rPr lang="en-US" dirty="0"/>
              <a:t>Figure 17.6</a:t>
            </a:r>
          </a:p>
        </p:txBody>
      </p:sp>
      <p:pic>
        <p:nvPicPr>
          <p:cNvPr id="8" name="Picture 7">
            <a:extLst>
              <a:ext uri="{FF2B5EF4-FFF2-40B4-BE49-F238E27FC236}">
                <a16:creationId xmlns:a16="http://schemas.microsoft.com/office/drawing/2014/main" id="{CF07F281-00F8-6D45-862B-C53397F6C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597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301504C-2C6B-4AC8-BBC6-9D9702EEFDC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Viruses are the cause of dozens of ailments in humans, ranging from mild illnesses to serious diseases. (credit: modification of work by Mikael </a:t>
            </a:r>
            <a:r>
              <a:rPr lang="en-US" sz="1600" dirty="0" err="1">
                <a:solidFill>
                  <a:schemeClr val="tx1"/>
                </a:solidFill>
              </a:rPr>
              <a:t>Häggström</a:t>
            </a:r>
            <a:r>
              <a:rPr lang="en-US" sz="1600" dirty="0"/>
              <a:t>)</a:t>
            </a:r>
          </a:p>
        </p:txBody>
      </p:sp>
      <p:pic>
        <p:nvPicPr>
          <p:cNvPr id="2" name="Figure" descr="The illustration shows an overview of human viral diseases. Viruses that cause encephalitis or meningitis, or inflammation of the brain and surrounding tissues, include measles, arbovirus, rabies, JC virus, and LCM virus. The common cold is caused by rhinovirus, parainfluenza virus, and respiratory syncytial virus. Eye infections are caused by herpesvirus, adenovirus, and cytomegalovirus. Pharyngitis, or inflammation of the pharynx, is caused by adenovirus, Epstein-Barr virus, and cytomegalovirus. Parotitis, or inflammation of the parotid glands, is caused by mumps virus. Gingivostomatitis, or inflammation of the oral mucosa, is caused by herpes simplex type I virus. Pneumonia is caused by influenza virus types A and B, parainfluenza virus, respiratory syncytial virus, adenovirus, and SARS coronavirus. Cardiovascular problems are caused by coxsackie B virus. Hepatitis is caused by hepatitis virus types A, B, C, D, and E. Myelitis is caused by poliovirus and HLTV-1. Skin infections are caused by varicella-zoster virus, human herpesvirus 6, smallpox, molluscum contagiosum, human papillomavirus, parvovirus B19, rubella, measles, and coxsackie A virus. Gastroenteritis, or digestive disease, is caused by adenovirus, rotavirus, norovirus, astrovirus, and coronavirus. Sexually transmitted diseases are caused by herpes simplex type 2, human papillomavirus, and HIV. Pancreatitis B is caused by coxsackie B viru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0431" r="-60431"/>
          <a:stretch>
            <a:fillRect/>
          </a:stretch>
        </p:blipFill>
        <p:spPr/>
      </p:pic>
      <p:sp>
        <p:nvSpPr>
          <p:cNvPr id="5" name="Figure Number"/>
          <p:cNvSpPr>
            <a:spLocks noGrp="1"/>
          </p:cNvSpPr>
          <p:nvPr>
            <p:ph type="title"/>
          </p:nvPr>
        </p:nvSpPr>
        <p:spPr/>
        <p:txBody>
          <a:bodyPr/>
          <a:lstStyle/>
          <a:p>
            <a:r>
              <a:rPr lang="en-US" dirty="0"/>
              <a:t>Figure 17.7</a:t>
            </a:r>
          </a:p>
        </p:txBody>
      </p:sp>
      <p:pic>
        <p:nvPicPr>
          <p:cNvPr id="8" name="Picture 7">
            <a:extLst>
              <a:ext uri="{FF2B5EF4-FFF2-40B4-BE49-F238E27FC236}">
                <a16:creationId xmlns:a16="http://schemas.microsoft.com/office/drawing/2014/main" id="{4F048BE0-DC44-2A4F-81A8-08C57D0B8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74440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77362DC1-1641-4A1D-BF17-066D4B2B232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There are two main parts to the vertebrate immune system. The innate immune system, which is made up of physical barriers and internal defenses, responds to all pathogens. The adaptive immune system is highly specific.</a:t>
            </a:r>
          </a:p>
        </p:txBody>
      </p:sp>
      <p:pic>
        <p:nvPicPr>
          <p:cNvPr id="2" name="Figure" descr="Table shows vertebrate immunity, with 2 columns for innate and adaptive immune system characteristics. The innate immune system if further divided into physical barriers and internal defenses. Under physical barriers are: skin, hairs, cilia, mucus membranes, mucus and chemical secretions, digestive enzymes in mouth, and stomach acid. Under internal defenses are: inflammatory response, complement proteins, phagocytic cells, and natural killer (NK) cells. In the adaptive immune system column are: antibodies and the humoral immune response, cell-mediated immune response, and memory respons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138" b="-14138"/>
          <a:stretch>
            <a:fillRect/>
          </a:stretch>
        </p:blipFill>
        <p:spPr/>
      </p:pic>
      <p:sp>
        <p:nvSpPr>
          <p:cNvPr id="5" name="Figure Number"/>
          <p:cNvSpPr>
            <a:spLocks noGrp="1"/>
          </p:cNvSpPr>
          <p:nvPr>
            <p:ph type="title"/>
          </p:nvPr>
        </p:nvSpPr>
        <p:spPr/>
        <p:txBody>
          <a:bodyPr/>
          <a:lstStyle/>
          <a:p>
            <a:r>
              <a:rPr lang="en-US" dirty="0"/>
              <a:t>Figure 17.8</a:t>
            </a:r>
          </a:p>
        </p:txBody>
      </p:sp>
      <p:pic>
        <p:nvPicPr>
          <p:cNvPr id="8" name="Picture 7">
            <a:extLst>
              <a:ext uri="{FF2B5EF4-FFF2-40B4-BE49-F238E27FC236}">
                <a16:creationId xmlns:a16="http://schemas.microsoft.com/office/drawing/2014/main" id="{922B2A28-5709-6E4E-B48F-932082486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54968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434</TotalTime>
  <Words>2462</Words>
  <Application>Microsoft Macintosh PowerPoint</Application>
  <PresentationFormat>On-screen Show (4:3)</PresentationFormat>
  <Paragraphs>74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Calibri</vt:lpstr>
      <vt:lpstr>Essential</vt:lpstr>
      <vt:lpstr>Concepts of Biology</vt:lpstr>
      <vt:lpstr>Figure 17.1</vt:lpstr>
      <vt:lpstr>Figure 17.2</vt:lpstr>
      <vt:lpstr>Figure 17.3</vt:lpstr>
      <vt:lpstr>Figure 17.4</vt:lpstr>
      <vt:lpstr>Figure 17.5</vt:lpstr>
      <vt:lpstr>Figure 17.6</vt:lpstr>
      <vt:lpstr>Figure 17.7</vt:lpstr>
      <vt:lpstr>Figure 17.8</vt:lpstr>
      <vt:lpstr>Figure 17.9</vt:lpstr>
      <vt:lpstr>Figure 17.10</vt:lpstr>
      <vt:lpstr>Figure 17.11</vt:lpstr>
      <vt:lpstr>Figure 17.12</vt:lpstr>
      <vt:lpstr>Figure 17.13</vt:lpstr>
      <vt:lpstr>Figure 17.14</vt:lpstr>
      <vt:lpstr>Figure 17.15</vt:lpstr>
      <vt:lpstr>Figure 17.16</vt:lpstr>
      <vt:lpstr>Figure 17.17</vt:lpstr>
      <vt:lpstr>Figure 17.18</vt:lpstr>
      <vt:lpstr>Figure 17.19</vt:lpstr>
      <vt:lpstr>Figure 17.20</vt:lpstr>
      <vt:lpstr>Figure 17.21</vt:lpstr>
      <vt:lpstr>Figure 17.22</vt:lpstr>
      <vt:lpstr>Figure 17.23</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17 - THE IMMUNE SYSTEM AND DISEASE</dc:title>
  <dc:creator>Spuddy McSpare</dc:creator>
  <cp:lastModifiedBy>Microsoft Office User</cp:lastModifiedBy>
  <cp:revision>79</cp:revision>
  <dcterms:created xsi:type="dcterms:W3CDTF">2012-06-04T02:13:36Z</dcterms:created>
  <dcterms:modified xsi:type="dcterms:W3CDTF">2020-01-23T20:43:01Z</dcterms:modified>
</cp:coreProperties>
</file>