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1"/>
  </p:handoutMasterIdLst>
  <p:sldIdLst>
    <p:sldId id="256" r:id="rId2"/>
    <p:sldId id="277" r:id="rId3"/>
    <p:sldId id="279" r:id="rId4"/>
    <p:sldId id="280" r:id="rId5"/>
    <p:sldId id="281" r:id="rId6"/>
    <p:sldId id="282" r:id="rId7"/>
    <p:sldId id="283" r:id="rId8"/>
    <p:sldId id="284" r:id="rId9"/>
    <p:sldId id="285" r:id="rId10"/>
    <p:sldId id="286" r:id="rId11"/>
    <p:sldId id="287" r:id="rId12"/>
    <p:sldId id="288" r:id="rId13"/>
    <p:sldId id="289" r:id="rId14"/>
    <p:sldId id="290" r:id="rId15"/>
    <p:sldId id="273" r:id="rId16"/>
    <p:sldId id="278" r:id="rId17"/>
    <p:sldId id="292" r:id="rId18"/>
    <p:sldId id="293" r:id="rId19"/>
    <p:sldId id="29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06" autoAdjust="0"/>
    <p:restoredTop sz="94541" autoAdjust="0"/>
  </p:normalViewPr>
  <p:slideViewPr>
    <p:cSldViewPr snapToGrid="0" snapToObjects="1">
      <p:cViewPr varScale="1">
        <p:scale>
          <a:sx n="124" d="100"/>
          <a:sy n="124" d="100"/>
        </p:scale>
        <p:origin x="21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23,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23,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23,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23,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Figure" descr="Concepts of Biology">
            <a:extLst>
              <a:ext uri="{FF2B5EF4-FFF2-40B4-BE49-F238E27FC236}">
                <a16:creationId xmlns:a16="http://schemas.microsoft.com/office/drawing/2014/main" id="{33DE4CD9-3C4B-44CD-8E12-BA577A9BC93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
        <p:nvSpPr>
          <p:cNvPr id="5" name="Chapter Title"/>
          <p:cNvSpPr txBox="1">
            <a:spLocks/>
          </p:cNvSpPr>
          <p:nvPr/>
        </p:nvSpPr>
        <p:spPr>
          <a:xfrm>
            <a:off x="0" y="1614628"/>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2000" b="1" cap="none" dirty="0">
                <a:solidFill>
                  <a:srgbClr val="212F62"/>
                </a:solidFill>
                <a:latin typeface="+mn-lt"/>
              </a:rPr>
              <a:t>Chapter 18 ANIMAL REPRODUCTION AND DEVELOPMENT</a:t>
            </a:r>
          </a:p>
          <a:p>
            <a:pPr algn="ctr"/>
            <a:r>
              <a:rPr lang="en-US" sz="1600" cap="none" dirty="0">
                <a:solidFill>
                  <a:schemeClr val="tx1"/>
                </a:solidFill>
                <a:latin typeface="+mn-lt"/>
              </a:rPr>
              <a:t>PowerPoint Image Slideshow</a:t>
            </a:r>
          </a:p>
        </p:txBody>
      </p:sp>
      <p:sp>
        <p:nvSpPr>
          <p:cNvPr id="2" name="Title">
            <a:extLst>
              <a:ext uri="{FF2B5EF4-FFF2-40B4-BE49-F238E27FC236}">
                <a16:creationId xmlns:a16="http://schemas.microsoft.com/office/drawing/2014/main" id="{9EEB6BD5-5E14-4422-B330-DC9F985C76FE}"/>
              </a:ext>
            </a:extLst>
          </p:cNvPr>
          <p:cNvSpPr>
            <a:spLocks noGrp="1"/>
          </p:cNvSpPr>
          <p:nvPr>
            <p:ph type="title" idx="4294967295"/>
          </p:nvPr>
        </p:nvSpPr>
        <p:spPr>
          <a:xfrm>
            <a:off x="0" y="690286"/>
            <a:ext cx="9144000" cy="734641"/>
          </a:xfrm>
        </p:spPr>
        <p:txBody>
          <a:bodyPr>
            <a:normAutofit/>
          </a:bodyPr>
          <a:lstStyle/>
          <a:p>
            <a:pPr algn="ctr"/>
            <a:r>
              <a:rPr lang="en-US" sz="3600" dirty="0"/>
              <a:t>Concepts of Biology</a:t>
            </a:r>
          </a:p>
        </p:txBody>
      </p:sp>
      <p:pic>
        <p:nvPicPr>
          <p:cNvPr id="8" name="Picture 7">
            <a:extLst>
              <a:ext uri="{FF2B5EF4-FFF2-40B4-BE49-F238E27FC236}">
                <a16:creationId xmlns:a16="http://schemas.microsoft.com/office/drawing/2014/main" id="{8B2DDD74-3895-2B41-9FAF-F140F8F5E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2EB4279F-B502-447E-ACD0-174B9FF2A4C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lnSpcReduction="10000"/>
          </a:bodyPr>
          <a:lstStyle/>
          <a:p>
            <a:pPr marL="342900" indent="-342900">
              <a:buAutoNum type="alphaLcParenBoth"/>
            </a:pPr>
            <a:r>
              <a:rPr lang="en-US" sz="1600" dirty="0"/>
              <a:t>During cleavage, the zygote rapidly divides into multiple cells.</a:t>
            </a:r>
          </a:p>
          <a:p>
            <a:pPr marL="342900" indent="-342900">
              <a:buAutoNum type="alphaLcParenBoth"/>
            </a:pPr>
            <a:r>
              <a:rPr lang="en-US" sz="1600" dirty="0"/>
              <a:t>The cells rearrange themselves to form a hollow ball called the blastula. (credit a: modification of work by Gray</a:t>
            </a:r>
            <a:r>
              <a:rPr lang="fr-FR" sz="1600" dirty="0"/>
              <a:t>’</a:t>
            </a:r>
            <a:r>
              <a:rPr lang="en-US" sz="1600" dirty="0"/>
              <a:t>s Anatomy; credit b: modification of work by Pearson Scott </a:t>
            </a:r>
            <a:r>
              <a:rPr lang="en-US" sz="1600" dirty="0" err="1"/>
              <a:t>Foresman</a:t>
            </a:r>
            <a:r>
              <a:rPr lang="en-US" sz="1600" dirty="0"/>
              <a:t>; donated to the Wikimedia Foundation)</a:t>
            </a:r>
          </a:p>
        </p:txBody>
      </p:sp>
      <p:pic>
        <p:nvPicPr>
          <p:cNvPr id="3" name="Figure" descr="Part a: illustration shows a fertilized egg divided into two, four, eight, sixteen and thirty-two cells. Part b: shows a hollow ball of cells. The cells on the surface are called the blastoderm, and the hollow center is called the blastocoe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9464" r="-19464"/>
          <a:stretch>
            <a:fillRect/>
          </a:stretch>
        </p:blipFill>
        <p:spPr/>
      </p:pic>
      <p:sp>
        <p:nvSpPr>
          <p:cNvPr id="5" name="Figure Number"/>
          <p:cNvSpPr>
            <a:spLocks noGrp="1"/>
          </p:cNvSpPr>
          <p:nvPr>
            <p:ph type="title"/>
          </p:nvPr>
        </p:nvSpPr>
        <p:spPr/>
        <p:txBody>
          <a:bodyPr/>
          <a:lstStyle/>
          <a:p>
            <a:r>
              <a:rPr lang="en-US" dirty="0"/>
              <a:t>Figure 18.9</a:t>
            </a:r>
          </a:p>
        </p:txBody>
      </p:sp>
      <p:pic>
        <p:nvPicPr>
          <p:cNvPr id="8" name="Picture 7">
            <a:extLst>
              <a:ext uri="{FF2B5EF4-FFF2-40B4-BE49-F238E27FC236}">
                <a16:creationId xmlns:a16="http://schemas.microsoft.com/office/drawing/2014/main" id="{85ED17AD-3634-EE4C-BA83-FB70E43E0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381758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179735B6-3D39-4A52-9B27-A9D06CA7B4D2}"/>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Gastrulation is the process wherein the cells in the blastula rearrange themselves to form the germ layers. (credit: modification of work by Abigail </a:t>
            </a:r>
            <a:r>
              <a:rPr lang="en-US" sz="1600" dirty="0" err="1"/>
              <a:t>Pyne</a:t>
            </a:r>
            <a:r>
              <a:rPr lang="en-US" sz="1600" dirty="0"/>
              <a:t>)</a:t>
            </a:r>
          </a:p>
        </p:txBody>
      </p:sp>
      <p:pic>
        <p:nvPicPr>
          <p:cNvPr id="4" name="Figure" descr="Illustration shows a series of 3 steps in the formation of a blastula to a gastrula. The first step is a hollow ball of cells. In the second step, one section of the cells in the hollow ball starts to indent into the cavity, like when a hand is pushed into a balloon. In the third step, this section has indented all the way into the cavity, forming a 3 layered cup with a small opening called the blastopore. The three  layers of the cup are the ectoderm on the outside, the mesoderm in the middle, and the endoderm on the insid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1140" b="-11140"/>
          <a:stretch>
            <a:fillRect/>
          </a:stretch>
        </p:blipFill>
        <p:spPr/>
      </p:pic>
      <p:sp>
        <p:nvSpPr>
          <p:cNvPr id="5" name="Figure Number"/>
          <p:cNvSpPr>
            <a:spLocks noGrp="1"/>
          </p:cNvSpPr>
          <p:nvPr>
            <p:ph type="title"/>
          </p:nvPr>
        </p:nvSpPr>
        <p:spPr/>
        <p:txBody>
          <a:bodyPr/>
          <a:lstStyle/>
          <a:p>
            <a:r>
              <a:rPr lang="en-US" dirty="0"/>
              <a:t>Figure 18.10</a:t>
            </a:r>
          </a:p>
        </p:txBody>
      </p:sp>
      <p:pic>
        <p:nvPicPr>
          <p:cNvPr id="8" name="Picture 7">
            <a:extLst>
              <a:ext uri="{FF2B5EF4-FFF2-40B4-BE49-F238E27FC236}">
                <a16:creationId xmlns:a16="http://schemas.microsoft.com/office/drawing/2014/main" id="{4E2D2E10-500E-1F4F-9647-559F09264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45094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D7E8E3F0-86D5-4431-98E0-FE7DECC8E43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As seen in this scanning electron micrograph, human sperm has a flagellum, neck, and head. (credit: scale-bar data from Matt Russell)</a:t>
            </a:r>
          </a:p>
        </p:txBody>
      </p:sp>
      <p:pic>
        <p:nvPicPr>
          <p:cNvPr id="3" name="Figure" descr="Micrograph shows human sperm, which have an oval head about 3 microns across and a very long flagellu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458" r="-30458"/>
          <a:stretch>
            <a:fillRect/>
          </a:stretch>
        </p:blipFill>
        <p:spPr/>
      </p:pic>
      <p:sp>
        <p:nvSpPr>
          <p:cNvPr id="5" name="Figure Number"/>
          <p:cNvSpPr>
            <a:spLocks noGrp="1"/>
          </p:cNvSpPr>
          <p:nvPr>
            <p:ph type="title"/>
          </p:nvPr>
        </p:nvSpPr>
        <p:spPr/>
        <p:txBody>
          <a:bodyPr/>
          <a:lstStyle/>
          <a:p>
            <a:r>
              <a:rPr lang="en-US" dirty="0"/>
              <a:t>Figure 18.11</a:t>
            </a:r>
          </a:p>
        </p:txBody>
      </p:sp>
      <p:pic>
        <p:nvPicPr>
          <p:cNvPr id="8" name="Picture 7">
            <a:extLst>
              <a:ext uri="{FF2B5EF4-FFF2-40B4-BE49-F238E27FC236}">
                <a16:creationId xmlns:a16="http://schemas.microsoft.com/office/drawing/2014/main" id="{A65A783B-4826-844C-8F95-5734DFF7E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60109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B4337723-6670-4774-9330-FABA79E5B76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reproductive structures of the human male are shown.</a:t>
            </a:r>
          </a:p>
        </p:txBody>
      </p:sp>
      <p:pic>
        <p:nvPicPr>
          <p:cNvPr id="4" name="Figure" descr="Illustration shows a cross section of the penis and testes. The penis widens at the end, into the glans, which is surrounded by the foreskin. The urethra is an opening that runs through the middle of the penis to the bladder. The tissue surrounding the urethra is the Corpus spongiosum, and above the Corpus spongiosum is the Corpus cavernosum. The testes, located immediately behind the penis, are covered by the scrotum. Seminiferous tubules are located in the testes. The epididymis partly surrounds the sac containing the seminiferous tubules. The Vas deferens is a tube connecting the seminiferous tubules to the ejaculatory duct, which begins in the prostate gland. The prostate gland is located behind and below the bladder. The seminal vesicle, located above the prostate, also connects to the seminal vesicle. The bulbourethral gland connects to the ejaculatory duct where the ejaculatory duct enters the peni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1680" r="-41680"/>
          <a:stretch>
            <a:fillRect/>
          </a:stretch>
        </p:blipFill>
        <p:spPr/>
      </p:pic>
      <p:sp>
        <p:nvSpPr>
          <p:cNvPr id="5" name="Figure Number"/>
          <p:cNvSpPr>
            <a:spLocks noGrp="1"/>
          </p:cNvSpPr>
          <p:nvPr>
            <p:ph type="title"/>
          </p:nvPr>
        </p:nvSpPr>
        <p:spPr/>
        <p:txBody>
          <a:bodyPr/>
          <a:lstStyle/>
          <a:p>
            <a:r>
              <a:rPr lang="en-US" dirty="0"/>
              <a:t>Figure 18.12</a:t>
            </a:r>
          </a:p>
        </p:txBody>
      </p:sp>
      <p:pic>
        <p:nvPicPr>
          <p:cNvPr id="8" name="Picture 7">
            <a:extLst>
              <a:ext uri="{FF2B5EF4-FFF2-40B4-BE49-F238E27FC236}">
                <a16:creationId xmlns:a16="http://schemas.microsoft.com/office/drawing/2014/main" id="{6535492D-866E-ED48-A204-ADC3CB129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56373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28A48D9-FCF3-4B76-A9F3-05C36D719A1E}"/>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reproductive structures of the human female are shown. (credit a: modification of work by Gray</a:t>
            </a:r>
            <a:r>
              <a:rPr lang="fr-FR" sz="1600" dirty="0"/>
              <a:t>’</a:t>
            </a:r>
            <a:r>
              <a:rPr lang="en-US" sz="1600" dirty="0"/>
              <a:t>s Anatomy; credit b: modification of work by CDC)</a:t>
            </a:r>
          </a:p>
        </p:txBody>
      </p:sp>
      <p:pic>
        <p:nvPicPr>
          <p:cNvPr id="3" name="Figure" descr="Side and front views of female reproductive organs are shown. The vagina is wide at the bottom, and narrows into the cervix. Above the cervix is the uterus, which is shaped like a triangle pointing down. Fallopian tubes extend from the top sides of the uterus. The Fallopian tubes curve back in toward the uterus, and end in fingerlike appendages called fimbrae. The ovaries are located between the fimbrae and the uterus. The urethra is located in front of the vagina, and the rectum is located behind. The clitoris is a structure located in front of the urethra. The labia minora and labia majora are folds of tissue on either side of the vagin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240" r="-4240"/>
          <a:stretch>
            <a:fillRect/>
          </a:stretch>
        </p:blipFill>
        <p:spPr/>
      </p:pic>
      <p:sp>
        <p:nvSpPr>
          <p:cNvPr id="5" name="Figure Number"/>
          <p:cNvSpPr>
            <a:spLocks noGrp="1"/>
          </p:cNvSpPr>
          <p:nvPr>
            <p:ph type="title"/>
          </p:nvPr>
        </p:nvSpPr>
        <p:spPr/>
        <p:txBody>
          <a:bodyPr/>
          <a:lstStyle/>
          <a:p>
            <a:r>
              <a:rPr lang="en-US" dirty="0"/>
              <a:t>Figure 18.13</a:t>
            </a:r>
          </a:p>
        </p:txBody>
      </p:sp>
      <p:pic>
        <p:nvPicPr>
          <p:cNvPr id="8" name="Picture 7">
            <a:extLst>
              <a:ext uri="{FF2B5EF4-FFF2-40B4-BE49-F238E27FC236}">
                <a16:creationId xmlns:a16="http://schemas.microsoft.com/office/drawing/2014/main" id="{6AF71868-FEC8-3045-8DF9-EE865E8DB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233064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1D385F7D-0EE4-4F27-83A9-613932F46D9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During spermatogenesis, four sperm result from each primary spermatocyte. The process also maps onto the physical structure of the wall of the seminiferous tubule, with the </a:t>
            </a:r>
            <a:r>
              <a:rPr lang="en-US" sz="1600" dirty="0" err="1">
                <a:solidFill>
                  <a:schemeClr val="tx1"/>
                </a:solidFill>
              </a:rPr>
              <a:t>spermatogonia</a:t>
            </a:r>
            <a:r>
              <a:rPr lang="en-US" sz="1600" dirty="0">
                <a:solidFill>
                  <a:schemeClr val="tx1"/>
                </a:solidFill>
              </a:rPr>
              <a:t> on the outer side of the tubule, and the sperm with their developing tails extended into the lumen of the tubule.</a:t>
            </a:r>
          </a:p>
        </p:txBody>
      </p:sp>
      <p:pic>
        <p:nvPicPr>
          <p:cNvPr id="2" name="Figure" descr="Spermatogenesis begins when the 2n spermatogonium undergoes mitosis, producing more spermatogonia. The spermatogonia undergo meiosis I, producing haploid (1n) secondary spermatocytes, and meiosis II, producing spermatids. Differentiation of the spermatids results in mature sper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940" r="-3940"/>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18.14</a:t>
            </a:r>
          </a:p>
        </p:txBody>
      </p:sp>
      <p:pic>
        <p:nvPicPr>
          <p:cNvPr id="8" name="Picture 7">
            <a:extLst>
              <a:ext uri="{FF2B5EF4-FFF2-40B4-BE49-F238E27FC236}">
                <a16:creationId xmlns:a16="http://schemas.microsoft.com/office/drawing/2014/main" id="{6585DA97-3FF0-094C-8E75-E5E8B3066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BE7C0B07-6B67-40E4-A5B0-E193A721AD3D}"/>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pic>
        <p:nvPicPr>
          <p:cNvPr id="2" name="Figure" descr="Oogenesis begins when the 2n oogonium undergoes mitosis, producing a primary oocyte. The primary oocytes arrest in prophase 1 before birth. After puberty, meiosis of one oocyte per menstrual cycle continues, resulting in a 1n secondary oocyte that arrests in metaphase 2 and a polar body. Upon ovulation and sperm entry, meiosis is completed and fertilization occurs, resulting in a polar body and a fertilized eg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614" b="-9614"/>
          <a:stretch>
            <a:fillRect/>
          </a:stretch>
        </p:blipFill>
        <p:spPr>
          <a:xfrm>
            <a:off x="4489450" y="1108075"/>
            <a:ext cx="4030663" cy="5256213"/>
          </a:xfrm>
        </p:spPr>
      </p:pic>
      <p:sp>
        <p:nvSpPr>
          <p:cNvPr id="14" name="Figure Legend"/>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The process of oogenesis occurs in the ovary’s outermost layer.</a:t>
            </a:r>
          </a:p>
        </p:txBody>
      </p:sp>
      <p:sp>
        <p:nvSpPr>
          <p:cNvPr id="5" name="Figure Number"/>
          <p:cNvSpPr>
            <a:spLocks noGrp="1"/>
          </p:cNvSpPr>
          <p:nvPr>
            <p:ph type="title"/>
          </p:nvPr>
        </p:nvSpPr>
        <p:spPr/>
        <p:txBody>
          <a:bodyPr>
            <a:normAutofit/>
          </a:bodyPr>
          <a:lstStyle/>
          <a:p>
            <a:pPr algn="r"/>
            <a:r>
              <a:rPr lang="en-US" sz="2400" dirty="0">
                <a:solidFill>
                  <a:srgbClr val="6CB255"/>
                </a:solidFill>
              </a:rPr>
              <a:t>Figure 18.15</a:t>
            </a:r>
          </a:p>
        </p:txBody>
      </p:sp>
      <p:pic>
        <p:nvPicPr>
          <p:cNvPr id="8" name="Picture 7">
            <a:extLst>
              <a:ext uri="{FF2B5EF4-FFF2-40B4-BE49-F238E27FC236}">
                <a16:creationId xmlns:a16="http://schemas.microsoft.com/office/drawing/2014/main" id="{986DD8C9-9BA5-E340-B916-2D4C42A6C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1326"/>
            <a:ext cx="1693024" cy="409803"/>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652ED9CB-5F43-4EE4-84C1-AB49D0ED42DB}"/>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Hormones control sperm production in a negative feedback system.</a:t>
            </a:r>
          </a:p>
        </p:txBody>
      </p:sp>
      <p:pic>
        <p:nvPicPr>
          <p:cNvPr id="4" name="Figure" descr="Hormonal control of the male reproductive system is mediated by the hypothalamus, anterior pituitary and testes. The hypothalamus releases GnRN, causing the anterior pituitary to release LH and FSH. FSH and LH both act on the testes. FSH stimulates the Sertoli cells in the testes to facilitate spermatogenesis and to secrete inhibin. LH causes the Leydig cells in the testes to secrete testosterone. Testosterone further stimulates spermatogenesis by the Sertoli cells, but inhibits GnRH, LH, and FSH production by the hypothalamus and anterior pituitary. Inhibin secreted by Sertoli cells also inhibits FSH and LH production by the anterior pituitary."/>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42" b="-842"/>
          <a:stretch>
            <a:fillRect/>
          </a:stretch>
        </p:blipFill>
        <p:spPr/>
      </p:pic>
      <p:sp>
        <p:nvSpPr>
          <p:cNvPr id="5" name="Figure Number"/>
          <p:cNvSpPr>
            <a:spLocks noGrp="1"/>
          </p:cNvSpPr>
          <p:nvPr>
            <p:ph type="title"/>
          </p:nvPr>
        </p:nvSpPr>
        <p:spPr/>
        <p:txBody>
          <a:bodyPr/>
          <a:lstStyle/>
          <a:p>
            <a:r>
              <a:rPr lang="en-US" dirty="0"/>
              <a:t>Figure 18.16</a:t>
            </a:r>
          </a:p>
        </p:txBody>
      </p:sp>
      <p:pic>
        <p:nvPicPr>
          <p:cNvPr id="8" name="Picture 7">
            <a:extLst>
              <a:ext uri="{FF2B5EF4-FFF2-40B4-BE49-F238E27FC236}">
                <a16:creationId xmlns:a16="http://schemas.microsoft.com/office/drawing/2014/main" id="{07B0A878-FC9D-204F-BD19-C103E66A9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5994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sclaimer">
            <a:extLst>
              <a:ext uri="{FF2B5EF4-FFF2-40B4-BE49-F238E27FC236}">
                <a16:creationId xmlns:a16="http://schemas.microsoft.com/office/drawing/2014/main" id="{DE7E74E0-F8D8-42FA-B4D4-D4426A049D1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14" name="Figure Legend"/>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ovarian and menstrual cycles of female reproduction are regulated by hormones produced by the hypothalamus, pituitary, and ovaries.</a:t>
            </a:r>
          </a:p>
        </p:txBody>
      </p:sp>
      <p:pic>
        <p:nvPicPr>
          <p:cNvPr id="3" name="Figure" descr="Hormone levels during the follicular phase, ovulation, and the luteal phase are compared. During the follicular phase, LH and FSH secreted from the pituitary stimulate several follicles to grow. The follicles produce low levels of estrogen that inhibit GnRH secretion by the hypothalamus, keeping LH and FSH levels low. Low levels of estrogen also cause the endometrial arteries to constrict, resulting in menstruation. During the time leading up to ovulation, LH and FSH stimulate maturation of one of the follicles. The growing follicle begins to produce high levels of estrogen, which stimulates GnRH secretion by the hypothalamus. As a result, LH and FSH levels rise, resulting in ovulation about a day later. Estrogen also causes the endometrium to thicken. After ovulation, the ovarian cycle enters the luteal phase. LH from the pituitary stimulates growth of the corpus luteum from the ruptured follicle. The corpus luteum secretes estrogen and progesterone that block GnRH production by the hypothalamus and LH and FSH production by the pituitary. Estrogen and progesterone also cause the endometrium to further develo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1544" b="-11544"/>
          <a:stretch>
            <a:fillRect/>
          </a:stretch>
        </p:blipFill>
        <p:spPr>
          <a:xfrm>
            <a:off x="457200" y="1108075"/>
            <a:ext cx="4032250" cy="5256213"/>
          </a:xfrm>
        </p:spPr>
      </p:pic>
      <p:sp>
        <p:nvSpPr>
          <p:cNvPr id="5" name="Figure Number"/>
          <p:cNvSpPr>
            <a:spLocks noGrp="1"/>
          </p:cNvSpPr>
          <p:nvPr>
            <p:ph type="title"/>
          </p:nvPr>
        </p:nvSpPr>
        <p:spPr/>
        <p:txBody>
          <a:bodyPr>
            <a:normAutofit/>
          </a:bodyPr>
          <a:lstStyle/>
          <a:p>
            <a:r>
              <a:rPr lang="en-US" sz="2400" dirty="0">
                <a:solidFill>
                  <a:srgbClr val="6CB255"/>
                </a:solidFill>
              </a:rPr>
              <a:t>Figure 18.17</a:t>
            </a:r>
          </a:p>
        </p:txBody>
      </p:sp>
      <p:pic>
        <p:nvPicPr>
          <p:cNvPr id="8" name="Picture 7">
            <a:extLst>
              <a:ext uri="{FF2B5EF4-FFF2-40B4-BE49-F238E27FC236}">
                <a16:creationId xmlns:a16="http://schemas.microsoft.com/office/drawing/2014/main" id="{395A68AE-FEB6-FD4D-AE5F-ED07E1A20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2886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B5FBC526-5EE6-4A16-9EC6-53D1DBEC8AC4}"/>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Autofit/>
          </a:bodyPr>
          <a:lstStyle/>
          <a:p>
            <a:pPr marL="342900" indent="-342900">
              <a:buAutoNum type="alphaLcParenBoth"/>
            </a:pPr>
            <a:r>
              <a:rPr lang="en-US" sz="1150" dirty="0"/>
              <a:t>Fetal development is shown at nine weeks gestation.</a:t>
            </a:r>
          </a:p>
          <a:p>
            <a:pPr marL="342900" indent="-342900">
              <a:buAutoNum type="alphaLcParenBoth"/>
            </a:pPr>
            <a:r>
              <a:rPr lang="en-US" sz="1150" dirty="0"/>
              <a:t>This fetus is just entering the second trimester, when the placenta takes over more of the functions performed as the baby develops.</a:t>
            </a:r>
          </a:p>
          <a:p>
            <a:pPr marL="342900" indent="-342900">
              <a:buAutoNum type="alphaLcParenBoth"/>
            </a:pPr>
            <a:r>
              <a:rPr lang="en-US" sz="1150" dirty="0"/>
              <a:t>There is rapid fetal growth during the third trimester. (credit a: modification of work by Ed </a:t>
            </a:r>
            <a:r>
              <a:rPr lang="en-US" sz="1150" dirty="0" err="1"/>
              <a:t>Uthman</a:t>
            </a:r>
            <a:r>
              <a:rPr lang="en-US" sz="1150" dirty="0"/>
              <a:t>; credit b: modification of work by National Museum of Health and Medicine; credit c: modification of work by Gray</a:t>
            </a:r>
            <a:r>
              <a:rPr lang="fr-FR" sz="1150" dirty="0"/>
              <a:t>’</a:t>
            </a:r>
            <a:r>
              <a:rPr lang="en-US" sz="1150" dirty="0"/>
              <a:t>s Anatomy)</a:t>
            </a:r>
          </a:p>
        </p:txBody>
      </p:sp>
      <p:pic>
        <p:nvPicPr>
          <p:cNvPr id="3" name="Figure" descr="Part a: Photo shows a human fetus, with a large bent head and a dark eye, fingers on its arm and a leg bud. The spine is visible through the back, and the abdomen protrudes out as far as the leg bud. Part b: The second trimester fetus has long arms and legs, and is attached to the placenta, which is round and larger than the fetus. Part c: This illustration shows a third trimester fetus, which is a fully developed baby. The fetus is upside down and pressing on the cervix. The thick umbilical cord extends from the fetus’ belly to the placent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249" r="-1249"/>
          <a:stretch>
            <a:fillRect/>
          </a:stretch>
        </p:blipFill>
        <p:spPr/>
      </p:pic>
      <p:sp>
        <p:nvSpPr>
          <p:cNvPr id="5" name="Figure Number"/>
          <p:cNvSpPr>
            <a:spLocks noGrp="1"/>
          </p:cNvSpPr>
          <p:nvPr>
            <p:ph type="title"/>
          </p:nvPr>
        </p:nvSpPr>
        <p:spPr/>
        <p:txBody>
          <a:bodyPr/>
          <a:lstStyle/>
          <a:p>
            <a:r>
              <a:rPr lang="en-US" dirty="0"/>
              <a:t>Figure 18.18</a:t>
            </a:r>
          </a:p>
        </p:txBody>
      </p:sp>
      <p:pic>
        <p:nvPicPr>
          <p:cNvPr id="8" name="Picture 7">
            <a:extLst>
              <a:ext uri="{FF2B5EF4-FFF2-40B4-BE49-F238E27FC236}">
                <a16:creationId xmlns:a16="http://schemas.microsoft.com/office/drawing/2014/main" id="{E9DD4BC0-E9A9-E448-87B3-0FD3626D8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956362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9D86F9C-F5BB-4C98-879D-84F9D8575338}"/>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Female seahorses produce eggs that are then fertilized by the male. Unlike with almost all other animals, the young then develop in a pouch of the male seahorse until birth.(credit: “</a:t>
            </a:r>
            <a:r>
              <a:rPr lang="cs-CZ" sz="1600" dirty="0"/>
              <a:t>cliff1066</a:t>
            </a:r>
            <a:r>
              <a:rPr lang="en-US" sz="1600" dirty="0"/>
              <a:t>”</a:t>
            </a:r>
            <a:r>
              <a:rPr lang="cs-CZ" sz="1600" dirty="0"/>
              <a:t>/</a:t>
            </a:r>
            <a:r>
              <a:rPr lang="cs-CZ" sz="1600" dirty="0" err="1"/>
              <a:t>Flickr</a:t>
            </a:r>
            <a:r>
              <a:rPr lang="cs-CZ" sz="1600" dirty="0"/>
              <a:t>)</a:t>
            </a:r>
            <a:endParaRPr lang="en-US" sz="1600" dirty="0"/>
          </a:p>
        </p:txBody>
      </p:sp>
      <p:pic>
        <p:nvPicPr>
          <p:cNvPr id="2" name="Figure" descr="Photo shows a yellow seahorse with its tail curled around a fragment of coral."/>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6788" r="-26788"/>
          <a:stretch>
            <a:fillRect/>
          </a:stretch>
        </p:blipFill>
        <p:spPr/>
      </p:pic>
      <p:sp>
        <p:nvSpPr>
          <p:cNvPr id="5" name="Figure Number"/>
          <p:cNvSpPr>
            <a:spLocks noGrp="1"/>
          </p:cNvSpPr>
          <p:nvPr>
            <p:ph type="title"/>
          </p:nvPr>
        </p:nvSpPr>
        <p:spPr/>
        <p:txBody>
          <a:bodyPr/>
          <a:lstStyle/>
          <a:p>
            <a:r>
              <a:rPr lang="en-US" dirty="0"/>
              <a:t>Figure 18.1</a:t>
            </a:r>
          </a:p>
        </p:txBody>
      </p:sp>
      <p:pic>
        <p:nvPicPr>
          <p:cNvPr id="8" name="Picture 7">
            <a:extLst>
              <a:ext uri="{FF2B5EF4-FFF2-40B4-BE49-F238E27FC236}">
                <a16:creationId xmlns:a16="http://schemas.microsoft.com/office/drawing/2014/main" id="{543C7006-002A-6F48-94BD-E7368604C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C5C383F2-F425-4979-9CC0-5E397DC5043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The </a:t>
            </a:r>
            <a:r>
              <a:rPr lang="en-US" sz="1600" i="1" dirty="0" err="1"/>
              <a:t>Anthopleura</a:t>
            </a:r>
            <a:r>
              <a:rPr lang="en-US" sz="1600" i="1" dirty="0"/>
              <a:t> </a:t>
            </a:r>
            <a:r>
              <a:rPr lang="en-US" sz="1600" i="1" dirty="0" err="1"/>
              <a:t>artemisia</a:t>
            </a:r>
            <a:r>
              <a:rPr lang="en-US" sz="1600" i="1" dirty="0"/>
              <a:t> </a:t>
            </a:r>
            <a:r>
              <a:rPr lang="en-US" sz="1600" dirty="0"/>
              <a:t>sea anemone can reproduce through fission.</a:t>
            </a:r>
          </a:p>
        </p:txBody>
      </p:sp>
      <p:pic>
        <p:nvPicPr>
          <p:cNvPr id="4" name="Figure" descr="Photo shows a larger cream-colored sea anemone right next to another anemone of the same color and shape, but small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8032" r="-48032"/>
          <a:stretch>
            <a:fillRect/>
          </a:stretch>
        </p:blipFill>
        <p:spPr/>
      </p:pic>
      <p:sp>
        <p:nvSpPr>
          <p:cNvPr id="5" name="Figure Number"/>
          <p:cNvSpPr>
            <a:spLocks noGrp="1"/>
          </p:cNvSpPr>
          <p:nvPr>
            <p:ph type="title"/>
          </p:nvPr>
        </p:nvSpPr>
        <p:spPr/>
        <p:txBody>
          <a:bodyPr/>
          <a:lstStyle/>
          <a:p>
            <a:r>
              <a:rPr lang="en-US" dirty="0"/>
              <a:t>Figure 18.2</a:t>
            </a:r>
          </a:p>
        </p:txBody>
      </p:sp>
      <p:pic>
        <p:nvPicPr>
          <p:cNvPr id="8" name="Picture 7">
            <a:extLst>
              <a:ext uri="{FF2B5EF4-FFF2-40B4-BE49-F238E27FC236}">
                <a16:creationId xmlns:a16="http://schemas.microsoft.com/office/drawing/2014/main" id="{7AEF0FC1-F54A-2A4D-8303-4772A0D1B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43138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57EB359E-3968-489A-BE8D-B017D84A04C7}"/>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pPr marL="342900" indent="-342900">
              <a:buAutoNum type="alphaLcParenBoth"/>
            </a:pPr>
            <a:r>
              <a:rPr lang="en-US" sz="1250" dirty="0"/>
              <a:t>Hydra reproduce asexually through budding: a bud forms on the tubular body of an adult hydra, develops a mouth and tentacles, and then detaches from its parent. The new hydra is fully developed and will find its own location for attachment.</a:t>
            </a:r>
          </a:p>
          <a:p>
            <a:pPr marL="342900" indent="-342900">
              <a:buAutoNum type="alphaLcParenBoth"/>
            </a:pPr>
            <a:r>
              <a:rPr lang="en-US" sz="1250" dirty="0"/>
              <a:t>Some coral, such as the </a:t>
            </a:r>
            <a:r>
              <a:rPr lang="en-US" sz="1250" i="1" dirty="0" err="1"/>
              <a:t>Lophelia</a:t>
            </a:r>
            <a:r>
              <a:rPr lang="en-US" sz="1250" i="1" dirty="0"/>
              <a:t> </a:t>
            </a:r>
            <a:r>
              <a:rPr lang="en-US" sz="1250" i="1" dirty="0" err="1"/>
              <a:t>pertusa</a:t>
            </a:r>
            <a:r>
              <a:rPr lang="en-US" sz="1250" i="1" dirty="0"/>
              <a:t> </a:t>
            </a:r>
            <a:r>
              <a:rPr lang="en-US" sz="1250" dirty="0"/>
              <a:t>shown here, can reproduce through budding. (credit b: modification of work by Ed </a:t>
            </a:r>
            <a:r>
              <a:rPr lang="en-US" sz="1250" dirty="0" err="1"/>
              <a:t>Bowlby</a:t>
            </a:r>
            <a:r>
              <a:rPr lang="en-US" sz="1250" dirty="0"/>
              <a:t>, NOAA/Olympic Coast NMS; NOAA/OAR/Office of Ocean Exploration)</a:t>
            </a:r>
          </a:p>
        </p:txBody>
      </p:sp>
      <p:pic>
        <p:nvPicPr>
          <p:cNvPr id="3" name="Figure" descr="Part a: This shows a hydra, which has a stalk-like body with tentacles growing out the top. A smaller hydra is budding from the side of the stalk. Part b: This photo shows branching white coral polyp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370" r="-5370"/>
          <a:stretch>
            <a:fillRect/>
          </a:stretch>
        </p:blipFill>
        <p:spPr/>
      </p:pic>
      <p:sp>
        <p:nvSpPr>
          <p:cNvPr id="5" name="Figure Number"/>
          <p:cNvSpPr>
            <a:spLocks noGrp="1"/>
          </p:cNvSpPr>
          <p:nvPr>
            <p:ph type="title"/>
          </p:nvPr>
        </p:nvSpPr>
        <p:spPr/>
        <p:txBody>
          <a:bodyPr/>
          <a:lstStyle/>
          <a:p>
            <a:r>
              <a:rPr lang="en-US" dirty="0"/>
              <a:t>Figure 18.3</a:t>
            </a:r>
          </a:p>
        </p:txBody>
      </p:sp>
      <p:pic>
        <p:nvPicPr>
          <p:cNvPr id="8" name="Picture 7">
            <a:extLst>
              <a:ext uri="{FF2B5EF4-FFF2-40B4-BE49-F238E27FC236}">
                <a16:creationId xmlns:a16="http://schemas.microsoft.com/office/drawing/2014/main" id="{B1D3E35B-5D55-0040-9346-7DA4229815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95870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037B133C-FF09-4E82-BE3A-727BB7BFAA0F}"/>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solidFill>
                  <a:srgbClr val="6CB255"/>
                </a:solidFill>
              </a:rPr>
              <a:t>(a) </a:t>
            </a:r>
            <a:r>
              <a:rPr lang="en-US" sz="1600" i="1" dirty="0" err="1"/>
              <a:t>Linckia</a:t>
            </a:r>
            <a:r>
              <a:rPr lang="en-US" sz="1600" i="1" dirty="0"/>
              <a:t> </a:t>
            </a:r>
            <a:r>
              <a:rPr lang="en-US" sz="1600" i="1" dirty="0" err="1"/>
              <a:t>multifora</a:t>
            </a:r>
            <a:r>
              <a:rPr lang="en-US" sz="1600" i="1" dirty="0"/>
              <a:t> </a:t>
            </a:r>
            <a:r>
              <a:rPr lang="en-US" sz="1600" dirty="0"/>
              <a:t>is a species of sea star that can reproduce asexually via fragmentation. In this process, </a:t>
            </a:r>
            <a:r>
              <a:rPr lang="en-US" sz="1600" dirty="0">
                <a:solidFill>
                  <a:srgbClr val="6CB255"/>
                </a:solidFill>
              </a:rPr>
              <a:t>(b) </a:t>
            </a:r>
            <a:r>
              <a:rPr lang="en-US" sz="1600" dirty="0"/>
              <a:t>an arm that has been shed grows into a new sea star. (credit a: </a:t>
            </a:r>
            <a:r>
              <a:rPr lang="en-US" sz="1600" dirty="0" err="1"/>
              <a:t>modifiction</a:t>
            </a:r>
            <a:r>
              <a:rPr lang="en-US" sz="1600" dirty="0"/>
              <a:t> of work by Dwayne Meadows, NOAA/NMFS/OPR)</a:t>
            </a:r>
          </a:p>
        </p:txBody>
      </p:sp>
      <p:pic>
        <p:nvPicPr>
          <p:cNvPr id="4" name="Figure" descr="Part a: The photo shows a brown sea star with five arms of slightly varying lengths. Part b: This is a photo of a sea star with one long arm and four very short arm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720" b="-720"/>
          <a:stretch>
            <a:fillRect/>
          </a:stretch>
        </p:blipFill>
        <p:spPr/>
      </p:pic>
      <p:sp>
        <p:nvSpPr>
          <p:cNvPr id="5" name="Figure Number"/>
          <p:cNvSpPr>
            <a:spLocks noGrp="1"/>
          </p:cNvSpPr>
          <p:nvPr>
            <p:ph type="title"/>
          </p:nvPr>
        </p:nvSpPr>
        <p:spPr/>
        <p:txBody>
          <a:bodyPr/>
          <a:lstStyle/>
          <a:p>
            <a:r>
              <a:rPr lang="en-US" dirty="0"/>
              <a:t>Figure 18.4</a:t>
            </a:r>
          </a:p>
        </p:txBody>
      </p:sp>
      <p:pic>
        <p:nvPicPr>
          <p:cNvPr id="8" name="Picture 7">
            <a:extLst>
              <a:ext uri="{FF2B5EF4-FFF2-40B4-BE49-F238E27FC236}">
                <a16:creationId xmlns:a16="http://schemas.microsoft.com/office/drawing/2014/main" id="{73AEA341-B020-D248-B20D-383A96535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16394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4D1AAA6D-6B3D-4291-BA5A-0D69F7BFFC76}"/>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Many </a:t>
            </a:r>
            <a:r>
              <a:rPr lang="en-US" sz="1600" dirty="0">
                <a:solidFill>
                  <a:srgbClr val="6CB255"/>
                </a:solidFill>
              </a:rPr>
              <a:t>(a) </a:t>
            </a:r>
            <a:r>
              <a:rPr lang="en-US" sz="1600" dirty="0"/>
              <a:t>snails are hermaphrodites. When two individuals </a:t>
            </a:r>
            <a:r>
              <a:rPr lang="en-US" sz="1600" dirty="0">
                <a:solidFill>
                  <a:srgbClr val="6CB255"/>
                </a:solidFill>
              </a:rPr>
              <a:t>(b) </a:t>
            </a:r>
            <a:r>
              <a:rPr lang="en-US" sz="1600" dirty="0"/>
              <a:t>mate, they can produce up to 100 eggs each. (credit a: modification of work by </a:t>
            </a:r>
            <a:r>
              <a:rPr lang="en-US" sz="1600" dirty="0" err="1"/>
              <a:t>Assaf</a:t>
            </a:r>
            <a:r>
              <a:rPr lang="en-US" sz="1600" dirty="0"/>
              <a:t> </a:t>
            </a:r>
            <a:r>
              <a:rPr lang="en-US" sz="1600" dirty="0" err="1"/>
              <a:t>Shtilman</a:t>
            </a:r>
            <a:r>
              <a:rPr lang="en-US" sz="1600" dirty="0"/>
              <a:t>; credit b: modification of work </a:t>
            </a:r>
            <a:r>
              <a:rPr lang="de-DE" sz="1600" dirty="0" err="1"/>
              <a:t>by</a:t>
            </a:r>
            <a:r>
              <a:rPr lang="de-DE" sz="1600" dirty="0"/>
              <a:t> </a:t>
            </a:r>
            <a:r>
              <a:rPr lang="en-US" sz="1600" dirty="0"/>
              <a:t>“</a:t>
            </a:r>
            <a:r>
              <a:rPr lang="de-DE" sz="1600" dirty="0" err="1"/>
              <a:t>Schristia</a:t>
            </a:r>
            <a:r>
              <a:rPr lang="en-US" sz="1600" dirty="0"/>
              <a:t>”</a:t>
            </a:r>
            <a:r>
              <a:rPr lang="de-DE" sz="1600" dirty="0"/>
              <a:t>/</a:t>
            </a:r>
            <a:r>
              <a:rPr lang="de-DE" sz="1600" dirty="0" err="1"/>
              <a:t>Flickr</a:t>
            </a:r>
            <a:r>
              <a:rPr lang="de-DE" sz="1600" dirty="0"/>
              <a:t>)</a:t>
            </a:r>
            <a:endParaRPr lang="en-US" sz="1600" dirty="0"/>
          </a:p>
        </p:txBody>
      </p:sp>
      <p:pic>
        <p:nvPicPr>
          <p:cNvPr id="3" name="Figure" descr="Part a: The photo shows a land snail. Part b: The photo shows 2 snails mating."/>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097" r="-3097"/>
          <a:stretch>
            <a:fillRect/>
          </a:stretch>
        </p:blipFill>
        <p:spPr/>
      </p:pic>
      <p:sp>
        <p:nvSpPr>
          <p:cNvPr id="5" name="Figure Number"/>
          <p:cNvSpPr>
            <a:spLocks noGrp="1"/>
          </p:cNvSpPr>
          <p:nvPr>
            <p:ph type="title"/>
          </p:nvPr>
        </p:nvSpPr>
        <p:spPr/>
        <p:txBody>
          <a:bodyPr/>
          <a:lstStyle/>
          <a:p>
            <a:r>
              <a:rPr lang="en-US" dirty="0"/>
              <a:t>Figure 18.5</a:t>
            </a:r>
          </a:p>
        </p:txBody>
      </p:sp>
      <p:pic>
        <p:nvPicPr>
          <p:cNvPr id="8" name="Picture 7">
            <a:extLst>
              <a:ext uri="{FF2B5EF4-FFF2-40B4-BE49-F238E27FC236}">
                <a16:creationId xmlns:a16="http://schemas.microsoft.com/office/drawing/2014/main" id="{47E9B963-D3A9-2C49-A623-9A15F729B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51480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84679F55-D076-434A-805C-B69709DD2AD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During sexual reproduction in toads, the male grasps the female from behind and externally fertilizes the eggs as they are deposited. (credit: Bernie Kohl)</a:t>
            </a:r>
          </a:p>
        </p:txBody>
      </p:sp>
      <p:pic>
        <p:nvPicPr>
          <p:cNvPr id="4" name="Figure" descr="Photo shows mating toads. The larger female carries the smaller male on her back."/>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767" r="-10767"/>
          <a:stretch>
            <a:fillRect/>
          </a:stretch>
        </p:blipFill>
        <p:spPr/>
      </p:pic>
      <p:sp>
        <p:nvSpPr>
          <p:cNvPr id="5" name="Figure Number"/>
          <p:cNvSpPr>
            <a:spLocks noGrp="1"/>
          </p:cNvSpPr>
          <p:nvPr>
            <p:ph type="title"/>
          </p:nvPr>
        </p:nvSpPr>
        <p:spPr/>
        <p:txBody>
          <a:bodyPr/>
          <a:lstStyle/>
          <a:p>
            <a:r>
              <a:rPr lang="en-US" dirty="0"/>
              <a:t>Figure 18.6</a:t>
            </a:r>
          </a:p>
        </p:txBody>
      </p:sp>
      <p:pic>
        <p:nvPicPr>
          <p:cNvPr id="8" name="Picture 7">
            <a:extLst>
              <a:ext uri="{FF2B5EF4-FFF2-40B4-BE49-F238E27FC236}">
                <a16:creationId xmlns:a16="http://schemas.microsoft.com/office/drawing/2014/main" id="{27C18FE2-E44F-EF42-A77E-E4F029E0B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51894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DA54BFDC-95F9-4E85-93E4-CE1FBC4126AA}"/>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fontScale="92500"/>
          </a:bodyPr>
          <a:lstStyle/>
          <a:p>
            <a:r>
              <a:rPr lang="en-US" sz="1400" dirty="0"/>
              <a:t>In </a:t>
            </a:r>
            <a:r>
              <a:rPr lang="en-US" sz="1400" dirty="0">
                <a:solidFill>
                  <a:srgbClr val="6CB255"/>
                </a:solidFill>
              </a:rPr>
              <a:t>(a) </a:t>
            </a:r>
            <a:r>
              <a:rPr lang="en-US" sz="1400" dirty="0"/>
              <a:t>oviparity, young develop in eggs outside the female body, as with these </a:t>
            </a:r>
            <a:r>
              <a:rPr lang="en-US" sz="1400" i="1" dirty="0" err="1"/>
              <a:t>Harmonia</a:t>
            </a:r>
            <a:r>
              <a:rPr lang="en-US" sz="1400" i="1" dirty="0"/>
              <a:t> </a:t>
            </a:r>
            <a:r>
              <a:rPr lang="en-US" sz="1400" i="1" dirty="0" err="1"/>
              <a:t>axydridis</a:t>
            </a:r>
            <a:r>
              <a:rPr lang="en-US" sz="1400" i="1" dirty="0"/>
              <a:t> </a:t>
            </a:r>
            <a:r>
              <a:rPr lang="en-US" sz="1400" dirty="0"/>
              <a:t>beetles hatching. Some aquatic animals, like this </a:t>
            </a:r>
            <a:r>
              <a:rPr lang="en-US" sz="1400" dirty="0">
                <a:solidFill>
                  <a:srgbClr val="6CB255"/>
                </a:solidFill>
              </a:rPr>
              <a:t>(b) </a:t>
            </a:r>
            <a:r>
              <a:rPr lang="en-US" sz="1400" dirty="0"/>
              <a:t>pregnant </a:t>
            </a:r>
            <a:r>
              <a:rPr lang="en-US" sz="1400" i="1" dirty="0" err="1"/>
              <a:t>Xiphophorus</a:t>
            </a:r>
            <a:r>
              <a:rPr lang="en-US" sz="1400" i="1" dirty="0"/>
              <a:t> </a:t>
            </a:r>
            <a:r>
              <a:rPr lang="en-US" sz="1400" i="1" dirty="0" err="1"/>
              <a:t>maculatus</a:t>
            </a:r>
            <a:r>
              <a:rPr lang="en-US" sz="1400" i="1" dirty="0"/>
              <a:t> </a:t>
            </a:r>
            <a:r>
              <a:rPr lang="en-US" sz="1400" dirty="0"/>
              <a:t>are </a:t>
            </a:r>
            <a:r>
              <a:rPr lang="en-US" sz="1400" dirty="0" err="1"/>
              <a:t>ovoviparous</a:t>
            </a:r>
            <a:r>
              <a:rPr lang="en-US" sz="1400" dirty="0"/>
              <a:t>, with the egg developing inside the female and nutrition supplied primarily from the yolk. In mammals, nutrition is supported by the placenta, as was the case with this </a:t>
            </a:r>
            <a:r>
              <a:rPr lang="en-US" sz="1400" dirty="0">
                <a:solidFill>
                  <a:srgbClr val="6CB255"/>
                </a:solidFill>
              </a:rPr>
              <a:t>(c) </a:t>
            </a:r>
            <a:r>
              <a:rPr lang="en-US" sz="1400" dirty="0"/>
              <a:t>newborn squirrel. (credit b: modification of work by Gourami Watcher; credit c: modification of work by “</a:t>
            </a:r>
            <a:r>
              <a:rPr lang="is-IS" sz="1400" dirty="0"/>
              <a:t>audreyjm529</a:t>
            </a:r>
            <a:r>
              <a:rPr lang="en-US" sz="1400" dirty="0"/>
              <a:t>”</a:t>
            </a:r>
            <a:r>
              <a:rPr lang="is-IS" sz="1400" dirty="0"/>
              <a:t>/Flickr)</a:t>
            </a:r>
            <a:endParaRPr lang="en-US" sz="1400" dirty="0"/>
          </a:p>
        </p:txBody>
      </p:sp>
      <p:pic>
        <p:nvPicPr>
          <p:cNvPr id="3" name="Figure" descr="Part a: The photo shows small yellow eggs on a leaf with tiny beetles hatching out of some. Part b: The photo shows a fish in an aquarium, with a pale, bulging belly. Part c: The photo shows a hairless baby squirrel with closed ey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7485" b="-17485"/>
          <a:stretch>
            <a:fillRect/>
          </a:stretch>
        </p:blipFill>
        <p:spPr/>
      </p:pic>
      <p:sp>
        <p:nvSpPr>
          <p:cNvPr id="5" name="Figure Number"/>
          <p:cNvSpPr>
            <a:spLocks noGrp="1"/>
          </p:cNvSpPr>
          <p:nvPr>
            <p:ph type="title"/>
          </p:nvPr>
        </p:nvSpPr>
        <p:spPr/>
        <p:txBody>
          <a:bodyPr/>
          <a:lstStyle/>
          <a:p>
            <a:r>
              <a:rPr lang="en-US" dirty="0"/>
              <a:t>Figure 18.7</a:t>
            </a:r>
          </a:p>
        </p:txBody>
      </p:sp>
      <p:pic>
        <p:nvPicPr>
          <p:cNvPr id="8" name="Picture 7">
            <a:extLst>
              <a:ext uri="{FF2B5EF4-FFF2-40B4-BE49-F238E27FC236}">
                <a16:creationId xmlns:a16="http://schemas.microsoft.com/office/drawing/2014/main" id="{CA091963-2F5D-5E45-A1ED-B7097752C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393996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isclaimer">
            <a:extLst>
              <a:ext uri="{FF2B5EF4-FFF2-40B4-BE49-F238E27FC236}">
                <a16:creationId xmlns:a16="http://schemas.microsoft.com/office/drawing/2014/main" id="{AA780B7C-AB5E-49A8-A63A-76B40FDB2BA5}"/>
              </a:ext>
            </a:extLst>
          </p:cNvPr>
          <p:cNvSpPr txBox="1">
            <a:spLocks/>
          </p:cNvSpPr>
          <p:nvPr/>
        </p:nvSpPr>
        <p:spPr>
          <a:xfrm>
            <a:off x="457201" y="6506242"/>
            <a:ext cx="7686942" cy="283845"/>
          </a:xfrm>
          <a:prstGeom prst="rect">
            <a:avLst/>
          </a:prstGeom>
        </p:spPr>
        <p:txBody>
          <a:bodyP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This </a:t>
            </a:r>
            <a:r>
              <a:rPr lang="en-US" dirty="0" err="1"/>
              <a:t>OpenStax</a:t>
            </a:r>
            <a:r>
              <a:rPr lang="en-US" dirty="0"/>
              <a:t> ancillary resource is © Rice University under a CC-BY 4.0 International license; it may be reproduced or modified but must be attributed to </a:t>
            </a:r>
            <a:r>
              <a:rPr lang="en-US" dirty="0" err="1"/>
              <a:t>OpenStax</a:t>
            </a:r>
            <a:r>
              <a:rPr lang="en-US" dirty="0"/>
              <a:t>, Rice University and any changes must be noted. Any images credited to other sources are similarly available for reproduction, but must be attributed to their sources.</a:t>
            </a:r>
          </a:p>
        </p:txBody>
      </p:sp>
      <p:sp>
        <p:nvSpPr>
          <p:cNvPr id="7" name="Figure Legend"/>
          <p:cNvSpPr>
            <a:spLocks noGrp="1"/>
          </p:cNvSpPr>
          <p:nvPr>
            <p:ph type="body" sz="quarter" idx="14"/>
          </p:nvPr>
        </p:nvSpPr>
        <p:spPr/>
        <p:txBody>
          <a:bodyPr>
            <a:normAutofit/>
          </a:bodyPr>
          <a:lstStyle/>
          <a:p>
            <a:r>
              <a:rPr lang="en-US" sz="1600" dirty="0"/>
              <a:t>Fertilization is the process in which sperm and egg fuse to form a zygote. (credit: </a:t>
            </a:r>
            <a:r>
              <a:rPr lang="en-US" sz="1600" dirty="0" err="1"/>
              <a:t>scalebar</a:t>
            </a:r>
            <a:r>
              <a:rPr lang="en-US" sz="1600" dirty="0"/>
              <a:t> data from Matt Russell)</a:t>
            </a:r>
          </a:p>
        </p:txBody>
      </p:sp>
      <p:pic>
        <p:nvPicPr>
          <p:cNvPr id="4" name="Figure" descr="Micrograph shows a sperm whose head is touching the surface of an egg. The egg is much larger than the sperm."/>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982" r="-27982"/>
          <a:stretch>
            <a:fillRect/>
          </a:stretch>
        </p:blipFill>
        <p:spPr>
          <a:xfrm>
            <a:off x="457201" y="1095972"/>
            <a:ext cx="8062913" cy="3500071"/>
          </a:xfrm>
        </p:spPr>
      </p:pic>
      <p:sp>
        <p:nvSpPr>
          <p:cNvPr id="5" name="Figure Number"/>
          <p:cNvSpPr>
            <a:spLocks noGrp="1"/>
          </p:cNvSpPr>
          <p:nvPr>
            <p:ph type="title"/>
          </p:nvPr>
        </p:nvSpPr>
        <p:spPr/>
        <p:txBody>
          <a:bodyPr/>
          <a:lstStyle/>
          <a:p>
            <a:r>
              <a:rPr lang="en-US" dirty="0"/>
              <a:t>Figure 18.8</a:t>
            </a:r>
          </a:p>
        </p:txBody>
      </p:sp>
      <p:pic>
        <p:nvPicPr>
          <p:cNvPr id="8" name="Picture 7">
            <a:extLst>
              <a:ext uri="{FF2B5EF4-FFF2-40B4-BE49-F238E27FC236}">
                <a16:creationId xmlns:a16="http://schemas.microsoft.com/office/drawing/2014/main" id="{600E49CB-612B-0F4B-9FD6-AE60D0EF7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007" y="211262"/>
            <a:ext cx="1693024" cy="409803"/>
          </a:xfrm>
          <a:prstGeom prst="rect">
            <a:avLst/>
          </a:prstGeom>
        </p:spPr>
      </p:pic>
    </p:spTree>
    <p:extLst>
      <p:ext uri="{BB962C8B-B14F-4D97-AF65-F5344CB8AC3E}">
        <p14:creationId xmlns:p14="http://schemas.microsoft.com/office/powerpoint/2010/main" val="1501541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310</TotalTime>
  <Words>1797</Words>
  <Application>Microsoft Macintosh PowerPoint</Application>
  <PresentationFormat>On-screen Show (4:3)</PresentationFormat>
  <Paragraphs>61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Black</vt:lpstr>
      <vt:lpstr>Calibri</vt:lpstr>
      <vt:lpstr>Essential</vt:lpstr>
      <vt:lpstr>Concepts of Biology</vt:lpstr>
      <vt:lpstr>Figure 18.1</vt:lpstr>
      <vt:lpstr>Figure 18.2</vt:lpstr>
      <vt:lpstr>Figure 18.3</vt:lpstr>
      <vt:lpstr>Figure 18.4</vt:lpstr>
      <vt:lpstr>Figure 18.5</vt:lpstr>
      <vt:lpstr>Figure 18.6</vt:lpstr>
      <vt:lpstr>Figure 18.7</vt:lpstr>
      <vt:lpstr>Figure 18.8</vt:lpstr>
      <vt:lpstr>Figure 18.9</vt:lpstr>
      <vt:lpstr>Figure 18.10</vt:lpstr>
      <vt:lpstr>Figure 18.11</vt:lpstr>
      <vt:lpstr>Figure 18.12</vt:lpstr>
      <vt:lpstr>Figure 18.13</vt:lpstr>
      <vt:lpstr>Figure 18.14</vt:lpstr>
      <vt:lpstr>Figure 18.15</vt:lpstr>
      <vt:lpstr>Figure 18.16</vt:lpstr>
      <vt:lpstr>Figure 18.17</vt:lpstr>
      <vt:lpstr>Figure 18.18</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Biology - Chapter 18 - ANIMAL REPRODUCTION AND DEVELOPMENT</dc:title>
  <dc:creator>Spuddy McSpare</dc:creator>
  <cp:lastModifiedBy>Microsoft Office User</cp:lastModifiedBy>
  <cp:revision>112</cp:revision>
  <dcterms:created xsi:type="dcterms:W3CDTF">2012-06-04T02:13:36Z</dcterms:created>
  <dcterms:modified xsi:type="dcterms:W3CDTF">2020-01-23T20:41:07Z</dcterms:modified>
</cp:coreProperties>
</file>