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26"/>
  </p:handoutMasterIdLst>
  <p:sldIdLst>
    <p:sldId id="256" r:id="rId2"/>
    <p:sldId id="277" r:id="rId3"/>
    <p:sldId id="283" r:id="rId4"/>
    <p:sldId id="284" r:id="rId5"/>
    <p:sldId id="285" r:id="rId6"/>
    <p:sldId id="300" r:id="rId7"/>
    <p:sldId id="306" r:id="rId8"/>
    <p:sldId id="307" r:id="rId9"/>
    <p:sldId id="308" r:id="rId10"/>
    <p:sldId id="309" r:id="rId11"/>
    <p:sldId id="310" r:id="rId12"/>
    <p:sldId id="311" r:id="rId13"/>
    <p:sldId id="273" r:id="rId14"/>
    <p:sldId id="312" r:id="rId15"/>
    <p:sldId id="278" r:id="rId16"/>
    <p:sldId id="313" r:id="rId17"/>
    <p:sldId id="314" r:id="rId18"/>
    <p:sldId id="315" r:id="rId19"/>
    <p:sldId id="316" r:id="rId20"/>
    <p:sldId id="317" r:id="rId21"/>
    <p:sldId id="286" r:id="rId22"/>
    <p:sldId id="318" r:id="rId23"/>
    <p:sldId id="287" r:id="rId24"/>
    <p:sldId id="31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96" autoAdjust="0"/>
    <p:restoredTop sz="94674" autoAdjust="0"/>
  </p:normalViewPr>
  <p:slideViewPr>
    <p:cSldViewPr snapToGrid="0" snapToObjects="1">
      <p:cViewPr varScale="1">
        <p:scale>
          <a:sx n="124" d="100"/>
          <a:sy n="124" d="100"/>
        </p:scale>
        <p:origin x="2144" y="168"/>
      </p:cViewPr>
      <p:guideLst>
        <p:guide orient="horz" pos="2160"/>
        <p:guide pos="2880"/>
      </p:guideLst>
    </p:cSldViewPr>
  </p:slideViewPr>
  <p:outlineViewPr>
    <p:cViewPr>
      <p:scale>
        <a:sx n="33" d="100"/>
        <a:sy n="33" d="100"/>
      </p:scale>
      <p:origin x="0" y="-513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1/23/20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January 23,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January 23,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January 23,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January 23,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January 23, 2020</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Figure" descr="Concepts of Biology">
            <a:extLst>
              <a:ext uri="{FF2B5EF4-FFF2-40B4-BE49-F238E27FC236}">
                <a16:creationId xmlns:a16="http://schemas.microsoft.com/office/drawing/2014/main" id="{68EB8AE4-13FF-484E-9F53-8E6C81B66A2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1" cy="2602059"/>
          </a:xfrm>
          <a:prstGeom prst="rect">
            <a:avLst/>
          </a:prstGeom>
          <a:effectLst>
            <a:reflection blurRad="6350" stA="52000" endA="300" endPos="35000" dir="5400000" sy="-100000" algn="bl" rotWithShape="0"/>
          </a:effectLst>
          <a:scene3d>
            <a:camera prst="obliqueTopLeft"/>
            <a:lightRig rig="threePt" dir="t"/>
          </a:scene3d>
        </p:spPr>
      </p:pic>
      <p:sp>
        <p:nvSpPr>
          <p:cNvPr id="5" name="Chapter Title"/>
          <p:cNvSpPr txBox="1">
            <a:spLocks/>
          </p:cNvSpPr>
          <p:nvPr/>
        </p:nvSpPr>
        <p:spPr>
          <a:xfrm>
            <a:off x="0" y="1614626"/>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2000" b="1" cap="none" dirty="0">
                <a:solidFill>
                  <a:srgbClr val="212F62"/>
                </a:solidFill>
                <a:latin typeface="+mn-lt"/>
              </a:rPr>
              <a:t>Chapter 2 CHEMISTRY OF LIFE</a:t>
            </a:r>
          </a:p>
          <a:p>
            <a:pPr algn="ctr"/>
            <a:r>
              <a:rPr lang="en-US" sz="1600" cap="none" dirty="0">
                <a:solidFill>
                  <a:schemeClr val="tx1"/>
                </a:solidFill>
                <a:latin typeface="+mn-lt"/>
              </a:rPr>
              <a:t>PowerPoint Image Slideshow</a:t>
            </a:r>
          </a:p>
          <a:p>
            <a:pPr algn="ctr"/>
            <a:endParaRPr lang="en-US" sz="1600" cap="none" dirty="0">
              <a:solidFill>
                <a:schemeClr val="tx1"/>
              </a:solidFill>
              <a:latin typeface="+mn-lt"/>
            </a:endParaRPr>
          </a:p>
        </p:txBody>
      </p:sp>
      <p:sp>
        <p:nvSpPr>
          <p:cNvPr id="9" name="Title">
            <a:extLst>
              <a:ext uri="{FF2B5EF4-FFF2-40B4-BE49-F238E27FC236}">
                <a16:creationId xmlns:a16="http://schemas.microsoft.com/office/drawing/2014/main" id="{BF13E25D-32C5-48BD-BB94-7B043B284BEE}"/>
              </a:ext>
            </a:extLst>
          </p:cNvPr>
          <p:cNvSpPr>
            <a:spLocks noGrp="1"/>
          </p:cNvSpPr>
          <p:nvPr>
            <p:ph type="title" idx="4294967295"/>
          </p:nvPr>
        </p:nvSpPr>
        <p:spPr>
          <a:xfrm>
            <a:off x="0" y="803569"/>
            <a:ext cx="9144000" cy="622773"/>
          </a:xfrm>
        </p:spPr>
        <p:txBody>
          <a:bodyPr>
            <a:noAutofit/>
          </a:bodyPr>
          <a:lstStyle/>
          <a:p>
            <a:pPr algn="ctr"/>
            <a:r>
              <a:rPr lang="en-US" sz="3600" dirty="0"/>
              <a:t>Concepts of Biology</a:t>
            </a:r>
          </a:p>
        </p:txBody>
      </p:sp>
      <p:pic>
        <p:nvPicPr>
          <p:cNvPr id="8" name="Picture 7">
            <a:extLst>
              <a:ext uri="{FF2B5EF4-FFF2-40B4-BE49-F238E27FC236}">
                <a16:creationId xmlns:a16="http://schemas.microsoft.com/office/drawing/2014/main" id="{0DC3CF99-8E24-0045-9DA2-D01FFC12E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09D7BC21-2700-490C-BE58-C13F829C789E}"/>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solidFill>
                  <a:srgbClr val="6CB255"/>
                </a:solidFill>
              </a:rPr>
              <a:t>(a) </a:t>
            </a:r>
            <a:r>
              <a:rPr lang="en-US" sz="1600" dirty="0"/>
              <a:t>The lattice structure of ice makes it less dense than the freely flowing molecules of liquid water. Ice’s lower density enables it to </a:t>
            </a:r>
            <a:r>
              <a:rPr lang="en-US" sz="1600" dirty="0">
                <a:solidFill>
                  <a:srgbClr val="6CB255"/>
                </a:solidFill>
              </a:rPr>
              <a:t>(b) </a:t>
            </a:r>
            <a:r>
              <a:rPr lang="en-US" sz="1600" dirty="0"/>
              <a:t>float on water. (credit a: modification of work by Jane Whitney; credit b: modification of work by Carlos Ponte)</a:t>
            </a:r>
          </a:p>
        </p:txBody>
      </p:sp>
      <p:pic>
        <p:nvPicPr>
          <p:cNvPr id="4" name="Figure" descr="Part A shows the lattice-like molecular structure of ice. Part B is a photo of ice on wat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520" b="-1520"/>
          <a:stretch>
            <a:fillRect/>
          </a:stretch>
        </p:blipFill>
        <p:spPr/>
      </p:pic>
      <p:sp>
        <p:nvSpPr>
          <p:cNvPr id="5" name="Figure Number"/>
          <p:cNvSpPr>
            <a:spLocks noGrp="1"/>
          </p:cNvSpPr>
          <p:nvPr>
            <p:ph type="title"/>
          </p:nvPr>
        </p:nvSpPr>
        <p:spPr/>
        <p:txBody>
          <a:bodyPr/>
          <a:lstStyle/>
          <a:p>
            <a:r>
              <a:rPr lang="en-US" dirty="0"/>
              <a:t>Figure 2.9</a:t>
            </a:r>
          </a:p>
        </p:txBody>
      </p:sp>
      <p:pic>
        <p:nvPicPr>
          <p:cNvPr id="8" name="Picture 7">
            <a:extLst>
              <a:ext uri="{FF2B5EF4-FFF2-40B4-BE49-F238E27FC236}">
                <a16:creationId xmlns:a16="http://schemas.microsoft.com/office/drawing/2014/main" id="{75FF14D7-C95C-0D44-AFAA-762A04169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292090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4E6A51A1-4959-4A37-A25E-510DF75DC44D}"/>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When table salt (</a:t>
            </a:r>
            <a:r>
              <a:rPr lang="en-US" sz="1600" dirty="0" err="1"/>
              <a:t>NaCl</a:t>
            </a:r>
            <a:r>
              <a:rPr lang="en-US" sz="1600" dirty="0"/>
              <a:t>) is mixed in water, spheres of hydration form around the ions.</a:t>
            </a:r>
          </a:p>
        </p:txBody>
      </p:sp>
      <p:pic>
        <p:nvPicPr>
          <p:cNvPr id="3" name="Figure" descr="Illustration of spheres of hydration around sodium and chlorine ion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8887" r="-38887"/>
          <a:stretch>
            <a:fillRect/>
          </a:stretch>
        </p:blipFill>
        <p:spPr/>
      </p:pic>
      <p:sp>
        <p:nvSpPr>
          <p:cNvPr id="5" name="Figure Number"/>
          <p:cNvSpPr>
            <a:spLocks noGrp="1"/>
          </p:cNvSpPr>
          <p:nvPr>
            <p:ph type="title"/>
          </p:nvPr>
        </p:nvSpPr>
        <p:spPr/>
        <p:txBody>
          <a:bodyPr/>
          <a:lstStyle/>
          <a:p>
            <a:r>
              <a:rPr lang="en-US" dirty="0"/>
              <a:t>Figure 2.10</a:t>
            </a:r>
          </a:p>
        </p:txBody>
      </p:sp>
      <p:pic>
        <p:nvPicPr>
          <p:cNvPr id="8" name="Picture 7">
            <a:extLst>
              <a:ext uri="{FF2B5EF4-FFF2-40B4-BE49-F238E27FC236}">
                <a16:creationId xmlns:a16="http://schemas.microsoft.com/office/drawing/2014/main" id="{C00976F5-8E0C-114B-9866-14C8DAB51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395995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1FF276E7-3C75-4061-8457-1278008C4C7B}"/>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weight of a needle on top of water pulls the surface tension downward; at the same time, the surface tension of the water is pulling it up, suspending the needle on the surface of the water and keeping it from sinking. Notice the indentation in the water around the needle. (credit: </a:t>
            </a:r>
            <a:r>
              <a:rPr lang="cs-CZ" sz="1600" dirty="0" err="1"/>
              <a:t>Cory</a:t>
            </a:r>
            <a:r>
              <a:rPr lang="cs-CZ" sz="1600" dirty="0"/>
              <a:t> </a:t>
            </a:r>
            <a:r>
              <a:rPr lang="cs-CZ" sz="1600" dirty="0" err="1"/>
              <a:t>Zanker</a:t>
            </a:r>
            <a:r>
              <a:rPr lang="cs-CZ" sz="1600" dirty="0"/>
              <a:t>)</a:t>
            </a:r>
            <a:endParaRPr lang="en-US" sz="1600" dirty="0"/>
          </a:p>
        </p:txBody>
      </p:sp>
      <p:pic>
        <p:nvPicPr>
          <p:cNvPr id="4" name="Figure" descr="Picture of a needle floating on top of water because of cohesion and surface tensio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6435" r="-26435"/>
          <a:stretch>
            <a:fillRect/>
          </a:stretch>
        </p:blipFill>
        <p:spPr/>
      </p:pic>
      <p:sp>
        <p:nvSpPr>
          <p:cNvPr id="5" name="Figure Number"/>
          <p:cNvSpPr>
            <a:spLocks noGrp="1"/>
          </p:cNvSpPr>
          <p:nvPr>
            <p:ph type="title"/>
          </p:nvPr>
        </p:nvSpPr>
        <p:spPr/>
        <p:txBody>
          <a:bodyPr/>
          <a:lstStyle/>
          <a:p>
            <a:r>
              <a:rPr lang="en-US" dirty="0"/>
              <a:t>Figure 2.11</a:t>
            </a:r>
          </a:p>
        </p:txBody>
      </p:sp>
      <p:pic>
        <p:nvPicPr>
          <p:cNvPr id="8" name="Picture 7">
            <a:extLst>
              <a:ext uri="{FF2B5EF4-FFF2-40B4-BE49-F238E27FC236}">
                <a16:creationId xmlns:a16="http://schemas.microsoft.com/office/drawing/2014/main" id="{F3B7F230-9943-484D-8C7E-99B0120E19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8568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7084EBFF-7903-48FE-B179-FC096AF7B6BB}"/>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The pH scale measures the amount of hydrogen ions (H</a:t>
            </a:r>
            <a:r>
              <a:rPr lang="en-US" sz="1600" baseline="30000" dirty="0">
                <a:solidFill>
                  <a:schemeClr val="tx1"/>
                </a:solidFill>
              </a:rPr>
              <a:t>+</a:t>
            </a:r>
            <a:r>
              <a:rPr lang="en-US" sz="1600" dirty="0">
                <a:solidFill>
                  <a:schemeClr val="tx1"/>
                </a:solidFill>
              </a:rPr>
              <a:t>) in a substance. (credit: modification of work by Edward Stevens)</a:t>
            </a:r>
            <a:endParaRPr lang="en-US" sz="1600" b="0" dirty="0">
              <a:solidFill>
                <a:schemeClr val="tx1"/>
              </a:solidFill>
            </a:endParaRPr>
          </a:p>
        </p:txBody>
      </p:sp>
      <p:pic>
        <p:nvPicPr>
          <p:cNvPr id="2" name="Figure" descr="The pH scale with representative substances and their pH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a:stretch>
            <a:fillRect/>
          </a:stretch>
        </p:blipFill>
        <p:spPr>
          <a:xfrm>
            <a:off x="457200" y="1312384"/>
            <a:ext cx="4032250" cy="4847594"/>
          </a:xfrm>
        </p:spPr>
      </p:pic>
      <p:sp>
        <p:nvSpPr>
          <p:cNvPr id="5" name="Figure Number"/>
          <p:cNvSpPr>
            <a:spLocks noGrp="1"/>
          </p:cNvSpPr>
          <p:nvPr>
            <p:ph type="title"/>
          </p:nvPr>
        </p:nvSpPr>
        <p:spPr/>
        <p:txBody>
          <a:bodyPr>
            <a:normAutofit/>
          </a:bodyPr>
          <a:lstStyle/>
          <a:p>
            <a:r>
              <a:rPr lang="en-US" sz="2400" dirty="0">
                <a:solidFill>
                  <a:srgbClr val="6CB255"/>
                </a:solidFill>
              </a:rPr>
              <a:t>Figure </a:t>
            </a:r>
            <a:r>
              <a:rPr lang="en-US" dirty="0"/>
              <a:t>2.12</a:t>
            </a:r>
            <a:endParaRPr lang="en-US" sz="2400" dirty="0">
              <a:solidFill>
                <a:srgbClr val="6CB255"/>
              </a:solidFill>
            </a:endParaRPr>
          </a:p>
        </p:txBody>
      </p:sp>
      <p:pic>
        <p:nvPicPr>
          <p:cNvPr id="8" name="Picture 7">
            <a:extLst>
              <a:ext uri="{FF2B5EF4-FFF2-40B4-BE49-F238E27FC236}">
                <a16:creationId xmlns:a16="http://schemas.microsoft.com/office/drawing/2014/main" id="{38347302-576B-764B-9066-7061E6496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285096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562E6A17-6BF2-4F8B-A6E9-5634F7A09A97}"/>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Carbon can form four covalent bonds to create an organic molecule. The simplest carbon molecule is methane (CH</a:t>
            </a:r>
            <a:r>
              <a:rPr lang="en-US" sz="1600" baseline="-25000" dirty="0"/>
              <a:t>4</a:t>
            </a:r>
            <a:r>
              <a:rPr lang="en-US" sz="1600" dirty="0"/>
              <a:t>), depicted here.</a:t>
            </a:r>
          </a:p>
        </p:txBody>
      </p:sp>
      <p:pic>
        <p:nvPicPr>
          <p:cNvPr id="3" name="Figure" descr="Diagram of a methane molecul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839" r="-4839"/>
          <a:stretch>
            <a:fillRect/>
          </a:stretch>
        </p:blipFill>
        <p:spPr/>
      </p:pic>
      <p:sp>
        <p:nvSpPr>
          <p:cNvPr id="5" name="Figure Number"/>
          <p:cNvSpPr>
            <a:spLocks noGrp="1"/>
          </p:cNvSpPr>
          <p:nvPr>
            <p:ph type="title"/>
          </p:nvPr>
        </p:nvSpPr>
        <p:spPr/>
        <p:txBody>
          <a:bodyPr/>
          <a:lstStyle/>
          <a:p>
            <a:r>
              <a:rPr lang="en-US" dirty="0"/>
              <a:t>Figure 2.13</a:t>
            </a:r>
          </a:p>
        </p:txBody>
      </p:sp>
      <p:pic>
        <p:nvPicPr>
          <p:cNvPr id="8" name="Picture 7">
            <a:extLst>
              <a:ext uri="{FF2B5EF4-FFF2-40B4-BE49-F238E27FC236}">
                <a16:creationId xmlns:a16="http://schemas.microsoft.com/office/drawing/2014/main" id="{4A5A8916-36CF-1F46-AD9E-CEEAE701CF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248993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B17AF993-F048-48A9-8897-FFACB217D620}"/>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pic>
        <p:nvPicPr>
          <p:cNvPr id="3" name="Figure" descr="Examples of three different carbon-containing molecul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a:stretch>
            <a:fillRect/>
          </a:stretch>
        </p:blipFill>
        <p:spPr>
          <a:xfrm>
            <a:off x="4983834" y="1265178"/>
            <a:ext cx="4030663" cy="4942007"/>
          </a:xfrm>
        </p:spPr>
      </p:pic>
      <p:sp>
        <p:nvSpPr>
          <p:cNvPr id="14" name="Figure Legend"/>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These examples show three molecules (found in living organisms) that contain carbon atoms bonded in various ways to other carbon atoms and the atoms of other elements.</a:t>
            </a:r>
          </a:p>
          <a:p>
            <a:pPr marL="342900" indent="-342900">
              <a:buAutoNum type="alphaLcParenBoth"/>
            </a:pPr>
            <a:r>
              <a:rPr lang="en-US" sz="1600" dirty="0">
                <a:solidFill>
                  <a:srgbClr val="000000"/>
                </a:solidFill>
              </a:rPr>
              <a:t>This molecule of stearic acid has a long chain of carbon atoms.</a:t>
            </a:r>
          </a:p>
          <a:p>
            <a:pPr marL="342900" indent="-342900">
              <a:buAutoNum type="alphaLcParenBoth"/>
            </a:pPr>
            <a:r>
              <a:rPr lang="en-US" sz="1600" dirty="0">
                <a:solidFill>
                  <a:srgbClr val="000000"/>
                </a:solidFill>
              </a:rPr>
              <a:t>Glycine, a component of proteins, contains carbon, nitrogen, oxygen, and hydrogen atoms.</a:t>
            </a:r>
          </a:p>
          <a:p>
            <a:pPr marL="342900" indent="-342900">
              <a:buAutoNum type="alphaLcParenBoth"/>
            </a:pPr>
            <a:r>
              <a:rPr lang="en-US" sz="1600" dirty="0">
                <a:solidFill>
                  <a:srgbClr val="000000"/>
                </a:solidFill>
              </a:rPr>
              <a:t>Glucose, a sugar, has a ring of carbon atoms and one oxygen atom.</a:t>
            </a:r>
          </a:p>
        </p:txBody>
      </p:sp>
      <p:sp>
        <p:nvSpPr>
          <p:cNvPr id="5" name="Figure Number"/>
          <p:cNvSpPr>
            <a:spLocks noGrp="1"/>
          </p:cNvSpPr>
          <p:nvPr>
            <p:ph type="title"/>
          </p:nvPr>
        </p:nvSpPr>
        <p:spPr/>
        <p:txBody>
          <a:bodyPr>
            <a:normAutofit/>
          </a:bodyPr>
          <a:lstStyle/>
          <a:p>
            <a:pPr algn="r"/>
            <a:r>
              <a:rPr lang="en-US" sz="2400" dirty="0">
                <a:solidFill>
                  <a:srgbClr val="6CB255"/>
                </a:solidFill>
              </a:rPr>
              <a:t>Figure </a:t>
            </a:r>
            <a:r>
              <a:rPr lang="en-US" dirty="0"/>
              <a:t>2</a:t>
            </a:r>
            <a:r>
              <a:rPr lang="en-US" sz="2400" dirty="0">
                <a:solidFill>
                  <a:srgbClr val="6CB255"/>
                </a:solidFill>
              </a:rPr>
              <a:t>.14</a:t>
            </a:r>
          </a:p>
        </p:txBody>
      </p:sp>
      <p:pic>
        <p:nvPicPr>
          <p:cNvPr id="8" name="Picture 7">
            <a:extLst>
              <a:ext uri="{FF2B5EF4-FFF2-40B4-BE49-F238E27FC236}">
                <a16:creationId xmlns:a16="http://schemas.microsoft.com/office/drawing/2014/main" id="{9BA64014-2F81-A44C-A034-452ED08804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1326"/>
            <a:ext cx="1693024" cy="409803"/>
          </a:xfrm>
          <a:prstGeom prst="rect">
            <a:avLst/>
          </a:prstGeom>
        </p:spPr>
      </p:pic>
    </p:spTree>
    <p:extLst>
      <p:ext uri="{BB962C8B-B14F-4D97-AF65-F5344CB8AC3E}">
        <p14:creationId xmlns:p14="http://schemas.microsoft.com/office/powerpoint/2010/main" val="1793688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F4166464-DF21-43DC-B2D8-281E9578608A}"/>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Glucose, </a:t>
            </a:r>
            <a:r>
              <a:rPr lang="en-US" sz="1600" dirty="0" err="1"/>
              <a:t>galactose</a:t>
            </a:r>
            <a:r>
              <a:rPr lang="en-US" sz="1600" dirty="0"/>
              <a:t>, and fructose are isomeric </a:t>
            </a:r>
            <a:r>
              <a:rPr lang="en-US" sz="1600" dirty="0" err="1"/>
              <a:t>monosaccharides</a:t>
            </a:r>
            <a:r>
              <a:rPr lang="en-US" sz="1600" dirty="0"/>
              <a:t>, meaning that they have the same chemical formula but slightly different structures.</a:t>
            </a:r>
          </a:p>
        </p:txBody>
      </p:sp>
      <p:pic>
        <p:nvPicPr>
          <p:cNvPr id="4" name="Figure" descr="Chemical structures of glucose, galactose, and fructos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7250" r="-37250"/>
          <a:stretch>
            <a:fillRect/>
          </a:stretch>
        </p:blipFill>
        <p:spPr/>
      </p:pic>
      <p:sp>
        <p:nvSpPr>
          <p:cNvPr id="5" name="Figure Number"/>
          <p:cNvSpPr>
            <a:spLocks noGrp="1"/>
          </p:cNvSpPr>
          <p:nvPr>
            <p:ph type="title"/>
          </p:nvPr>
        </p:nvSpPr>
        <p:spPr/>
        <p:txBody>
          <a:bodyPr/>
          <a:lstStyle/>
          <a:p>
            <a:r>
              <a:rPr lang="en-US" dirty="0"/>
              <a:t>Figure 2.15</a:t>
            </a:r>
          </a:p>
        </p:txBody>
      </p:sp>
      <p:pic>
        <p:nvPicPr>
          <p:cNvPr id="8" name="Picture 7">
            <a:extLst>
              <a:ext uri="{FF2B5EF4-FFF2-40B4-BE49-F238E27FC236}">
                <a16:creationId xmlns:a16="http://schemas.microsoft.com/office/drawing/2014/main" id="{999FD16A-ED0C-9145-BE7D-265F7AE803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493658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4ADF4BE1-ABBA-48AD-BF05-F0A3A798989E}"/>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Although their structures and functions differ, all polysaccharide carbohydrates are made up of </a:t>
            </a:r>
            <a:r>
              <a:rPr lang="en-US" sz="1600" dirty="0" err="1"/>
              <a:t>monosaccharides</a:t>
            </a:r>
            <a:r>
              <a:rPr lang="en-US" sz="1600" dirty="0"/>
              <a:t> and have the chemical formula (CH</a:t>
            </a:r>
            <a:r>
              <a:rPr lang="en-US" sz="1600" baseline="-25000" dirty="0"/>
              <a:t>2</a:t>
            </a:r>
            <a:r>
              <a:rPr lang="en-US" sz="1600" dirty="0"/>
              <a:t>O)</a:t>
            </a:r>
            <a:r>
              <a:rPr lang="en-US" sz="1600" i="1" dirty="0"/>
              <a:t>n</a:t>
            </a:r>
            <a:r>
              <a:rPr lang="en-US" sz="1600" dirty="0"/>
              <a:t>.</a:t>
            </a:r>
          </a:p>
        </p:txBody>
      </p:sp>
      <p:pic>
        <p:nvPicPr>
          <p:cNvPr id="3" name="Figure" descr="Chemical structures of starch, glycogen, cellulose, and chiti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2229" r="-32229"/>
          <a:stretch>
            <a:fillRect/>
          </a:stretch>
        </p:blipFill>
        <p:spPr/>
      </p:pic>
      <p:sp>
        <p:nvSpPr>
          <p:cNvPr id="5" name="Figure Number"/>
          <p:cNvSpPr>
            <a:spLocks noGrp="1"/>
          </p:cNvSpPr>
          <p:nvPr>
            <p:ph type="title"/>
          </p:nvPr>
        </p:nvSpPr>
        <p:spPr/>
        <p:txBody>
          <a:bodyPr/>
          <a:lstStyle/>
          <a:p>
            <a:r>
              <a:rPr lang="en-US" dirty="0"/>
              <a:t>Figure 2.16</a:t>
            </a:r>
          </a:p>
        </p:txBody>
      </p:sp>
      <p:pic>
        <p:nvPicPr>
          <p:cNvPr id="8" name="Picture 7">
            <a:extLst>
              <a:ext uri="{FF2B5EF4-FFF2-40B4-BE49-F238E27FC236}">
                <a16:creationId xmlns:a16="http://schemas.microsoft.com/office/drawing/2014/main" id="{2C272C12-9ADD-B34A-A617-82B87B0659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75374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9F2BE199-2062-41D0-AD63-ED170560446D}"/>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Hydrophobic lipids in the fur of aquatic mammals, such as this river otter, protect them from the elements. (credit: Ken </a:t>
            </a:r>
            <a:r>
              <a:rPr lang="en-US" sz="1600" dirty="0" err="1"/>
              <a:t>Bosma</a:t>
            </a:r>
            <a:r>
              <a:rPr lang="en-US" sz="1600" dirty="0"/>
              <a:t>)</a:t>
            </a:r>
          </a:p>
        </p:txBody>
      </p:sp>
      <p:pic>
        <p:nvPicPr>
          <p:cNvPr id="4" name="Figure" descr="A photo of a river otter in the wat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8292" r="-38292"/>
          <a:stretch>
            <a:fillRect/>
          </a:stretch>
        </p:blipFill>
        <p:spPr/>
      </p:pic>
      <p:sp>
        <p:nvSpPr>
          <p:cNvPr id="5" name="Figure Number"/>
          <p:cNvSpPr>
            <a:spLocks noGrp="1"/>
          </p:cNvSpPr>
          <p:nvPr>
            <p:ph type="title"/>
          </p:nvPr>
        </p:nvSpPr>
        <p:spPr/>
        <p:txBody>
          <a:bodyPr/>
          <a:lstStyle/>
          <a:p>
            <a:r>
              <a:rPr lang="en-US" dirty="0"/>
              <a:t>Figure 2.17</a:t>
            </a:r>
          </a:p>
        </p:txBody>
      </p:sp>
      <p:pic>
        <p:nvPicPr>
          <p:cNvPr id="8" name="Picture 7">
            <a:extLst>
              <a:ext uri="{FF2B5EF4-FFF2-40B4-BE49-F238E27FC236}">
                <a16:creationId xmlns:a16="http://schemas.microsoft.com/office/drawing/2014/main" id="{A4FAF42C-EA68-E04F-B968-BC2303B94E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582725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sclaimer">
            <a:extLst>
              <a:ext uri="{FF2B5EF4-FFF2-40B4-BE49-F238E27FC236}">
                <a16:creationId xmlns:a16="http://schemas.microsoft.com/office/drawing/2014/main" id="{B183E24C-00CF-47FA-ADD1-D0607B12B7C1}"/>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Lipids include fats, such as triglycerides, which are made up of fatty acids and glycerol, phospholipids, and steroids.</a:t>
            </a:r>
          </a:p>
        </p:txBody>
      </p:sp>
      <p:pic>
        <p:nvPicPr>
          <p:cNvPr id="3" name="Figure" descr="Images of the molecular structures of a saturated fatty acid, unsaturated fatty acid, triglyceride, steroid, and phospholipi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3257" r="-43257"/>
          <a:stretch>
            <a:fillRect/>
          </a:stretch>
        </p:blipFill>
        <p:spPr/>
      </p:pic>
      <p:sp>
        <p:nvSpPr>
          <p:cNvPr id="5" name="Figure Number"/>
          <p:cNvSpPr>
            <a:spLocks noGrp="1"/>
          </p:cNvSpPr>
          <p:nvPr>
            <p:ph type="title"/>
          </p:nvPr>
        </p:nvSpPr>
        <p:spPr/>
        <p:txBody>
          <a:bodyPr/>
          <a:lstStyle/>
          <a:p>
            <a:r>
              <a:rPr lang="en-US" dirty="0"/>
              <a:t>Figure 2.18</a:t>
            </a:r>
          </a:p>
        </p:txBody>
      </p:sp>
      <p:pic>
        <p:nvPicPr>
          <p:cNvPr id="8" name="Picture 7">
            <a:extLst>
              <a:ext uri="{FF2B5EF4-FFF2-40B4-BE49-F238E27FC236}">
                <a16:creationId xmlns:a16="http://schemas.microsoft.com/office/drawing/2014/main" id="{694FDE0E-6A98-B54C-80BC-E7DFEEFF9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374061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E684F832-C95B-4D93-AE9A-C3A888F6474A}"/>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Foods such as bread, fruit, and cheese are rich sources of biological macromolecules. (credit: modification of work by </a:t>
            </a:r>
            <a:r>
              <a:rPr lang="en-US" sz="1600" dirty="0" err="1"/>
              <a:t>Bengt</a:t>
            </a:r>
            <a:r>
              <a:rPr lang="en-US" sz="1600" dirty="0"/>
              <a:t> Nyman)</a:t>
            </a:r>
          </a:p>
        </p:txBody>
      </p:sp>
      <p:pic>
        <p:nvPicPr>
          <p:cNvPr id="4" name="Figure" descr="Photo shows a variety of cheeses, fruits, and breads served on a tray."/>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6859" r="-26859"/>
          <a:stretch>
            <a:fillRect/>
          </a:stretch>
        </p:blipFill>
        <p:spPr/>
      </p:pic>
      <p:sp>
        <p:nvSpPr>
          <p:cNvPr id="5" name="Figure Number"/>
          <p:cNvSpPr>
            <a:spLocks noGrp="1"/>
          </p:cNvSpPr>
          <p:nvPr>
            <p:ph type="title"/>
          </p:nvPr>
        </p:nvSpPr>
        <p:spPr/>
        <p:txBody>
          <a:bodyPr/>
          <a:lstStyle/>
          <a:p>
            <a:r>
              <a:rPr lang="en-US" dirty="0"/>
              <a:t>Figure 2.1</a:t>
            </a:r>
          </a:p>
        </p:txBody>
      </p:sp>
      <p:pic>
        <p:nvPicPr>
          <p:cNvPr id="8" name="Picture 7">
            <a:extLst>
              <a:ext uri="{FF2B5EF4-FFF2-40B4-BE49-F238E27FC236}">
                <a16:creationId xmlns:a16="http://schemas.microsoft.com/office/drawing/2014/main" id="{BD7CDD11-4D27-8C4E-B16B-678AFD9634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BF3562FA-436B-43F3-A93C-2EAD7E31B4B7}"/>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During the hydrogenation process, the orientation around the double bonds is changed, making a </a:t>
            </a:r>
            <a:r>
              <a:rPr lang="en-US" sz="1600" i="1" dirty="0"/>
              <a:t>trans</a:t>
            </a:r>
            <a:r>
              <a:rPr lang="en-US" sz="1600" dirty="0"/>
              <a:t>-fat from a </a:t>
            </a:r>
            <a:r>
              <a:rPr lang="en-US" sz="1600" i="1" dirty="0" err="1"/>
              <a:t>cis</a:t>
            </a:r>
            <a:r>
              <a:rPr lang="en-US" sz="1600" dirty="0"/>
              <a:t>-fat. This changes the chemical properties of the molecule.</a:t>
            </a:r>
          </a:p>
        </p:txBody>
      </p:sp>
      <p:pic>
        <p:nvPicPr>
          <p:cNvPr id="4" name="Figure" descr="Two images show the molecular structure of a fat in the cis-conformation and the trans-conformatio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5279" r="-45279"/>
          <a:stretch>
            <a:fillRect/>
          </a:stretch>
        </p:blipFill>
        <p:spPr/>
      </p:pic>
      <p:sp>
        <p:nvSpPr>
          <p:cNvPr id="5" name="Figure Number"/>
          <p:cNvSpPr>
            <a:spLocks noGrp="1"/>
          </p:cNvSpPr>
          <p:nvPr>
            <p:ph type="title"/>
          </p:nvPr>
        </p:nvSpPr>
        <p:spPr/>
        <p:txBody>
          <a:bodyPr/>
          <a:lstStyle/>
          <a:p>
            <a:r>
              <a:rPr lang="en-US" dirty="0"/>
              <a:t>Figure 2.19</a:t>
            </a:r>
          </a:p>
        </p:txBody>
      </p:sp>
      <p:pic>
        <p:nvPicPr>
          <p:cNvPr id="8" name="Picture 7">
            <a:extLst>
              <a:ext uri="{FF2B5EF4-FFF2-40B4-BE49-F238E27FC236}">
                <a16:creationId xmlns:a16="http://schemas.microsoft.com/office/drawing/2014/main" id="{3EFA55DD-B948-F241-8908-D334EB643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543363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5EF3007C-757E-42B2-8540-621721D72931}"/>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570" dirty="0">
                <a:solidFill>
                  <a:schemeClr val="tx1"/>
                </a:solidFill>
              </a:rPr>
              <a:t>Amino acids are made up of a central carbon bonded to an amino group (–NH</a:t>
            </a:r>
            <a:r>
              <a:rPr lang="en-US" sz="1570" baseline="-25000" dirty="0">
                <a:solidFill>
                  <a:schemeClr val="tx1"/>
                </a:solidFill>
              </a:rPr>
              <a:t>2</a:t>
            </a:r>
            <a:r>
              <a:rPr lang="en-US" sz="1570" dirty="0">
                <a:solidFill>
                  <a:schemeClr val="tx1"/>
                </a:solidFill>
              </a:rPr>
              <a:t>), a carboxyl group (–COOH), and a hydrogen atom. The central carbon’s fourth bond varies among the different amino acids, as seen in these examples of alanine, </a:t>
            </a:r>
            <a:r>
              <a:rPr lang="en-US" sz="1570" dirty="0" err="1">
                <a:solidFill>
                  <a:schemeClr val="tx1"/>
                </a:solidFill>
              </a:rPr>
              <a:t>valine</a:t>
            </a:r>
            <a:r>
              <a:rPr lang="en-US" sz="1570" dirty="0">
                <a:solidFill>
                  <a:schemeClr val="tx1"/>
                </a:solidFill>
              </a:rPr>
              <a:t>, lysine, and aspartic acid.</a:t>
            </a:r>
            <a:endParaRPr lang="en-US" sz="1570" b="0" dirty="0">
              <a:solidFill>
                <a:schemeClr val="tx1"/>
              </a:solidFill>
            </a:endParaRPr>
          </a:p>
        </p:txBody>
      </p:sp>
      <p:pic>
        <p:nvPicPr>
          <p:cNvPr id="2" name="Figure" descr="The fundamental molecular structure of an amino acid is shown. Also shown are the molecular structures of alanine, valine, lysine, and aspartic acid, which vary only in the structure of the R group"/>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a:stretch>
            <a:fillRect/>
          </a:stretch>
        </p:blipFill>
        <p:spPr>
          <a:xfrm>
            <a:off x="895301" y="1108075"/>
            <a:ext cx="3156048" cy="5256213"/>
          </a:xfrm>
        </p:spPr>
      </p:pic>
      <p:sp>
        <p:nvSpPr>
          <p:cNvPr id="5" name="Figure Number"/>
          <p:cNvSpPr>
            <a:spLocks noGrp="1"/>
          </p:cNvSpPr>
          <p:nvPr>
            <p:ph type="title"/>
          </p:nvPr>
        </p:nvSpPr>
        <p:spPr/>
        <p:txBody>
          <a:bodyPr>
            <a:normAutofit/>
          </a:bodyPr>
          <a:lstStyle/>
          <a:p>
            <a:r>
              <a:rPr lang="en-US" sz="2400" dirty="0">
                <a:solidFill>
                  <a:srgbClr val="6CB255"/>
                </a:solidFill>
              </a:rPr>
              <a:t>Figure 2.20</a:t>
            </a:r>
          </a:p>
        </p:txBody>
      </p:sp>
      <p:pic>
        <p:nvPicPr>
          <p:cNvPr id="8" name="Picture 7">
            <a:extLst>
              <a:ext uri="{FF2B5EF4-FFF2-40B4-BE49-F238E27FC236}">
                <a16:creationId xmlns:a16="http://schemas.microsoft.com/office/drawing/2014/main" id="{9F7F380E-A566-5A48-8E5B-50736557AC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192181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B9F1335D-EB8E-4A3E-82D9-01B16066FF3D}"/>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pic>
        <p:nvPicPr>
          <p:cNvPr id="3" name="Figure" descr="Four types of protein structur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a:stretch>
            <a:fillRect/>
          </a:stretch>
        </p:blipFill>
        <p:spPr>
          <a:xfrm>
            <a:off x="5143013" y="1265178"/>
            <a:ext cx="3712305" cy="4942007"/>
          </a:xfrm>
        </p:spPr>
      </p:pic>
      <p:sp>
        <p:nvSpPr>
          <p:cNvPr id="14" name="Figure Legend"/>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The four levels of protein structure can be observed in these illustrations. (credit: modification of work by National Human Genome Research Institute)</a:t>
            </a:r>
          </a:p>
        </p:txBody>
      </p:sp>
      <p:sp>
        <p:nvSpPr>
          <p:cNvPr id="5" name="Figure Number"/>
          <p:cNvSpPr>
            <a:spLocks noGrp="1"/>
          </p:cNvSpPr>
          <p:nvPr>
            <p:ph type="title"/>
          </p:nvPr>
        </p:nvSpPr>
        <p:spPr/>
        <p:txBody>
          <a:bodyPr>
            <a:normAutofit/>
          </a:bodyPr>
          <a:lstStyle/>
          <a:p>
            <a:pPr algn="r"/>
            <a:r>
              <a:rPr lang="en-US" sz="2400" dirty="0">
                <a:solidFill>
                  <a:srgbClr val="6CB255"/>
                </a:solidFill>
              </a:rPr>
              <a:t>Figure </a:t>
            </a:r>
            <a:r>
              <a:rPr lang="en-US" dirty="0"/>
              <a:t>2</a:t>
            </a:r>
            <a:r>
              <a:rPr lang="en-US" sz="2400" dirty="0">
                <a:solidFill>
                  <a:srgbClr val="6CB255"/>
                </a:solidFill>
              </a:rPr>
              <a:t>.21</a:t>
            </a:r>
          </a:p>
        </p:txBody>
      </p:sp>
      <p:pic>
        <p:nvPicPr>
          <p:cNvPr id="8" name="Picture 7">
            <a:extLst>
              <a:ext uri="{FF2B5EF4-FFF2-40B4-BE49-F238E27FC236}">
                <a16:creationId xmlns:a16="http://schemas.microsoft.com/office/drawing/2014/main" id="{AACFF65F-5D44-014D-8CFB-83CCDBB6C8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1326"/>
            <a:ext cx="1693024" cy="409803"/>
          </a:xfrm>
          <a:prstGeom prst="rect">
            <a:avLst/>
          </a:prstGeom>
        </p:spPr>
      </p:pic>
    </p:spTree>
    <p:extLst>
      <p:ext uri="{BB962C8B-B14F-4D97-AF65-F5344CB8AC3E}">
        <p14:creationId xmlns:p14="http://schemas.microsoft.com/office/powerpoint/2010/main" val="536861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sclaimer">
            <a:extLst>
              <a:ext uri="{FF2B5EF4-FFF2-40B4-BE49-F238E27FC236}">
                <a16:creationId xmlns:a16="http://schemas.microsoft.com/office/drawing/2014/main" id="{73AEC232-96C4-4ADE-A646-767E8C9A625F}"/>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A nucleotide is made up of three components: a nitrogenous base, a pentose sugar, and a phosphate group.</a:t>
            </a:r>
          </a:p>
        </p:txBody>
      </p:sp>
      <p:pic>
        <p:nvPicPr>
          <p:cNvPr id="9" name="Figure" descr="Structure of a nucleotid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2364" r="-32364"/>
          <a:stretch>
            <a:fillRect/>
          </a:stretch>
        </p:blipFill>
        <p:spPr/>
      </p:pic>
      <p:sp>
        <p:nvSpPr>
          <p:cNvPr id="5" name="Figure Number"/>
          <p:cNvSpPr>
            <a:spLocks noGrp="1"/>
          </p:cNvSpPr>
          <p:nvPr>
            <p:ph type="title"/>
          </p:nvPr>
        </p:nvSpPr>
        <p:spPr/>
        <p:txBody>
          <a:bodyPr/>
          <a:lstStyle/>
          <a:p>
            <a:r>
              <a:rPr lang="en-US" dirty="0"/>
              <a:t>Figure 2.22</a:t>
            </a:r>
          </a:p>
        </p:txBody>
      </p:sp>
      <p:pic>
        <p:nvPicPr>
          <p:cNvPr id="8" name="Picture 7">
            <a:extLst>
              <a:ext uri="{FF2B5EF4-FFF2-40B4-BE49-F238E27FC236}">
                <a16:creationId xmlns:a16="http://schemas.microsoft.com/office/drawing/2014/main" id="{D2B85012-1F36-FB42-B0A2-610B81C3D7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547117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C4DC3584-F364-48C7-B5B6-8B3FE8390DD0}"/>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double-helix model shows DNA as two parallel strands of intertwining molecules. </a:t>
            </a:r>
            <a:r>
              <a:rPr lang="da-DK" sz="1600" dirty="0"/>
              <a:t>(</a:t>
            </a:r>
            <a:r>
              <a:rPr lang="da-DK" sz="1600" dirty="0" err="1"/>
              <a:t>credit</a:t>
            </a:r>
            <a:r>
              <a:rPr lang="da-DK" sz="1600" dirty="0"/>
              <a:t>: Jerome Walker, Dennis </a:t>
            </a:r>
            <a:r>
              <a:rPr lang="da-DK" sz="1600" dirty="0" err="1"/>
              <a:t>Myts</a:t>
            </a:r>
            <a:r>
              <a:rPr lang="da-DK" sz="1600" dirty="0"/>
              <a:t>)</a:t>
            </a:r>
            <a:endParaRPr lang="en-US" sz="1600" dirty="0"/>
          </a:p>
        </p:txBody>
      </p:sp>
      <p:pic>
        <p:nvPicPr>
          <p:cNvPr id="3" name="Figure" descr="Double helix of DNA."/>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73016" r="-73016"/>
          <a:stretch>
            <a:fillRect/>
          </a:stretch>
        </p:blipFill>
        <p:spPr/>
      </p:pic>
      <p:sp>
        <p:nvSpPr>
          <p:cNvPr id="5" name="Figure Number"/>
          <p:cNvSpPr>
            <a:spLocks noGrp="1"/>
          </p:cNvSpPr>
          <p:nvPr>
            <p:ph type="title"/>
          </p:nvPr>
        </p:nvSpPr>
        <p:spPr/>
        <p:txBody>
          <a:bodyPr/>
          <a:lstStyle/>
          <a:p>
            <a:r>
              <a:rPr lang="en-US" dirty="0"/>
              <a:t>Figure 2.23</a:t>
            </a:r>
          </a:p>
        </p:txBody>
      </p:sp>
      <p:pic>
        <p:nvPicPr>
          <p:cNvPr id="8" name="Picture 7">
            <a:extLst>
              <a:ext uri="{FF2B5EF4-FFF2-40B4-BE49-F238E27FC236}">
                <a16:creationId xmlns:a16="http://schemas.microsoft.com/office/drawing/2014/main" id="{A2F262C1-2487-284F-8BAE-D92C89287A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628346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sclaimer">
            <a:extLst>
              <a:ext uri="{FF2B5EF4-FFF2-40B4-BE49-F238E27FC236}">
                <a16:creationId xmlns:a16="http://schemas.microsoft.com/office/drawing/2014/main" id="{689457FE-A829-49AF-AB74-0C1C5AE5876E}"/>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Atoms are made up of protons and neutrons located within the nucleus, and electrons surrounding the nucleus.</a:t>
            </a:r>
          </a:p>
        </p:txBody>
      </p:sp>
      <p:pic>
        <p:nvPicPr>
          <p:cNvPr id="9" name="Figure" descr="Illustration of an atom showing two neutrons and two protons in the center, with a circle labeled as the nucleus around them. Another circle shows an orbit with two electrons outside of the nucleu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354" r="-21354"/>
          <a:stretch>
            <a:fillRect/>
          </a:stretch>
        </p:blipFill>
        <p:spPr/>
      </p:pic>
      <p:sp>
        <p:nvSpPr>
          <p:cNvPr id="5" name="Figure Number"/>
          <p:cNvSpPr>
            <a:spLocks noGrp="1"/>
          </p:cNvSpPr>
          <p:nvPr>
            <p:ph type="title"/>
          </p:nvPr>
        </p:nvSpPr>
        <p:spPr/>
        <p:txBody>
          <a:bodyPr/>
          <a:lstStyle/>
          <a:p>
            <a:r>
              <a:rPr lang="en-US" dirty="0"/>
              <a:t>Figure 2.2</a:t>
            </a:r>
          </a:p>
        </p:txBody>
      </p:sp>
      <p:pic>
        <p:nvPicPr>
          <p:cNvPr id="8" name="Picture 7">
            <a:extLst>
              <a:ext uri="{FF2B5EF4-FFF2-40B4-BE49-F238E27FC236}">
                <a16:creationId xmlns:a16="http://schemas.microsoft.com/office/drawing/2014/main" id="{242842EC-91C9-4E4F-BB82-0E977B4E3F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01453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sclaimer">
            <a:extLst>
              <a:ext uri="{FF2B5EF4-FFF2-40B4-BE49-F238E27FC236}">
                <a16:creationId xmlns:a16="http://schemas.microsoft.com/office/drawing/2014/main" id="{44AA6FCE-F9A9-4BBD-9AB9-E585907E07F7}"/>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Arranged in columns and rows based on the characteristics of the elements, the periodic table provides key information about the elements and how they might interact with each other to form molecules. Most periodic tables provide a key or legend to the information they contain.</a:t>
            </a:r>
          </a:p>
        </p:txBody>
      </p:sp>
      <p:pic>
        <p:nvPicPr>
          <p:cNvPr id="9" name="Figure" descr="Periodic table of element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1991" r="-41991"/>
          <a:stretch>
            <a:fillRect/>
          </a:stretch>
        </p:blipFill>
        <p:spPr/>
      </p:pic>
      <p:sp>
        <p:nvSpPr>
          <p:cNvPr id="5" name="Figure Number"/>
          <p:cNvSpPr>
            <a:spLocks noGrp="1"/>
          </p:cNvSpPr>
          <p:nvPr>
            <p:ph type="title"/>
          </p:nvPr>
        </p:nvSpPr>
        <p:spPr/>
        <p:txBody>
          <a:bodyPr/>
          <a:lstStyle/>
          <a:p>
            <a:r>
              <a:rPr lang="en-US" dirty="0"/>
              <a:t>Figure 2.3</a:t>
            </a:r>
          </a:p>
        </p:txBody>
      </p:sp>
      <p:pic>
        <p:nvPicPr>
          <p:cNvPr id="8" name="Picture 7">
            <a:extLst>
              <a:ext uri="{FF2B5EF4-FFF2-40B4-BE49-F238E27FC236}">
                <a16:creationId xmlns:a16="http://schemas.microsoft.com/office/drawing/2014/main" id="{9D289189-4971-AF40-AC92-C1AA41CB29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4043117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sclaimer">
            <a:extLst>
              <a:ext uri="{FF2B5EF4-FFF2-40B4-BE49-F238E27FC236}">
                <a16:creationId xmlns:a16="http://schemas.microsoft.com/office/drawing/2014/main" id="{17EC413C-F189-4EF2-BBA4-4424EF1DAC03}"/>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age of remains that contain carbon and are less than about 50,000 years old, such as this pygmy mammoth, can be determined using carbon dating. (credit: Bill Faulkner/ NPS)</a:t>
            </a:r>
          </a:p>
        </p:txBody>
      </p:sp>
      <p:pic>
        <p:nvPicPr>
          <p:cNvPr id="9" name="Figure" descr="Photograph shows scientists digging pygmy mammoth skeleton fossils from the groun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2315" r="-42315"/>
          <a:stretch>
            <a:fillRect/>
          </a:stretch>
        </p:blipFill>
        <p:spPr/>
      </p:pic>
      <p:sp>
        <p:nvSpPr>
          <p:cNvPr id="5" name="Figure Number"/>
          <p:cNvSpPr>
            <a:spLocks noGrp="1"/>
          </p:cNvSpPr>
          <p:nvPr>
            <p:ph type="title"/>
          </p:nvPr>
        </p:nvSpPr>
        <p:spPr/>
        <p:txBody>
          <a:bodyPr/>
          <a:lstStyle/>
          <a:p>
            <a:r>
              <a:rPr lang="en-US" dirty="0"/>
              <a:t>Figure 2.4</a:t>
            </a:r>
          </a:p>
        </p:txBody>
      </p:sp>
      <p:pic>
        <p:nvPicPr>
          <p:cNvPr id="8" name="Picture 7">
            <a:extLst>
              <a:ext uri="{FF2B5EF4-FFF2-40B4-BE49-F238E27FC236}">
                <a16:creationId xmlns:a16="http://schemas.microsoft.com/office/drawing/2014/main" id="{F9D52D96-BDFB-9B45-8133-8477D4FDBE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02371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sclaimer">
            <a:extLst>
              <a:ext uri="{FF2B5EF4-FFF2-40B4-BE49-F238E27FC236}">
                <a16:creationId xmlns:a16="http://schemas.microsoft.com/office/drawing/2014/main" id="{2E5CBF77-87A0-4A25-8461-14D5C1390AB2}"/>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Elements tend to fill their outermost shells with electrons. To do this, they can either donate or accept electrons from other elements.</a:t>
            </a:r>
          </a:p>
        </p:txBody>
      </p:sp>
      <p:sp>
        <p:nvSpPr>
          <p:cNvPr id="5" name="Figure Number"/>
          <p:cNvSpPr>
            <a:spLocks noGrp="1"/>
          </p:cNvSpPr>
          <p:nvPr>
            <p:ph type="title"/>
          </p:nvPr>
        </p:nvSpPr>
        <p:spPr/>
        <p:txBody>
          <a:bodyPr/>
          <a:lstStyle/>
          <a:p>
            <a:r>
              <a:rPr lang="en-US" dirty="0"/>
              <a:t>Figure 2.5</a:t>
            </a:r>
          </a:p>
        </p:txBody>
      </p:sp>
      <p:pic>
        <p:nvPicPr>
          <p:cNvPr id="1026" name="Picture 2" descr="G:\Team Drives\CONNEX180067 - College Maintenance 2018-2019\03_Art_Corrections\05_BiologyForNonMajors\BioNM_18_07_30_2018\03_Initial_Art_fr_Prod\JPEG\Figure_02_01_04.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510971" y="900860"/>
            <a:ext cx="4050982" cy="37727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E16F8B1-18F9-C64F-A659-FF3E72E586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346870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991FAC14-51DF-477A-BD23-5A5B54879F95}"/>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water molecule (left) depicts a polar bond with a slightly positive charge on the hydrogen atoms and a slightly negative charge on the oxygen. Examples of nonpolar bonds include methane (middle) and oxygen (right).</a:t>
            </a:r>
          </a:p>
        </p:txBody>
      </p:sp>
      <p:sp>
        <p:nvSpPr>
          <p:cNvPr id="5" name="Figure Number"/>
          <p:cNvSpPr>
            <a:spLocks noGrp="1"/>
          </p:cNvSpPr>
          <p:nvPr>
            <p:ph type="title"/>
          </p:nvPr>
        </p:nvSpPr>
        <p:spPr/>
        <p:txBody>
          <a:bodyPr/>
          <a:lstStyle/>
          <a:p>
            <a:r>
              <a:rPr lang="en-US" dirty="0"/>
              <a:t>Figure 2.6</a:t>
            </a:r>
          </a:p>
        </p:txBody>
      </p:sp>
      <p:pic>
        <p:nvPicPr>
          <p:cNvPr id="1026" name="Picture 2" descr="Diagram depicting polar and nonpolar covalent bonds"/>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37036" y="1317986"/>
            <a:ext cx="7561518" cy="33044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2E7B18C-7D9C-E64D-A9A5-65638E9A9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613334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40841E03-5129-458F-A5F2-D5CF5604A950}"/>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Hydrogen bonds form between slightly positive (</a:t>
            </a:r>
            <a:r>
              <a:rPr lang="en-US" sz="1600" i="1" dirty="0" err="1"/>
              <a:t>δ</a:t>
            </a:r>
            <a:r>
              <a:rPr lang="en-US" sz="1600" dirty="0"/>
              <a:t>+) and slightly negative (</a:t>
            </a:r>
            <a:r>
              <a:rPr lang="en-US" sz="1600" i="1" dirty="0" err="1"/>
              <a:t>δ</a:t>
            </a:r>
            <a:r>
              <a:rPr lang="en-US" sz="1600" dirty="0"/>
              <a:t>–) charges of polar covalent molecules, such as water.</a:t>
            </a:r>
          </a:p>
        </p:txBody>
      </p:sp>
      <p:pic>
        <p:nvPicPr>
          <p:cNvPr id="4" name="Figure" descr="Diagram showing hydrogen bonds formed between adjacent water molecule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532" r="-6532"/>
          <a:stretch>
            <a:fillRect/>
          </a:stretch>
        </p:blipFill>
        <p:spPr/>
      </p:pic>
      <p:sp>
        <p:nvSpPr>
          <p:cNvPr id="5" name="Figure Number"/>
          <p:cNvSpPr>
            <a:spLocks noGrp="1"/>
          </p:cNvSpPr>
          <p:nvPr>
            <p:ph type="title"/>
          </p:nvPr>
        </p:nvSpPr>
        <p:spPr/>
        <p:txBody>
          <a:bodyPr/>
          <a:lstStyle/>
          <a:p>
            <a:r>
              <a:rPr lang="en-US" dirty="0"/>
              <a:t>Figure 2.7</a:t>
            </a:r>
          </a:p>
        </p:txBody>
      </p:sp>
      <p:pic>
        <p:nvPicPr>
          <p:cNvPr id="8" name="Picture 7">
            <a:extLst>
              <a:ext uri="{FF2B5EF4-FFF2-40B4-BE49-F238E27FC236}">
                <a16:creationId xmlns:a16="http://schemas.microsoft.com/office/drawing/2014/main" id="{2BD3E043-A2F2-264E-B672-3A91F5D1AF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950290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70EA0BB0-DD8D-4272-BFFE-6BFD2979A8E6}"/>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As this macroscopic image of oil and water show, oil is a nonpolar compound and, hence, will not dissolve in water. Oil and water do not mix. (credit: </a:t>
            </a:r>
            <a:r>
              <a:rPr lang="en-US" sz="1600" dirty="0" err="1"/>
              <a:t>Gautam</a:t>
            </a:r>
            <a:r>
              <a:rPr lang="en-US" sz="1600" dirty="0"/>
              <a:t> </a:t>
            </a:r>
            <a:r>
              <a:rPr lang="en-US" sz="1600" dirty="0" err="1"/>
              <a:t>Dogra</a:t>
            </a:r>
            <a:r>
              <a:rPr lang="en-US" sz="1600" dirty="0"/>
              <a:t>)</a:t>
            </a:r>
          </a:p>
        </p:txBody>
      </p:sp>
      <p:pic>
        <p:nvPicPr>
          <p:cNvPr id="3" name="Figure" descr="Picture of oil in wat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1208" r="-51208"/>
          <a:stretch>
            <a:fillRect/>
          </a:stretch>
        </p:blipFill>
        <p:spPr/>
      </p:pic>
      <p:sp>
        <p:nvSpPr>
          <p:cNvPr id="5" name="Figure Number"/>
          <p:cNvSpPr>
            <a:spLocks noGrp="1"/>
          </p:cNvSpPr>
          <p:nvPr>
            <p:ph type="title"/>
          </p:nvPr>
        </p:nvSpPr>
        <p:spPr/>
        <p:txBody>
          <a:bodyPr/>
          <a:lstStyle/>
          <a:p>
            <a:r>
              <a:rPr lang="en-US" dirty="0"/>
              <a:t>Figure 2.8</a:t>
            </a:r>
          </a:p>
        </p:txBody>
      </p:sp>
      <p:pic>
        <p:nvPicPr>
          <p:cNvPr id="8" name="Picture 7">
            <a:extLst>
              <a:ext uri="{FF2B5EF4-FFF2-40B4-BE49-F238E27FC236}">
                <a16:creationId xmlns:a16="http://schemas.microsoft.com/office/drawing/2014/main" id="{2379DD27-2261-1148-980D-15BE9F75AF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1607190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469</TotalTime>
  <Words>2145</Words>
  <Application>Microsoft Macintosh PowerPoint</Application>
  <PresentationFormat>On-screen Show (4:3)</PresentationFormat>
  <Paragraphs>75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Arial Black</vt:lpstr>
      <vt:lpstr>Calibri</vt:lpstr>
      <vt:lpstr>Essential</vt:lpstr>
      <vt:lpstr>Concepts of Biology</vt:lpstr>
      <vt:lpstr>Figure 2.1</vt:lpstr>
      <vt:lpstr>Figure 2.2</vt:lpstr>
      <vt:lpstr>Figure 2.3</vt:lpstr>
      <vt:lpstr>Figure 2.4</vt:lpstr>
      <vt:lpstr>Figure 2.5</vt:lpstr>
      <vt:lpstr>Figure 2.6</vt:lpstr>
      <vt:lpstr>Figure 2.7</vt:lpstr>
      <vt:lpstr>Figure 2.8</vt:lpstr>
      <vt:lpstr>Figure 2.9</vt:lpstr>
      <vt:lpstr>Figure 2.10</vt:lpstr>
      <vt:lpstr>Figure 2.11</vt:lpstr>
      <vt:lpstr>Figure 2.12</vt:lpstr>
      <vt:lpstr>Figure 2.13</vt:lpstr>
      <vt:lpstr>Figure 2.14</vt:lpstr>
      <vt:lpstr>Figure 2.15</vt:lpstr>
      <vt:lpstr>Figure 2.16</vt:lpstr>
      <vt:lpstr>Figure 2.17</vt:lpstr>
      <vt:lpstr>Figure 2.18</vt:lpstr>
      <vt:lpstr>Figure 2.19</vt:lpstr>
      <vt:lpstr>Figure 2.20</vt:lpstr>
      <vt:lpstr>Figure 2.21</vt:lpstr>
      <vt:lpstr>Figure 2.22</vt:lpstr>
      <vt:lpstr>Figure 2.23</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Biology - Chapter 2 - CHEMISTRY OF LIFE</dc:title>
  <dc:creator>Spuddy McSpare</dc:creator>
  <cp:lastModifiedBy>Microsoft Office User</cp:lastModifiedBy>
  <cp:revision>130</cp:revision>
  <dcterms:created xsi:type="dcterms:W3CDTF">2012-06-04T02:13:36Z</dcterms:created>
  <dcterms:modified xsi:type="dcterms:W3CDTF">2020-01-23T20:29:55Z</dcterms:modified>
</cp:coreProperties>
</file>