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handoutMasterIdLst>
    <p:handoutMasterId r:id="rId23"/>
  </p:handoutMasterIdLst>
  <p:sldIdLst>
    <p:sldId id="256" r:id="rId2"/>
    <p:sldId id="277" r:id="rId3"/>
    <p:sldId id="333" r:id="rId4"/>
    <p:sldId id="283" r:id="rId5"/>
    <p:sldId id="341" r:id="rId6"/>
    <p:sldId id="284" r:id="rId7"/>
    <p:sldId id="335" r:id="rId8"/>
    <p:sldId id="285" r:id="rId9"/>
    <p:sldId id="300" r:id="rId10"/>
    <p:sldId id="306" r:id="rId11"/>
    <p:sldId id="336" r:id="rId12"/>
    <p:sldId id="337" r:id="rId13"/>
    <p:sldId id="338" r:id="rId14"/>
    <p:sldId id="342" r:id="rId15"/>
    <p:sldId id="307" r:id="rId16"/>
    <p:sldId id="344" r:id="rId17"/>
    <p:sldId id="343" r:id="rId18"/>
    <p:sldId id="311" r:id="rId19"/>
    <p:sldId id="323" r:id="rId20"/>
    <p:sldId id="339" r:id="rId21"/>
    <p:sldId id="340"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E5D419"/>
    <a:srgbClr val="6CB255"/>
    <a:srgbClr val="212F62"/>
    <a:srgbClr val="72A510"/>
    <a:srgbClr val="A4EC1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autoAdjust="0"/>
    <p:restoredTop sz="94674" autoAdjust="0"/>
  </p:normalViewPr>
  <p:slideViewPr>
    <p:cSldViewPr snapToGrid="0" snapToObjects="1">
      <p:cViewPr varScale="1">
        <p:scale>
          <a:sx n="124" d="100"/>
          <a:sy n="124" d="100"/>
        </p:scale>
        <p:origin x="1824"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8D041A-73BB-E643-A8C7-50D88C2F22F5}" type="datetimeFigureOut">
              <a:rPr lang="en-US" smtClean="0"/>
              <a:t>1/23/20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6EFEC5-3018-A548-B247-453C6EC1EC1A}" type="slidenum">
              <a:rPr lang="en-US" smtClean="0"/>
              <a:t>‹#›</a:t>
            </a:fld>
            <a:endParaRPr lang="en-US"/>
          </a:p>
        </p:txBody>
      </p:sp>
    </p:spTree>
    <p:extLst>
      <p:ext uri="{BB962C8B-B14F-4D97-AF65-F5344CB8AC3E}">
        <p14:creationId xmlns:p14="http://schemas.microsoft.com/office/powerpoint/2010/main" val="133005721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1326"/>
            <a:ext cx="8062912" cy="659535"/>
          </a:xfrm>
        </p:spPr>
        <p:txBody>
          <a:bodyPr/>
          <a:lstStyle/>
          <a:p>
            <a:r>
              <a:rPr lang="en-US" dirty="0"/>
              <a:t>Click to edit</a:t>
            </a:r>
          </a:p>
        </p:txBody>
      </p:sp>
      <p:sp>
        <p:nvSpPr>
          <p:cNvPr id="5" name="Date Placeholder 4"/>
          <p:cNvSpPr>
            <a:spLocks noGrp="1"/>
          </p:cNvSpPr>
          <p:nvPr>
            <p:ph type="dt" sz="half" idx="10"/>
          </p:nvPr>
        </p:nvSpPr>
        <p:spPr/>
        <p:txBody>
          <a:bodyPr/>
          <a:lstStyle/>
          <a:p>
            <a:fld id="{79B19C71-EC74-44AF-B27E-FC7DC3C3A61D}" type="datetime4">
              <a:rPr lang="en-US" smtClean="0"/>
              <a:pPr/>
              <a:t>January 23,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Picture Placeholder 8"/>
          <p:cNvSpPr>
            <a:spLocks noGrp="1"/>
          </p:cNvSpPr>
          <p:nvPr>
            <p:ph type="pic" sz="quarter" idx="13"/>
          </p:nvPr>
        </p:nvSpPr>
        <p:spPr>
          <a:xfrm>
            <a:off x="457199" y="1107618"/>
            <a:ext cx="4031619" cy="4607689"/>
          </a:xfrm>
        </p:spPr>
        <p:txBody>
          <a:bodyPr/>
          <a:lstStyle/>
          <a:p>
            <a:endParaRPr lang="en-US" dirty="0"/>
          </a:p>
        </p:txBody>
      </p:sp>
      <p:sp>
        <p:nvSpPr>
          <p:cNvPr id="11" name="Text Placeholder 10"/>
          <p:cNvSpPr>
            <a:spLocks noGrp="1"/>
          </p:cNvSpPr>
          <p:nvPr>
            <p:ph type="body" sz="quarter" idx="14"/>
          </p:nvPr>
        </p:nvSpPr>
        <p:spPr>
          <a:xfrm>
            <a:off x="4606925" y="1107618"/>
            <a:ext cx="3913188" cy="4607382"/>
          </a:xfrm>
        </p:spPr>
        <p:txBody>
          <a:bodyPr/>
          <a:lstStyle>
            <a:lvl1pPr>
              <a:buClr>
                <a:srgbClr val="6CB255"/>
              </a:buClr>
              <a:defRPr>
                <a:solidFill>
                  <a:srgbClr val="212F62"/>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333F43-3E86-47E4-BFBB-2476D384E1C6}" type="datetime4">
              <a:rPr lang="en-US" smtClean="0"/>
              <a:pPr/>
              <a:t>January 23,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
        <p:nvSpPr>
          <p:cNvPr id="7" name="Title 1"/>
          <p:cNvSpPr>
            <a:spLocks noGrp="1"/>
          </p:cNvSpPr>
          <p:nvPr>
            <p:ph type="title"/>
          </p:nvPr>
        </p:nvSpPr>
        <p:spPr>
          <a:xfrm>
            <a:off x="457200" y="241326"/>
            <a:ext cx="8062912" cy="659535"/>
          </a:xfrm>
        </p:spPr>
        <p:txBody>
          <a:bodyPr/>
          <a:lstStyle/>
          <a:p>
            <a:r>
              <a:rPr lang="en-US" dirty="0"/>
              <a:t>Click to edit</a:t>
            </a:r>
          </a:p>
        </p:txBody>
      </p:sp>
      <p:sp>
        <p:nvSpPr>
          <p:cNvPr id="8" name="Picture Placeholder 8"/>
          <p:cNvSpPr>
            <a:spLocks noGrp="1"/>
          </p:cNvSpPr>
          <p:nvPr>
            <p:ph type="pic" sz="quarter" idx="13"/>
          </p:nvPr>
        </p:nvSpPr>
        <p:spPr>
          <a:xfrm>
            <a:off x="457199" y="1122386"/>
            <a:ext cx="8062913" cy="3500071"/>
          </a:xfrm>
        </p:spPr>
        <p:txBody>
          <a:bodyPr/>
          <a:lstStyle/>
          <a:p>
            <a:endParaRPr lang="en-US" dirty="0"/>
          </a:p>
        </p:txBody>
      </p:sp>
      <p:sp>
        <p:nvSpPr>
          <p:cNvPr id="9" name="Text Placeholder 10"/>
          <p:cNvSpPr>
            <a:spLocks noGrp="1"/>
          </p:cNvSpPr>
          <p:nvPr>
            <p:ph type="body" sz="quarter" idx="14"/>
          </p:nvPr>
        </p:nvSpPr>
        <p:spPr>
          <a:xfrm>
            <a:off x="457200" y="4843982"/>
            <a:ext cx="8062912" cy="1166382"/>
          </a:xfrm>
        </p:spPr>
        <p:txBody>
          <a:bodyPr/>
          <a:lstStyle>
            <a:lvl1pPr>
              <a:buClr>
                <a:srgbClr val="6CB255"/>
              </a:buClr>
              <a:defRPr>
                <a:solidFill>
                  <a:srgbClr val="000000"/>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marL="788670" indent="-514350">
              <a:buFont typeface="+mj-lt"/>
              <a:buAutoNum type="alphaLcParenR"/>
              <a:defRPr sz="2800"/>
            </a:lvl2pPr>
            <a:lvl3pPr marL="1371600" indent="-457200">
              <a:buFont typeface="+mj-lt"/>
              <a:buAutoNum type="alphaLcParenR"/>
              <a:defRPr sz="2400"/>
            </a:lvl3pPr>
            <a:lvl4pPr marL="1828800" indent="-457200">
              <a:buFont typeface="+mj-lt"/>
              <a:buAutoNum type="alphaLcParenR"/>
              <a:defRPr sz="2000"/>
            </a:lvl4pPr>
            <a:lvl5pPr marL="2286000" indent="-457200">
              <a:buFont typeface="+mj-lt"/>
              <a:buAutoNum type="alphaLcParen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EAD5615-7F4F-4584-84D5-CC95918C321F}" type="datetime4">
              <a:rPr lang="en-US" smtClean="0"/>
              <a:pPr/>
              <a:t>January 23,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Title 1"/>
          <p:cNvSpPr>
            <a:spLocks noGrp="1"/>
          </p:cNvSpPr>
          <p:nvPr>
            <p:ph type="title"/>
          </p:nvPr>
        </p:nvSpPr>
        <p:spPr>
          <a:xfrm>
            <a:off x="457200" y="241326"/>
            <a:ext cx="8062912" cy="659535"/>
          </a:xfrm>
        </p:spPr>
        <p:txBody>
          <a:bodyPr/>
          <a:lstStyle/>
          <a:p>
            <a:r>
              <a:rPr lang="en-US" dirty="0"/>
              <a:t>Click to edit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1DEABC-D766-4322-8E78-B830FAE35C72}" type="datetime4">
              <a:rPr lang="en-US" smtClean="0"/>
              <a:pPr/>
              <a:t>January 23, 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Title 1"/>
          <p:cNvSpPr txBox="1">
            <a:spLocks/>
          </p:cNvSpPr>
          <p:nvPr userDrawn="1"/>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sz="3500" dirty="0"/>
              <a:t>College Physics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 Chapter Title</a:t>
            </a:r>
          </a:p>
          <a:p>
            <a:pPr algn="ctr"/>
            <a:r>
              <a:rPr lang="en-US" sz="1600" cap="none" dirty="0">
                <a:solidFill>
                  <a:schemeClr val="tx1"/>
                </a:solidFill>
                <a:latin typeface="+mn-lt"/>
              </a:rPr>
              <a:t>PowerPoint Image Slideshow</a:t>
            </a:r>
          </a:p>
        </p:txBody>
      </p:sp>
      <p:pic>
        <p:nvPicPr>
          <p:cNvPr id="9" name="Picture 8" descr="medium_covers_Page_2.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62758" y="2517424"/>
            <a:ext cx="2010682" cy="2603836"/>
          </a:xfrm>
          <a:prstGeom prst="rect">
            <a:avLst/>
          </a:prstGeom>
          <a:effectLst>
            <a:reflection blurRad="6350" stA="52000" endA="300" endPos="35000" dir="5400000" sy="-100000" algn="bl" rotWithShape="0"/>
          </a:effectLst>
          <a:scene3d>
            <a:camera prst="obliqueTopLeft"/>
            <a:lightRig rig="threePt" dir="t"/>
          </a:scene3d>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7D0EFEE-2756-4A20-BF2A-63F0A94F99AC}" type="datetime4">
              <a:rPr lang="en-US" smtClean="0"/>
              <a:pPr/>
              <a:t>January 23, 2020</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044814" y="683895"/>
            <a:ext cx="1315721" cy="365125"/>
          </a:xfrm>
          <a:prstGeom prst="rect">
            <a:avLst/>
          </a:prstGeom>
        </p:spPr>
        <p:txBody>
          <a:bodyPr vert="horz" lIns="91440" tIns="45720" rIns="91440" bIns="45720" rtlCol="0" anchor="ctr"/>
          <a:lstStyle>
            <a:lvl1pPr algn="r">
              <a:defRPr sz="2400" b="1">
                <a:solidFill>
                  <a:srgbClr val="FFFFFF"/>
                </a:solidFill>
              </a:defRPr>
            </a:lvl1pPr>
          </a:lstStyle>
          <a:p>
            <a:fld id="{F38DF745-7D3F-47F4-83A3-874385CFAA6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16" r:id="rId1"/>
    <p:sldLayoutId id="2147483914" r:id="rId2"/>
    <p:sldLayoutId id="2147483920" r:id="rId3"/>
    <p:sldLayoutId id="2147483913" r:id="rId4"/>
  </p:sldLayoutIdLst>
  <p:hf sldNum="0" hdr="0" ftr="0" dt="0"/>
  <p:txStyles>
    <p:titleStyle>
      <a:lvl1pPr algn="l" defTabSz="914400" rtl="0" eaLnBrk="1" latinLnBrk="0" hangingPunct="1">
        <a:spcBef>
          <a:spcPct val="0"/>
        </a:spcBef>
        <a:buNone/>
        <a:defRPr sz="2400" kern="1200" cap="all" spc="-60" baseline="0">
          <a:solidFill>
            <a:srgbClr val="6CB255"/>
          </a:solidFill>
          <a:latin typeface="+mj-lt"/>
          <a:ea typeface="+mj-ea"/>
          <a:cs typeface="+mj-cs"/>
        </a:defRPr>
      </a:lvl1pPr>
    </p:titleStyle>
    <p:bodyStyle>
      <a:lvl1pPr marL="0" indent="0" algn="l" defTabSz="914400" rtl="0" eaLnBrk="1" latinLnBrk="0" hangingPunct="1">
        <a:spcBef>
          <a:spcPct val="20000"/>
        </a:spcBef>
        <a:spcAft>
          <a:spcPts val="600"/>
        </a:spcAft>
        <a:buClr>
          <a:srgbClr val="6CB255"/>
        </a:buClr>
        <a:buFont typeface="Arial" pitchFamily="34" charset="0"/>
        <a:buNone/>
        <a:defRPr sz="2000" b="0" kern="1200">
          <a:solidFill>
            <a:schemeClr val="tx1"/>
          </a:solidFill>
          <a:latin typeface="+mn-lt"/>
          <a:ea typeface="+mn-ea"/>
          <a:cs typeface="+mn-cs"/>
        </a:defRPr>
      </a:lvl1pPr>
      <a:lvl2pPr marL="457200" indent="-182880" algn="l" defTabSz="914400" rtl="0" eaLnBrk="1" latinLnBrk="0" hangingPunct="1">
        <a:spcBef>
          <a:spcPct val="20000"/>
        </a:spcBef>
        <a:buClr>
          <a:srgbClr val="6CB255"/>
        </a:buClr>
        <a:buFont typeface="Arial" pitchFamily="34" charset="0"/>
        <a:buChar char="•"/>
        <a:defRPr sz="2000" kern="1200">
          <a:solidFill>
            <a:srgbClr val="000000"/>
          </a:solidFill>
          <a:latin typeface="+mn-lt"/>
          <a:ea typeface="+mn-ea"/>
          <a:cs typeface="+mn-cs"/>
        </a:defRPr>
      </a:lvl2pPr>
      <a:lvl3pPr marL="11430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3pPr>
      <a:lvl4pPr marL="16002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4pPr>
      <a:lvl5pPr marL="2057400" indent="-228600" algn="l" defTabSz="914400" rtl="0" eaLnBrk="1" latinLnBrk="0" hangingPunct="1">
        <a:spcBef>
          <a:spcPct val="20000"/>
        </a:spcBef>
        <a:buClr>
          <a:srgbClr val="6CB255"/>
        </a:buClr>
        <a:buFont typeface="Arial" pitchFamily="34" charset="0"/>
        <a:buChar char="•"/>
        <a:defRPr sz="1800" kern="1200" baseline="0">
          <a:solidFill>
            <a:srgbClr val="000000"/>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 name="Figure" descr="Concepts of Biology">
            <a:extLst>
              <a:ext uri="{FF2B5EF4-FFF2-40B4-BE49-F238E27FC236}">
                <a16:creationId xmlns:a16="http://schemas.microsoft.com/office/drawing/2014/main" id="{E7B88E8B-14C4-46E3-B91E-005068CFC3B4}"/>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562758" y="2518312"/>
            <a:ext cx="2010681" cy="2602059"/>
          </a:xfrm>
          <a:prstGeom prst="rect">
            <a:avLst/>
          </a:prstGeom>
          <a:effectLst>
            <a:reflection blurRad="6350" stA="52000" endA="300" endPos="35000" dir="5400000" sy="-100000" algn="bl" rotWithShape="0"/>
          </a:effectLst>
          <a:scene3d>
            <a:camera prst="obliqueTopLeft"/>
            <a:lightRig rig="threePt" dir="t"/>
          </a:scene3d>
        </p:spPr>
      </p:pic>
      <p:sp>
        <p:nvSpPr>
          <p:cNvPr id="5" name="Chapter Title"/>
          <p:cNvSpPr txBox="1">
            <a:spLocks/>
          </p:cNvSpPr>
          <p:nvPr/>
        </p:nvSpPr>
        <p:spPr>
          <a:xfrm>
            <a:off x="0" y="1614626"/>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sz="2000" b="1" cap="none" dirty="0">
                <a:solidFill>
                  <a:srgbClr val="212F62"/>
                </a:solidFill>
                <a:latin typeface="+mn-lt"/>
              </a:rPr>
              <a:t>Chapter 4 HOW CELLS OBTAIN ENERGY</a:t>
            </a:r>
          </a:p>
          <a:p>
            <a:pPr algn="ctr"/>
            <a:r>
              <a:rPr lang="en-US" sz="1600" cap="none" dirty="0">
                <a:solidFill>
                  <a:schemeClr val="tx1"/>
                </a:solidFill>
                <a:latin typeface="+mn-lt"/>
              </a:rPr>
              <a:t>PowerPoint Image Slideshow</a:t>
            </a:r>
          </a:p>
          <a:p>
            <a:pPr algn="ctr"/>
            <a:endParaRPr lang="en-US" sz="1600" cap="none" dirty="0">
              <a:solidFill>
                <a:schemeClr val="tx1"/>
              </a:solidFill>
              <a:latin typeface="+mn-lt"/>
            </a:endParaRPr>
          </a:p>
        </p:txBody>
      </p:sp>
      <p:sp>
        <p:nvSpPr>
          <p:cNvPr id="2" name="Title">
            <a:extLst>
              <a:ext uri="{FF2B5EF4-FFF2-40B4-BE49-F238E27FC236}">
                <a16:creationId xmlns:a16="http://schemas.microsoft.com/office/drawing/2014/main" id="{54385CD7-D915-48BE-9881-F3936848A2B8}"/>
              </a:ext>
            </a:extLst>
          </p:cNvPr>
          <p:cNvSpPr>
            <a:spLocks noGrp="1"/>
          </p:cNvSpPr>
          <p:nvPr>
            <p:ph type="title" idx="4294967295"/>
          </p:nvPr>
        </p:nvSpPr>
        <p:spPr>
          <a:xfrm>
            <a:off x="0" y="795132"/>
            <a:ext cx="9144000" cy="629796"/>
          </a:xfrm>
        </p:spPr>
        <p:txBody>
          <a:bodyPr>
            <a:noAutofit/>
          </a:bodyPr>
          <a:lstStyle/>
          <a:p>
            <a:pPr algn="ctr"/>
            <a:r>
              <a:rPr lang="en-US" sz="3600" dirty="0"/>
              <a:t>Concepts of Biology</a:t>
            </a:r>
          </a:p>
        </p:txBody>
      </p:sp>
      <p:pic>
        <p:nvPicPr>
          <p:cNvPr id="6" name="Picture 5">
            <a:extLst>
              <a:ext uri="{FF2B5EF4-FFF2-40B4-BE49-F238E27FC236}">
                <a16:creationId xmlns:a16="http://schemas.microsoft.com/office/drawing/2014/main" id="{04807ED9-3D6A-AE4C-B501-382490E291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322443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ADFC90C2-619F-4542-91DB-CE98E3773751}"/>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Allosteric inhibition works by indirectly inducing a conformational change to the active site such that the substrate no longer fits. In contrast, in allosteric activation, the activator molecule modifies the shape of the active site to allow a better fit of the substrate.</a:t>
            </a:r>
          </a:p>
        </p:txBody>
      </p:sp>
      <p:pic>
        <p:nvPicPr>
          <p:cNvPr id="11" name="Figure" descr="The left part of this diagram shows allosteric inhibition. The allosteric inhibitor binds to the enzyme at a site other than the active site. The shape of the active site is altered so that the enzyme can no longer bind to the substrate. The right part of this diagram shows allosteric activation. The allosteric activator binds to the enzyme at a site other than the active site. The shape of the active site is changed, allowing substrate to bind."/>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28324" r="-28324"/>
          <a:stretch>
            <a:fillRect/>
          </a:stretch>
        </p:blipFill>
        <p:spPr/>
      </p:pic>
      <p:sp>
        <p:nvSpPr>
          <p:cNvPr id="5" name="Figure Number"/>
          <p:cNvSpPr>
            <a:spLocks noGrp="1"/>
          </p:cNvSpPr>
          <p:nvPr>
            <p:ph type="title"/>
          </p:nvPr>
        </p:nvSpPr>
        <p:spPr/>
        <p:txBody>
          <a:bodyPr/>
          <a:lstStyle/>
          <a:p>
            <a:r>
              <a:rPr lang="en-US" dirty="0"/>
              <a:t>Figure 4.9</a:t>
            </a:r>
          </a:p>
        </p:txBody>
      </p:sp>
      <p:pic>
        <p:nvPicPr>
          <p:cNvPr id="8" name="Picture 7">
            <a:extLst>
              <a:ext uri="{FF2B5EF4-FFF2-40B4-BE49-F238E27FC236}">
                <a16:creationId xmlns:a16="http://schemas.microsoft.com/office/drawing/2014/main" id="{B58D1FD3-908B-A446-9292-1A7CBB2EBD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2613334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9E11DD56-72B1-4EDF-BA64-A453AA3FF8E7}"/>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Have you ever wondered how pharmaceutical drugs are developed? (credit: </a:t>
            </a:r>
            <a:r>
              <a:rPr lang="de-DE" sz="1600" dirty="0"/>
              <a:t>Deborah Austin)</a:t>
            </a:r>
            <a:endParaRPr lang="en-US" sz="1600" dirty="0"/>
          </a:p>
        </p:txBody>
      </p:sp>
      <p:pic>
        <p:nvPicPr>
          <p:cNvPr id="3" name="Figure" descr="This photo shows several red capsule pills."/>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6515" r="-36515"/>
          <a:stretch>
            <a:fillRect/>
          </a:stretch>
        </p:blipFill>
        <p:spPr/>
      </p:pic>
      <p:sp>
        <p:nvSpPr>
          <p:cNvPr id="5" name="Figure Number"/>
          <p:cNvSpPr>
            <a:spLocks noGrp="1"/>
          </p:cNvSpPr>
          <p:nvPr>
            <p:ph type="title"/>
          </p:nvPr>
        </p:nvSpPr>
        <p:spPr/>
        <p:txBody>
          <a:bodyPr/>
          <a:lstStyle/>
          <a:p>
            <a:r>
              <a:rPr lang="en-US" dirty="0"/>
              <a:t>Figure 4.10</a:t>
            </a:r>
          </a:p>
        </p:txBody>
      </p:sp>
      <p:pic>
        <p:nvPicPr>
          <p:cNvPr id="8" name="Picture 7">
            <a:extLst>
              <a:ext uri="{FF2B5EF4-FFF2-40B4-BE49-F238E27FC236}">
                <a16:creationId xmlns:a16="http://schemas.microsoft.com/office/drawing/2014/main" id="{5A09DA99-F7D4-1E4F-B42F-4C1B0C619D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530423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4A122456-6209-4F0C-B32D-67F6220E3ABF}"/>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Metabolic pathways are a series of reactions catalyzed by multiple enzymes. Feedback inhibition, where the end product of the pathway inhibits an upstream process, is an important regulatory mechanism in cells.</a:t>
            </a:r>
          </a:p>
        </p:txBody>
      </p:sp>
      <p:pic>
        <p:nvPicPr>
          <p:cNvPr id="4" name="Figure" descr="This diagram shows a metabolic pathway in which three enzymes convert a substrate, in three steps, into a final product. The final product inhibits the first enzyme in the pathway by feedback inhibition."/>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18171" b="-18171"/>
          <a:stretch>
            <a:fillRect/>
          </a:stretch>
        </p:blipFill>
        <p:spPr/>
      </p:pic>
      <p:sp>
        <p:nvSpPr>
          <p:cNvPr id="5" name="Figure Number"/>
          <p:cNvSpPr>
            <a:spLocks noGrp="1"/>
          </p:cNvSpPr>
          <p:nvPr>
            <p:ph type="title"/>
          </p:nvPr>
        </p:nvSpPr>
        <p:spPr/>
        <p:txBody>
          <a:bodyPr/>
          <a:lstStyle/>
          <a:p>
            <a:r>
              <a:rPr lang="en-US" dirty="0"/>
              <a:t>Figure 4.11</a:t>
            </a:r>
          </a:p>
        </p:txBody>
      </p:sp>
      <p:pic>
        <p:nvPicPr>
          <p:cNvPr id="8" name="Picture 7">
            <a:extLst>
              <a:ext uri="{FF2B5EF4-FFF2-40B4-BE49-F238E27FC236}">
                <a16:creationId xmlns:a16="http://schemas.microsoft.com/office/drawing/2014/main" id="{DA8A0BF2-1201-0B4D-9C57-8794AAA543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2285252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A8BF20E7-5932-4475-A92E-F3477470BF33}"/>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The structure of ATP shows the basic components of a two-ring adenine, five-carbon ribose, and three phosphate groups.</a:t>
            </a:r>
          </a:p>
        </p:txBody>
      </p:sp>
      <p:pic>
        <p:nvPicPr>
          <p:cNvPr id="3" name="Figure" descr="This illustration shows the molecular structure of ATP. This molecule is an adenine nucleotide with ribose and a string of three phosphate groups attached to it. The phosphate groups are named alpha, beta, and gamma in order of increasing distance from the ribose sugar to which they are attached."/>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8029" r="-18029"/>
          <a:stretch>
            <a:fillRect/>
          </a:stretch>
        </p:blipFill>
        <p:spPr/>
      </p:pic>
      <p:sp>
        <p:nvSpPr>
          <p:cNvPr id="5" name="Figure Number"/>
          <p:cNvSpPr>
            <a:spLocks noGrp="1"/>
          </p:cNvSpPr>
          <p:nvPr>
            <p:ph type="title"/>
          </p:nvPr>
        </p:nvSpPr>
        <p:spPr/>
        <p:txBody>
          <a:bodyPr/>
          <a:lstStyle/>
          <a:p>
            <a:r>
              <a:rPr lang="en-US" dirty="0"/>
              <a:t>Figure 4.12</a:t>
            </a:r>
          </a:p>
        </p:txBody>
      </p:sp>
      <p:pic>
        <p:nvPicPr>
          <p:cNvPr id="8" name="Picture 7">
            <a:extLst>
              <a:ext uri="{FF2B5EF4-FFF2-40B4-BE49-F238E27FC236}">
                <a16:creationId xmlns:a16="http://schemas.microsoft.com/office/drawing/2014/main" id="{B6371F42-1D39-0148-AF75-3864404820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2497006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BC49E70C-B051-44C3-8840-7F6FC4261F0C}"/>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14" name="Figure Legend"/>
          <p:cNvSpPr>
            <a:spLocks noGrp="1"/>
          </p:cNvSpPr>
          <p:nvPr>
            <p:ph type="body" sz="quarter" idx="14"/>
          </p:nvPr>
        </p:nvSpPr>
        <p:spPr>
          <a:xfrm>
            <a:off x="4606925" y="1107617"/>
            <a:ext cx="3913188" cy="5256973"/>
          </a:xfrm>
        </p:spPr>
        <p:txBody>
          <a:bodyPr>
            <a:noAutofit/>
          </a:bodyPr>
          <a:lstStyle/>
          <a:p>
            <a:r>
              <a:rPr lang="en-US" sz="1600" dirty="0">
                <a:solidFill>
                  <a:srgbClr val="000000"/>
                </a:solidFill>
              </a:rPr>
              <a:t>In glycolysis, a glucose molecule is converted into two pyruvate molecules</a:t>
            </a:r>
            <a:r>
              <a:rPr lang="en-US" sz="1600" dirty="0"/>
              <a:t>.</a:t>
            </a:r>
            <a:endParaRPr lang="en-US" sz="1600" dirty="0">
              <a:solidFill>
                <a:schemeClr val="tx1"/>
              </a:solidFill>
            </a:endParaRPr>
          </a:p>
        </p:txBody>
      </p:sp>
      <p:pic>
        <p:nvPicPr>
          <p:cNvPr id="2" name="Figure" descr="A graphic shows glucose at the top with an arrow pointing down to fructose diphosphate, which then splits into two glyceraldehyde 3-phosphate molecules. Each of these forms one NADH and two ATP molecules in the process of each becoming a pyruvate molecul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869" r="-3869"/>
          <a:stretch>
            <a:fillRect/>
          </a:stretch>
        </p:blipFill>
        <p:spPr>
          <a:xfrm>
            <a:off x="457200" y="1108075"/>
            <a:ext cx="4032250" cy="5256213"/>
          </a:xfrm>
        </p:spPr>
      </p:pic>
      <p:sp>
        <p:nvSpPr>
          <p:cNvPr id="5" name="Figure Number"/>
          <p:cNvSpPr>
            <a:spLocks noGrp="1"/>
          </p:cNvSpPr>
          <p:nvPr>
            <p:ph type="title"/>
          </p:nvPr>
        </p:nvSpPr>
        <p:spPr/>
        <p:txBody>
          <a:bodyPr>
            <a:normAutofit/>
          </a:bodyPr>
          <a:lstStyle/>
          <a:p>
            <a:r>
              <a:rPr lang="en-US" sz="2400" dirty="0">
                <a:solidFill>
                  <a:srgbClr val="6CB255"/>
                </a:solidFill>
              </a:rPr>
              <a:t>Figure 4.13</a:t>
            </a:r>
          </a:p>
        </p:txBody>
      </p:sp>
      <p:pic>
        <p:nvPicPr>
          <p:cNvPr id="8" name="Picture 7">
            <a:extLst>
              <a:ext uri="{FF2B5EF4-FFF2-40B4-BE49-F238E27FC236}">
                <a16:creationId xmlns:a16="http://schemas.microsoft.com/office/drawing/2014/main" id="{9EFDC36F-751F-5142-B210-8EFB753788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174722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9AFA3CF7-89F6-4DDF-A97C-B56294A7A21A}"/>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Pyruvate is converted into acetyl-CoA before entering the citric acid cycle.</a:t>
            </a:r>
          </a:p>
        </p:txBody>
      </p:sp>
      <p:pic>
        <p:nvPicPr>
          <p:cNvPr id="11" name="Figure" descr="A graphic shows pyruvate becoming a two-carbon acetyl group by removing one molecule of carbon dioxide. The two-carbon acetyl group is picked up by coenzyme A to become acetyl CoA. The acetyl CoA then enters the citric acid cycle. Three NADH, one FADH2, one ATP, and two carbon dioxide molecules are produced during this cycl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2459" b="-2459"/>
          <a:stretch>
            <a:fillRect/>
          </a:stretch>
        </p:blipFill>
        <p:spPr/>
      </p:pic>
      <p:sp>
        <p:nvSpPr>
          <p:cNvPr id="5" name="Figure Number"/>
          <p:cNvSpPr>
            <a:spLocks noGrp="1"/>
          </p:cNvSpPr>
          <p:nvPr>
            <p:ph type="title"/>
          </p:nvPr>
        </p:nvSpPr>
        <p:spPr/>
        <p:txBody>
          <a:bodyPr/>
          <a:lstStyle/>
          <a:p>
            <a:r>
              <a:rPr lang="en-US" dirty="0"/>
              <a:t>Figure 4.14</a:t>
            </a:r>
          </a:p>
        </p:txBody>
      </p:sp>
      <p:pic>
        <p:nvPicPr>
          <p:cNvPr id="8" name="Picture 7">
            <a:extLst>
              <a:ext uri="{FF2B5EF4-FFF2-40B4-BE49-F238E27FC236}">
                <a16:creationId xmlns:a16="http://schemas.microsoft.com/office/drawing/2014/main" id="{1A08AC88-238F-C84A-BAAB-AE670B207D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950290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8EBEE1D5-89D3-4C26-80C4-5240719F9915}"/>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Autofit/>
          </a:bodyPr>
          <a:lstStyle/>
          <a:p>
            <a:pPr marL="342900" indent="-342900">
              <a:buAutoNum type="alphaLcParenBoth"/>
            </a:pPr>
            <a:r>
              <a:rPr lang="en-US" sz="1300" dirty="0"/>
              <a:t>The electron transport chain is a set of molecules that supports a series of oxidation-reduction reactions.</a:t>
            </a:r>
          </a:p>
          <a:p>
            <a:pPr marL="342900" indent="-342900">
              <a:buAutoNum type="alphaLcParenBoth"/>
            </a:pPr>
            <a:r>
              <a:rPr lang="en-US" sz="1300" dirty="0"/>
              <a:t>ATP synthase is a complex, molecular machine that uses an H</a:t>
            </a:r>
            <a:r>
              <a:rPr lang="en-US" sz="1300" baseline="30000" dirty="0"/>
              <a:t>+</a:t>
            </a:r>
            <a:r>
              <a:rPr lang="en-US" sz="1300" dirty="0"/>
              <a:t> gradient to regenerate ATP from ADP.</a:t>
            </a:r>
          </a:p>
          <a:p>
            <a:pPr marL="342900" indent="-342900">
              <a:buAutoNum type="alphaLcParenBoth"/>
            </a:pPr>
            <a:r>
              <a:rPr lang="en-US" sz="1300" dirty="0"/>
              <a:t>Chemiosmosis relies on the potential energy provided by the H</a:t>
            </a:r>
            <a:r>
              <a:rPr lang="en-US" sz="1300" baseline="30000" dirty="0"/>
              <a:t>+</a:t>
            </a:r>
            <a:r>
              <a:rPr lang="en-US" sz="1300" dirty="0"/>
              <a:t> gradient across the membrane.</a:t>
            </a:r>
          </a:p>
        </p:txBody>
      </p:sp>
      <p:pic>
        <p:nvPicPr>
          <p:cNvPr id="2" name="Figure" descr="Part a: This illustration shows the electron transport chain embedded in the inner mitochondrial membrane. The electron transport chain consists of four electron complexes. Complex I oxidizes NADH to NAD+ and simultaneously pumps a proton across the membrane into the intermembrane space. The two electrons released from NADH are shuttled to coenzyme Q, then to complex III, to cytochrome c, to complex IV, then to molecular oxygen. In the process, two more protons are pumped across the membrane into the intermembrane space, and molecular oxygen is reduced to form water. Complex II removes two electrons from FADH2, thereby forming FAD. The electrons are shuttled to coenzyme Q, then to complex III, cytochrome c, complex I, and molecular oxygen as in the case of NADH oxidation. Part b: This illustration shows an ATP synthase enzyme embedded in the inner mitochondrial membrane. ATP synthase allows protons to move from an area of high concentration in the intermembrane space to an area of low concentration in the mitochondrial matrix. The energy derived from this exergonic process is used to synthesize ATP from ADP and inorganic phosphate. Part c: This illustration shows the electron transport chain and ATP synthase enzyme embedded in the inner mitochondrial membrane, and the citric acid cycle in the mitochondrial matrix. The citric acid cycle feeds NADH and FADH2 into the electron transport chain. The electron transport chain oxidizes these substrates and, in the process, pumps protons into the intermembrane space. ATP synthase allows protons to leak back into the matrix and synthesizes ATP."/>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67449" r="-67449"/>
          <a:stretch>
            <a:fillRect/>
          </a:stretch>
        </p:blipFill>
        <p:spPr/>
      </p:pic>
      <p:sp>
        <p:nvSpPr>
          <p:cNvPr id="5" name="Figure Number"/>
          <p:cNvSpPr>
            <a:spLocks noGrp="1"/>
          </p:cNvSpPr>
          <p:nvPr>
            <p:ph type="title"/>
          </p:nvPr>
        </p:nvSpPr>
        <p:spPr/>
        <p:txBody>
          <a:bodyPr/>
          <a:lstStyle/>
          <a:p>
            <a:r>
              <a:rPr lang="en-US" dirty="0"/>
              <a:t>Figure 4.15</a:t>
            </a:r>
          </a:p>
        </p:txBody>
      </p:sp>
      <p:pic>
        <p:nvPicPr>
          <p:cNvPr id="8" name="Picture 7">
            <a:extLst>
              <a:ext uri="{FF2B5EF4-FFF2-40B4-BE49-F238E27FC236}">
                <a16:creationId xmlns:a16="http://schemas.microsoft.com/office/drawing/2014/main" id="{789CCE5D-7DE4-2A4A-9C62-3C658C76C3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3851238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D488D512-A128-4461-9722-C047A10083B4}"/>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pic>
        <p:nvPicPr>
          <p:cNvPr id="3" name="Figure" descr="A graphic shows glucose undergoing glycolysis to become two pyruvate molecules, which then undergo fermentation to become two lactate molecules. During glycolysis, two NAD+ are converted into two high-energy NADH molecules, but during fermentation, these two NADH molecules are reoxidized to become two NAD+ again. NAD+ can then be used in glycolysi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890" b="-890"/>
          <a:stretch>
            <a:fillRect/>
          </a:stretch>
        </p:blipFill>
        <p:spPr>
          <a:xfrm>
            <a:off x="4489450" y="1108075"/>
            <a:ext cx="4030663" cy="5256213"/>
          </a:xfrm>
        </p:spPr>
      </p:pic>
      <p:sp>
        <p:nvSpPr>
          <p:cNvPr id="14" name="Figure Legend"/>
          <p:cNvSpPr>
            <a:spLocks noGrp="1"/>
          </p:cNvSpPr>
          <p:nvPr>
            <p:ph type="body" sz="quarter" idx="14"/>
          </p:nvPr>
        </p:nvSpPr>
        <p:spPr>
          <a:xfrm>
            <a:off x="457200" y="1107617"/>
            <a:ext cx="3913188" cy="5256973"/>
          </a:xfrm>
        </p:spPr>
        <p:txBody>
          <a:bodyPr>
            <a:noAutofit/>
          </a:bodyPr>
          <a:lstStyle/>
          <a:p>
            <a:r>
              <a:rPr lang="en-US" sz="1600" dirty="0">
                <a:solidFill>
                  <a:schemeClr val="tx1"/>
                </a:solidFill>
              </a:rPr>
              <a:t>Lactic acid fermentation is common in muscles that have become exhausted by use.</a:t>
            </a:r>
          </a:p>
        </p:txBody>
      </p:sp>
      <p:sp>
        <p:nvSpPr>
          <p:cNvPr id="5" name="Figure Number"/>
          <p:cNvSpPr>
            <a:spLocks noGrp="1"/>
          </p:cNvSpPr>
          <p:nvPr>
            <p:ph type="title"/>
          </p:nvPr>
        </p:nvSpPr>
        <p:spPr/>
        <p:txBody>
          <a:bodyPr>
            <a:normAutofit/>
          </a:bodyPr>
          <a:lstStyle/>
          <a:p>
            <a:pPr algn="r"/>
            <a:r>
              <a:rPr lang="en-US" sz="2400" dirty="0">
                <a:solidFill>
                  <a:srgbClr val="6CB255"/>
                </a:solidFill>
              </a:rPr>
              <a:t>Figure 4.16</a:t>
            </a:r>
          </a:p>
        </p:txBody>
      </p:sp>
      <p:pic>
        <p:nvPicPr>
          <p:cNvPr id="8" name="Picture 7">
            <a:extLst>
              <a:ext uri="{FF2B5EF4-FFF2-40B4-BE49-F238E27FC236}">
                <a16:creationId xmlns:a16="http://schemas.microsoft.com/office/drawing/2014/main" id="{7C1A6A3F-6D09-CE46-80CD-39FE402542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41326"/>
            <a:ext cx="1693024" cy="409803"/>
          </a:xfrm>
          <a:prstGeom prst="rect">
            <a:avLst/>
          </a:prstGeom>
        </p:spPr>
      </p:pic>
    </p:spTree>
    <p:extLst>
      <p:ext uri="{BB962C8B-B14F-4D97-AF65-F5344CB8AC3E}">
        <p14:creationId xmlns:p14="http://schemas.microsoft.com/office/powerpoint/2010/main" val="718990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5DB782BE-1238-4D39-80C2-866881FD9D69}"/>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The reaction resulting in alcohol fermentation is shown.</a:t>
            </a:r>
          </a:p>
        </p:txBody>
      </p:sp>
      <p:pic>
        <p:nvPicPr>
          <p:cNvPr id="11" name="Figure" descr="Graphic showing the alcohol fermentation reaction in an equation."/>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2144" b="-12144"/>
          <a:stretch>
            <a:fillRect/>
          </a:stretch>
        </p:blipFill>
        <p:spPr/>
      </p:pic>
      <p:sp>
        <p:nvSpPr>
          <p:cNvPr id="5" name="Figure Number"/>
          <p:cNvSpPr>
            <a:spLocks noGrp="1"/>
          </p:cNvSpPr>
          <p:nvPr>
            <p:ph type="title"/>
          </p:nvPr>
        </p:nvSpPr>
        <p:spPr/>
        <p:txBody>
          <a:bodyPr/>
          <a:lstStyle/>
          <a:p>
            <a:r>
              <a:rPr lang="en-US" dirty="0"/>
              <a:t>Figure 4.17</a:t>
            </a:r>
          </a:p>
        </p:txBody>
      </p:sp>
      <p:pic>
        <p:nvPicPr>
          <p:cNvPr id="8" name="Picture 7">
            <a:extLst>
              <a:ext uri="{FF2B5EF4-FFF2-40B4-BE49-F238E27FC236}">
                <a16:creationId xmlns:a16="http://schemas.microsoft.com/office/drawing/2014/main" id="{678FD6B7-7791-9743-84FD-B89A76A18A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8568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CD5452C3-1D26-41DF-A67A-0D45CF0490AE}"/>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Fermentation of grape juice to make wine produces CO</a:t>
            </a:r>
            <a:r>
              <a:rPr lang="en-US" sz="1600" baseline="-25000" dirty="0"/>
              <a:t>2</a:t>
            </a:r>
            <a:r>
              <a:rPr lang="en-US" sz="1600" dirty="0"/>
              <a:t> as a byproduct. Fermentation tanks have valves so that pressure inside the tanks can be released.</a:t>
            </a:r>
          </a:p>
        </p:txBody>
      </p:sp>
      <p:pic>
        <p:nvPicPr>
          <p:cNvPr id="6" name="Figure" descr="This photo shows large, silver-colored, cylindrical fermentation tank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41468" r="-41468"/>
          <a:stretch>
            <a:fillRect/>
          </a:stretch>
        </p:blipFill>
        <p:spPr/>
      </p:pic>
      <p:sp>
        <p:nvSpPr>
          <p:cNvPr id="5" name="Figure Number"/>
          <p:cNvSpPr>
            <a:spLocks noGrp="1"/>
          </p:cNvSpPr>
          <p:nvPr>
            <p:ph type="title"/>
          </p:nvPr>
        </p:nvSpPr>
        <p:spPr/>
        <p:txBody>
          <a:bodyPr/>
          <a:lstStyle/>
          <a:p>
            <a:r>
              <a:rPr lang="en-US" dirty="0"/>
              <a:t>Figure 4.18</a:t>
            </a:r>
          </a:p>
        </p:txBody>
      </p:sp>
      <p:pic>
        <p:nvPicPr>
          <p:cNvPr id="8" name="Picture 7">
            <a:extLst>
              <a:ext uri="{FF2B5EF4-FFF2-40B4-BE49-F238E27FC236}">
                <a16:creationId xmlns:a16="http://schemas.microsoft.com/office/drawing/2014/main" id="{25A8E51E-6634-6742-BC7C-CB80DA46CD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832078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D4CBB1A2-1B55-4425-A3B7-118A35931FFD}"/>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A hummingbird needs energy to maintain prolonged flight. The bird obtains its energy from taking in food and transforming the energy contained in food molecules into forms of energy to power its flight through a series of biochemical reactions. (credit: modification of work by Cory </a:t>
            </a:r>
            <a:r>
              <a:rPr lang="en-US" sz="1600" dirty="0" err="1"/>
              <a:t>Zanker</a:t>
            </a:r>
            <a:r>
              <a:rPr lang="en-US" sz="1600" dirty="0"/>
              <a:t>)</a:t>
            </a:r>
          </a:p>
        </p:txBody>
      </p:sp>
      <p:pic>
        <p:nvPicPr>
          <p:cNvPr id="11" name="Figure" descr="In this photo, a hummingbird drinks from a feeder."/>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12227" r="-12227"/>
          <a:stretch>
            <a:fillRect/>
          </a:stretch>
        </p:blipFill>
        <p:spPr/>
      </p:pic>
      <p:sp>
        <p:nvSpPr>
          <p:cNvPr id="5" name="Figure Number"/>
          <p:cNvSpPr>
            <a:spLocks noGrp="1"/>
          </p:cNvSpPr>
          <p:nvPr>
            <p:ph type="title"/>
          </p:nvPr>
        </p:nvSpPr>
        <p:spPr/>
        <p:txBody>
          <a:bodyPr/>
          <a:lstStyle/>
          <a:p>
            <a:r>
              <a:rPr lang="en-US" dirty="0"/>
              <a:t>Figure 4.1 </a:t>
            </a:r>
          </a:p>
        </p:txBody>
      </p:sp>
      <p:pic>
        <p:nvPicPr>
          <p:cNvPr id="8" name="Picture 7">
            <a:extLst>
              <a:ext uri="{FF2B5EF4-FFF2-40B4-BE49-F238E27FC236}">
                <a16:creationId xmlns:a16="http://schemas.microsoft.com/office/drawing/2014/main" id="{1B99252E-0662-284B-9F54-D7E00BE073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0399969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92D19E6C-49F6-49B0-A74F-92ABF513135E}"/>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The green color seen in these coastal waters is from an eruption of hydrogen sulfide. Anaerobic, sulfate-reducing bacteria release hydrogen sulfide gas as they decompose algae in the water. (credit: NASA image courtesy Jeff Schmaltz, MODIS Land Rapid Response Team at NASA GSFC)</a:t>
            </a:r>
          </a:p>
        </p:txBody>
      </p:sp>
      <p:pic>
        <p:nvPicPr>
          <p:cNvPr id="3" name="Figure" descr="This photo shows a bloom of green bacteria in water."/>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9563" r="-39563"/>
          <a:stretch>
            <a:fillRect/>
          </a:stretch>
        </p:blipFill>
        <p:spPr/>
      </p:pic>
      <p:sp>
        <p:nvSpPr>
          <p:cNvPr id="5" name="Figure Number"/>
          <p:cNvSpPr>
            <a:spLocks noGrp="1"/>
          </p:cNvSpPr>
          <p:nvPr>
            <p:ph type="title"/>
          </p:nvPr>
        </p:nvSpPr>
        <p:spPr/>
        <p:txBody>
          <a:bodyPr/>
          <a:lstStyle/>
          <a:p>
            <a:r>
              <a:rPr lang="en-US" dirty="0"/>
              <a:t>Figure 4.19</a:t>
            </a:r>
          </a:p>
        </p:txBody>
      </p:sp>
      <p:pic>
        <p:nvPicPr>
          <p:cNvPr id="8" name="Picture 7">
            <a:extLst>
              <a:ext uri="{FF2B5EF4-FFF2-40B4-BE49-F238E27FC236}">
                <a16:creationId xmlns:a16="http://schemas.microsoft.com/office/drawing/2014/main" id="{69676030-623E-2045-9228-61332F5C8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2180621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3CE420CD-4F02-4D16-8EAB-1DCD91C620FE}"/>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Glycogen from the liver and muscles, together with fats, can feed into the catabolic pathways for carbohydrates.</a:t>
            </a:r>
          </a:p>
        </p:txBody>
      </p:sp>
      <p:pic>
        <p:nvPicPr>
          <p:cNvPr id="4" name="Figure" descr="This illustration shows that glycogen, fats, and proteins can be catabolized via aerobic respiration. Glycogen is broken down into glucose, which feeds into glycolysis. Fats are broken down into glycerol, which is processed by glycolysis, and fatty acids, which are converted into acetyl CoA. Proteins are broken down into amino acids, which are processed at various stages of aerobic respiration, including glycolysis, acetyl CoA formation, and the citric acid cycl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92" r="-392"/>
          <a:stretch>
            <a:fillRect/>
          </a:stretch>
        </p:blipFill>
        <p:spPr/>
      </p:pic>
      <p:sp>
        <p:nvSpPr>
          <p:cNvPr id="5" name="Figure Number"/>
          <p:cNvSpPr>
            <a:spLocks noGrp="1"/>
          </p:cNvSpPr>
          <p:nvPr>
            <p:ph type="title"/>
          </p:nvPr>
        </p:nvSpPr>
        <p:spPr/>
        <p:txBody>
          <a:bodyPr/>
          <a:lstStyle/>
          <a:p>
            <a:r>
              <a:rPr lang="en-US" dirty="0"/>
              <a:t>Figure 4.20</a:t>
            </a:r>
          </a:p>
        </p:txBody>
      </p:sp>
      <p:pic>
        <p:nvPicPr>
          <p:cNvPr id="8" name="Picture 7">
            <a:extLst>
              <a:ext uri="{FF2B5EF4-FFF2-40B4-BE49-F238E27FC236}">
                <a16:creationId xmlns:a16="http://schemas.microsoft.com/office/drawing/2014/main" id="{BC8D4E2C-F0A5-C540-9E1D-83C749E19B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2754884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7AE36A5A-E696-4A97-9ED7-1F48EE2BEEE1}"/>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14" name="Figure Legend"/>
          <p:cNvSpPr>
            <a:spLocks noGrp="1"/>
          </p:cNvSpPr>
          <p:nvPr>
            <p:ph type="body" sz="quarter" idx="14"/>
          </p:nvPr>
        </p:nvSpPr>
        <p:spPr>
          <a:xfrm>
            <a:off x="4606925" y="1107617"/>
            <a:ext cx="3913188" cy="5256973"/>
          </a:xfrm>
        </p:spPr>
        <p:txBody>
          <a:bodyPr>
            <a:noAutofit/>
          </a:bodyPr>
          <a:lstStyle/>
          <a:p>
            <a:r>
              <a:rPr lang="en-US" sz="1600" dirty="0">
                <a:solidFill>
                  <a:srgbClr val="000000"/>
                </a:solidFill>
              </a:rPr>
              <a:t>Ultimately, most life forms get their energy from the sun. Plants use photosynthesis to capture sunlight, and herbivores eat the plants to obtain energy. Carnivores eat the herbivores, and eventual decomposition of plant and animal material contributes to the nutrient pool.</a:t>
            </a:r>
            <a:endParaRPr lang="en-US" sz="1600" b="0" dirty="0">
              <a:solidFill>
                <a:srgbClr val="000000"/>
              </a:solidFill>
            </a:endParaRPr>
          </a:p>
        </p:txBody>
      </p:sp>
      <p:pic>
        <p:nvPicPr>
          <p:cNvPr id="2" name="Figure" descr="This diagram shows energy from the sun being transferred to producers, such as plants. The producers in turn transfer energy to consumers and decomposers. Animals also transfer energy to decomposer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tretch>
            <a:fillRect/>
          </a:stretch>
        </p:blipFill>
        <p:spPr>
          <a:xfrm>
            <a:off x="309111" y="1107617"/>
            <a:ext cx="4297814" cy="4923896"/>
          </a:xfrm>
        </p:spPr>
      </p:pic>
      <p:sp>
        <p:nvSpPr>
          <p:cNvPr id="5" name="Figure Number"/>
          <p:cNvSpPr>
            <a:spLocks noGrp="1"/>
          </p:cNvSpPr>
          <p:nvPr>
            <p:ph type="title"/>
          </p:nvPr>
        </p:nvSpPr>
        <p:spPr/>
        <p:txBody>
          <a:bodyPr>
            <a:normAutofit/>
          </a:bodyPr>
          <a:lstStyle/>
          <a:p>
            <a:r>
              <a:rPr lang="en-US" sz="2400" dirty="0">
                <a:solidFill>
                  <a:srgbClr val="6CB255"/>
                </a:solidFill>
              </a:rPr>
              <a:t>Figure </a:t>
            </a:r>
            <a:r>
              <a:rPr lang="en-US" dirty="0"/>
              <a:t>4.2</a:t>
            </a:r>
            <a:endParaRPr lang="en-US" sz="2400" dirty="0">
              <a:solidFill>
                <a:srgbClr val="6CB255"/>
              </a:solidFill>
            </a:endParaRPr>
          </a:p>
        </p:txBody>
      </p:sp>
      <p:pic>
        <p:nvPicPr>
          <p:cNvPr id="8" name="Picture 7">
            <a:extLst>
              <a:ext uri="{FF2B5EF4-FFF2-40B4-BE49-F238E27FC236}">
                <a16:creationId xmlns:a16="http://schemas.microsoft.com/office/drawing/2014/main" id="{6709AC71-3CC9-8746-A3A0-9F337EBF8F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668903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D7D25D02-3F9B-472F-A873-EDEB234B6E8F}"/>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Catabolic pathways are those that generate energy by breaking down larger molecules. Anabolic pathways are those that require energy to synthesize larger molecules. Both types of pathways are required for maintaining the cell’s energy balance.</a:t>
            </a:r>
          </a:p>
        </p:txBody>
      </p:sp>
      <p:pic>
        <p:nvPicPr>
          <p:cNvPr id="13" name="Figure" descr="Anabolic and metabolic pathways are shown. In the anabolic pathway, four small molecules have energy added to them to make one large molecule. In the catabolic pathway, one large molecule is broken down into two components: four small molecules plus energy."/>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7827" b="-17827"/>
          <a:stretch>
            <a:fillRect/>
          </a:stretch>
        </p:blipFill>
        <p:spPr/>
      </p:pic>
      <p:sp>
        <p:nvSpPr>
          <p:cNvPr id="5" name="Figure Number"/>
          <p:cNvSpPr>
            <a:spLocks noGrp="1"/>
          </p:cNvSpPr>
          <p:nvPr>
            <p:ph type="title"/>
          </p:nvPr>
        </p:nvSpPr>
        <p:spPr/>
        <p:txBody>
          <a:bodyPr/>
          <a:lstStyle/>
          <a:p>
            <a:r>
              <a:rPr lang="en-US" dirty="0"/>
              <a:t>Figure 4.3</a:t>
            </a:r>
          </a:p>
        </p:txBody>
      </p:sp>
      <p:pic>
        <p:nvPicPr>
          <p:cNvPr id="8" name="Picture 7">
            <a:extLst>
              <a:ext uri="{FF2B5EF4-FFF2-40B4-BE49-F238E27FC236}">
                <a16:creationId xmlns:a16="http://schemas.microsoft.com/office/drawing/2014/main" id="{3D9FB7C0-8901-4C48-97C5-1FD73A86A2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301453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8E3D46A7-17F1-42CD-AC9E-11F2DDFF582B}"/>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pic>
        <p:nvPicPr>
          <p:cNvPr id="2" name="Figure" descr="The left side of this diagram depicts energy being transferred from an ice cream cone to two boys riding bikes. The right side depicts a plant converting light energy into chemical energy: Light energy is represented by the sun, and the chemical energy is represented by a green leaf on a branch."/>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1874" r="-1874"/>
          <a:stretch>
            <a:fillRect/>
          </a:stretch>
        </p:blipFill>
        <p:spPr>
          <a:xfrm>
            <a:off x="4489450" y="1108075"/>
            <a:ext cx="4030663" cy="5256213"/>
          </a:xfrm>
        </p:spPr>
      </p:pic>
      <p:sp>
        <p:nvSpPr>
          <p:cNvPr id="14" name="Figure Legend"/>
          <p:cNvSpPr>
            <a:spLocks noGrp="1"/>
          </p:cNvSpPr>
          <p:nvPr>
            <p:ph type="body" sz="quarter" idx="14"/>
          </p:nvPr>
        </p:nvSpPr>
        <p:spPr>
          <a:xfrm>
            <a:off x="457200" y="1107617"/>
            <a:ext cx="3913188" cy="5256973"/>
          </a:xfrm>
        </p:spPr>
        <p:txBody>
          <a:bodyPr>
            <a:noAutofit/>
          </a:bodyPr>
          <a:lstStyle/>
          <a:p>
            <a:r>
              <a:rPr lang="en-US" sz="1600" dirty="0">
                <a:solidFill>
                  <a:schemeClr val="tx1"/>
                </a:solidFill>
              </a:rPr>
              <a:t>Shown are some examples of energy transferred and transformed from one system to another and from one form to another. The food we consume provides our cells with the energy required to carry out bodily functions, just as light energy provides plants with the means to create the chemical energy they need. (credit “ice cream”: modification of work by D. Sharon Pruitt; credit “kids”: modification of work by Max from Providence; credit “leaf”: modification of work by Cory </a:t>
            </a:r>
            <a:r>
              <a:rPr lang="en-US" sz="1600" dirty="0" err="1">
                <a:solidFill>
                  <a:schemeClr val="tx1"/>
                </a:solidFill>
              </a:rPr>
              <a:t>Zanker</a:t>
            </a:r>
            <a:r>
              <a:rPr lang="en-US" sz="1600" dirty="0">
                <a:solidFill>
                  <a:schemeClr val="tx1"/>
                </a:solidFill>
              </a:rPr>
              <a:t>)</a:t>
            </a:r>
          </a:p>
        </p:txBody>
      </p:sp>
      <p:sp>
        <p:nvSpPr>
          <p:cNvPr id="5" name="Figure Number"/>
          <p:cNvSpPr>
            <a:spLocks noGrp="1"/>
          </p:cNvSpPr>
          <p:nvPr>
            <p:ph type="title"/>
          </p:nvPr>
        </p:nvSpPr>
        <p:spPr/>
        <p:txBody>
          <a:bodyPr>
            <a:normAutofit/>
          </a:bodyPr>
          <a:lstStyle/>
          <a:p>
            <a:pPr algn="r"/>
            <a:r>
              <a:rPr lang="en-US" sz="2400" dirty="0">
                <a:solidFill>
                  <a:srgbClr val="6CB255"/>
                </a:solidFill>
              </a:rPr>
              <a:t>Figure 4.4</a:t>
            </a:r>
          </a:p>
        </p:txBody>
      </p:sp>
      <p:pic>
        <p:nvPicPr>
          <p:cNvPr id="8" name="Picture 7">
            <a:extLst>
              <a:ext uri="{FF2B5EF4-FFF2-40B4-BE49-F238E27FC236}">
                <a16:creationId xmlns:a16="http://schemas.microsoft.com/office/drawing/2014/main" id="{14AA9089-AF03-1649-B7BC-DB268EE82C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41326"/>
            <a:ext cx="1693024" cy="409803"/>
          </a:xfrm>
          <a:prstGeom prst="rect">
            <a:avLst/>
          </a:prstGeom>
        </p:spPr>
      </p:pic>
    </p:spTree>
    <p:extLst>
      <p:ext uri="{BB962C8B-B14F-4D97-AF65-F5344CB8AC3E}">
        <p14:creationId xmlns:p14="http://schemas.microsoft.com/office/powerpoint/2010/main" val="184759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EB31A912-1420-40D9-8CB3-39D62A68D485}"/>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Still water has potential energy; moving water, such as in a waterfall or a rapidly flowing river, has kinetic energy. (credit </a:t>
            </a:r>
            <a:r>
              <a:rPr lang="en-US" sz="1600" dirty="0">
                <a:solidFill>
                  <a:schemeClr val="tx1"/>
                </a:solidFill>
              </a:rPr>
              <a:t>“</a:t>
            </a:r>
            <a:r>
              <a:rPr lang="en-US" sz="1600" dirty="0"/>
              <a:t>dam”: modification of work by </a:t>
            </a:r>
            <a:r>
              <a:rPr lang="en-US" sz="1600" dirty="0">
                <a:solidFill>
                  <a:schemeClr val="tx1"/>
                </a:solidFill>
              </a:rPr>
              <a:t>“</a:t>
            </a:r>
            <a:r>
              <a:rPr lang="en-US" sz="1600" dirty="0"/>
              <a:t>Pascal”/Flickr; credit </a:t>
            </a:r>
            <a:r>
              <a:rPr lang="en-US" sz="1600" dirty="0">
                <a:solidFill>
                  <a:schemeClr val="tx1"/>
                </a:solidFill>
              </a:rPr>
              <a:t>“</a:t>
            </a:r>
            <a:r>
              <a:rPr lang="en-US" sz="1600" dirty="0"/>
              <a:t>waterfall”: modification of work by Frank </a:t>
            </a:r>
            <a:r>
              <a:rPr lang="en-US" sz="1600" dirty="0" err="1"/>
              <a:t>Gualtieri</a:t>
            </a:r>
            <a:r>
              <a:rPr lang="en-US" sz="1600" dirty="0"/>
              <a:t>)</a:t>
            </a:r>
          </a:p>
        </p:txBody>
      </p:sp>
      <p:pic>
        <p:nvPicPr>
          <p:cNvPr id="13" name="Figure" descr="The photo on the left shows water behind a dam as potential energy. The photo on the right shows a waterfall as kinetic energy."/>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256" r="-1256"/>
          <a:stretch>
            <a:fillRect/>
          </a:stretch>
        </p:blipFill>
        <p:spPr/>
      </p:pic>
      <p:sp>
        <p:nvSpPr>
          <p:cNvPr id="5" name="Figure Number"/>
          <p:cNvSpPr>
            <a:spLocks noGrp="1"/>
          </p:cNvSpPr>
          <p:nvPr>
            <p:ph type="title"/>
          </p:nvPr>
        </p:nvSpPr>
        <p:spPr/>
        <p:txBody>
          <a:bodyPr/>
          <a:lstStyle/>
          <a:p>
            <a:r>
              <a:rPr lang="en-US" dirty="0"/>
              <a:t>Figure 4.5</a:t>
            </a:r>
          </a:p>
        </p:txBody>
      </p:sp>
      <p:pic>
        <p:nvPicPr>
          <p:cNvPr id="8" name="Picture 7">
            <a:extLst>
              <a:ext uri="{FF2B5EF4-FFF2-40B4-BE49-F238E27FC236}">
                <a16:creationId xmlns:a16="http://schemas.microsoft.com/office/drawing/2014/main" id="{771FB427-5149-CE41-8985-9CC9741088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4043117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09ADBC89-3FBE-4A24-8E43-457A3EB2E3DB}"/>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Shown are some examples of endergonic processes (ones that require energy) and exergonic processes (ones that release energy). (credit a: modification of work by Natalie </a:t>
            </a:r>
            <a:r>
              <a:rPr lang="en-US" sz="1600" dirty="0" err="1"/>
              <a:t>Maynor</a:t>
            </a:r>
            <a:r>
              <a:rPr lang="en-US" sz="1600" dirty="0"/>
              <a:t>; credit b: modification of work by USDA; credit c: modification of work by Cory </a:t>
            </a:r>
            <a:r>
              <a:rPr lang="en-US" sz="1600" dirty="0" err="1"/>
              <a:t>Zanker</a:t>
            </a:r>
            <a:r>
              <a:rPr lang="en-US" sz="1600" dirty="0"/>
              <a:t>; credit d: modification of work by Harry </a:t>
            </a:r>
            <a:r>
              <a:rPr lang="en-US" sz="1600" dirty="0" err="1"/>
              <a:t>Malsch</a:t>
            </a:r>
            <a:r>
              <a:rPr lang="en-US" sz="1600" dirty="0"/>
              <a:t>)</a:t>
            </a:r>
          </a:p>
        </p:txBody>
      </p:sp>
      <p:pic>
        <p:nvPicPr>
          <p:cNvPr id="3" name="Figure" descr="Four photos, from left to right, show a compost pile, a baby chick emerging from a fertilized egg, a teabag’s dark-colored contents diffusing into a clear mug of water, and a ball rolling downhill."/>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43048" r="-43048"/>
          <a:stretch>
            <a:fillRect/>
          </a:stretch>
        </p:blipFill>
        <p:spPr/>
      </p:pic>
      <p:sp>
        <p:nvSpPr>
          <p:cNvPr id="5" name="Figure Number"/>
          <p:cNvSpPr>
            <a:spLocks noGrp="1"/>
          </p:cNvSpPr>
          <p:nvPr>
            <p:ph type="title"/>
          </p:nvPr>
        </p:nvSpPr>
        <p:spPr/>
        <p:txBody>
          <a:bodyPr/>
          <a:lstStyle/>
          <a:p>
            <a:r>
              <a:rPr lang="en-US" dirty="0"/>
              <a:t>Figure 4.6</a:t>
            </a:r>
          </a:p>
        </p:txBody>
      </p:sp>
      <p:pic>
        <p:nvPicPr>
          <p:cNvPr id="8" name="Picture 7">
            <a:extLst>
              <a:ext uri="{FF2B5EF4-FFF2-40B4-BE49-F238E27FC236}">
                <a16:creationId xmlns:a16="http://schemas.microsoft.com/office/drawing/2014/main" id="{131F4259-C69F-A947-BC7F-082D1163B1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233439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791267F5-AC63-4CD3-A935-1626EEF86B73}"/>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Enzymes lower the activation energy of the reaction but do not change the free energy of the reaction.</a:t>
            </a:r>
          </a:p>
        </p:txBody>
      </p:sp>
      <p:pic>
        <p:nvPicPr>
          <p:cNvPr id="13" name="Figure" descr="This plot shows that a catalyst decreases the activation energy for a reaction but does not change the Gibbs free energy."/>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48667" r="-48667"/>
          <a:stretch>
            <a:fillRect/>
          </a:stretch>
        </p:blipFill>
        <p:spPr/>
      </p:pic>
      <p:sp>
        <p:nvSpPr>
          <p:cNvPr id="5" name="Figure Number"/>
          <p:cNvSpPr>
            <a:spLocks noGrp="1"/>
          </p:cNvSpPr>
          <p:nvPr>
            <p:ph type="title"/>
          </p:nvPr>
        </p:nvSpPr>
        <p:spPr/>
        <p:txBody>
          <a:bodyPr/>
          <a:lstStyle/>
          <a:p>
            <a:r>
              <a:rPr lang="en-US" dirty="0"/>
              <a:t>Figure 4.7</a:t>
            </a:r>
          </a:p>
        </p:txBody>
      </p:sp>
      <p:pic>
        <p:nvPicPr>
          <p:cNvPr id="8" name="Picture 7">
            <a:extLst>
              <a:ext uri="{FF2B5EF4-FFF2-40B4-BE49-F238E27FC236}">
                <a16:creationId xmlns:a16="http://schemas.microsoft.com/office/drawing/2014/main" id="{6EEEF444-12D9-0441-921C-AFC60ECD9B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2023719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1EEF46DB-CADE-42D3-ABF0-D1CDF00E1CAC}"/>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The induced-fit model is an adjustment to the lock-and-key model and explains how enzymes and substrates undergo dynamic modifications during the transition state to increase the affinity of the substrate for the active site.</a:t>
            </a:r>
          </a:p>
        </p:txBody>
      </p:sp>
      <p:pic>
        <p:nvPicPr>
          <p:cNvPr id="13" name="Figure" descr="In this diagram, a substrate binds the active site of an enzyme and, in the process, both the shape of the enzyme and the shape of the substrate change. The substrate is converted to product, which leaves the active sit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4775" b="-4775"/>
          <a:stretch>
            <a:fillRect/>
          </a:stretch>
        </p:blipFill>
        <p:spPr/>
      </p:pic>
      <p:sp>
        <p:nvSpPr>
          <p:cNvPr id="5" name="Figure Number"/>
          <p:cNvSpPr>
            <a:spLocks noGrp="1"/>
          </p:cNvSpPr>
          <p:nvPr>
            <p:ph type="title"/>
          </p:nvPr>
        </p:nvSpPr>
        <p:spPr/>
        <p:txBody>
          <a:bodyPr/>
          <a:lstStyle/>
          <a:p>
            <a:r>
              <a:rPr lang="en-US" dirty="0"/>
              <a:t>Figure 4.8</a:t>
            </a:r>
          </a:p>
        </p:txBody>
      </p:sp>
      <p:pic>
        <p:nvPicPr>
          <p:cNvPr id="8" name="Picture 7">
            <a:extLst>
              <a:ext uri="{FF2B5EF4-FFF2-40B4-BE49-F238E27FC236}">
                <a16:creationId xmlns:a16="http://schemas.microsoft.com/office/drawing/2014/main" id="{F3E8F99A-C603-9343-83E0-5AD31222FD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23468703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657</TotalTime>
  <Words>1903</Words>
  <Application>Microsoft Macintosh PowerPoint</Application>
  <PresentationFormat>On-screen Show (4:3)</PresentationFormat>
  <Paragraphs>65</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Arial Black</vt:lpstr>
      <vt:lpstr>Calibri</vt:lpstr>
      <vt:lpstr>Essential</vt:lpstr>
      <vt:lpstr>Concepts of Biology</vt:lpstr>
      <vt:lpstr>Figure 4.1 </vt:lpstr>
      <vt:lpstr>Figure 4.2</vt:lpstr>
      <vt:lpstr>Figure 4.3</vt:lpstr>
      <vt:lpstr>Figure 4.4</vt:lpstr>
      <vt:lpstr>Figure 4.5</vt:lpstr>
      <vt:lpstr>Figure 4.6</vt:lpstr>
      <vt:lpstr>Figure 4.7</vt:lpstr>
      <vt:lpstr>Figure 4.8</vt:lpstr>
      <vt:lpstr>Figure 4.9</vt:lpstr>
      <vt:lpstr>Figure 4.10</vt:lpstr>
      <vt:lpstr>Figure 4.11</vt:lpstr>
      <vt:lpstr>Figure 4.12</vt:lpstr>
      <vt:lpstr>Figure 4.13</vt:lpstr>
      <vt:lpstr>Figure 4.14</vt:lpstr>
      <vt:lpstr>Figure 4.15</vt:lpstr>
      <vt:lpstr>Figure 4.16</vt:lpstr>
      <vt:lpstr>Figure 4.17</vt:lpstr>
      <vt:lpstr>Figure 4.18</vt:lpstr>
      <vt:lpstr>Figure 4.19</vt:lpstr>
      <vt:lpstr>Figure 4.20</vt:lpstr>
    </vt:vector>
  </TitlesOfParts>
  <Company>WNI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Concepts of Biology - Chapter 4 - HOW CELLS OBTAIN ENERGY</dc:title>
  <dc:creator>Spuddy McSpare</dc:creator>
  <cp:lastModifiedBy>Microsoft Office User</cp:lastModifiedBy>
  <cp:revision>184</cp:revision>
  <cp:lastPrinted>2013-07-05T20:40:46Z</cp:lastPrinted>
  <dcterms:created xsi:type="dcterms:W3CDTF">2012-06-04T02:13:36Z</dcterms:created>
  <dcterms:modified xsi:type="dcterms:W3CDTF">2020-01-23T20:25:46Z</dcterms:modified>
</cp:coreProperties>
</file>