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1"/>
  </p:handoutMasterIdLst>
  <p:sldIdLst>
    <p:sldId id="256" r:id="rId2"/>
    <p:sldId id="277" r:id="rId3"/>
    <p:sldId id="283" r:id="rId4"/>
    <p:sldId id="284" r:id="rId5"/>
    <p:sldId id="285" r:id="rId6"/>
    <p:sldId id="306" r:id="rId7"/>
    <p:sldId id="300" r:id="rId8"/>
    <p:sldId id="307" r:id="rId9"/>
    <p:sldId id="273" r:id="rId10"/>
    <p:sldId id="308" r:id="rId11"/>
    <p:sldId id="309" r:id="rId12"/>
    <p:sldId id="310" r:id="rId13"/>
    <p:sldId id="311" r:id="rId14"/>
    <p:sldId id="312" r:id="rId15"/>
    <p:sldId id="313" r:id="rId16"/>
    <p:sldId id="314" r:id="rId17"/>
    <p:sldId id="278" r:id="rId18"/>
    <p:sldId id="315" r:id="rId19"/>
    <p:sldId id="31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74" autoAdjust="0"/>
  </p:normalViewPr>
  <p:slideViewPr>
    <p:cSldViewPr snapToGrid="0" snapToObjects="1">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Figure" descr="Concepts of Biology">
            <a:extLst>
              <a:ext uri="{FF2B5EF4-FFF2-40B4-BE49-F238E27FC236}">
                <a16:creationId xmlns:a16="http://schemas.microsoft.com/office/drawing/2014/main" id="{C609E59C-A477-400C-8272-E7EE6CA0489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2"/>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5 PHOTOSYNTHESIS</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4907743A-5C38-41BB-B930-ED0CC846DD37}"/>
              </a:ext>
            </a:extLst>
          </p:cNvPr>
          <p:cNvSpPr>
            <a:spLocks noGrp="1"/>
          </p:cNvSpPr>
          <p:nvPr>
            <p:ph type="title" idx="4294967295"/>
          </p:nvPr>
        </p:nvSpPr>
        <p:spPr>
          <a:xfrm>
            <a:off x="0" y="775252"/>
            <a:ext cx="9144000" cy="649675"/>
          </a:xfrm>
        </p:spPr>
        <p:txBody>
          <a:bodyPr>
            <a:normAutofit/>
          </a:bodyPr>
          <a:lstStyle/>
          <a:p>
            <a:pPr algn="ctr"/>
            <a:r>
              <a:rPr lang="en-US" sz="3600" dirty="0"/>
              <a:t>Concepts of</a:t>
            </a:r>
            <a:r>
              <a:rPr lang="en-US" sz="3600" baseline="0" dirty="0"/>
              <a:t> Biology</a:t>
            </a:r>
            <a:endParaRPr lang="en-US" sz="3600" dirty="0"/>
          </a:p>
        </p:txBody>
      </p:sp>
      <p:pic>
        <p:nvPicPr>
          <p:cNvPr id="8" name="Picture 7">
            <a:extLst>
              <a:ext uri="{FF2B5EF4-FFF2-40B4-BE49-F238E27FC236}">
                <a16:creationId xmlns:a16="http://schemas.microsoft.com/office/drawing/2014/main" id="{F0084E75-CC21-2E40-BCF8-6B9957EA6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4FF915DE-943C-44BD-90E3-B24AA81FD5F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wavelength of a single wave is the distance between two consecutive points along the wave.</a:t>
            </a:r>
          </a:p>
        </p:txBody>
      </p:sp>
      <p:pic>
        <p:nvPicPr>
          <p:cNvPr id="3" name="Figure" descr="This illustration shows two waves. The distance between the crests (shown as the uppermost part, in contrast to the trough at the bottom) is the wavelength."/>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647" r="-26647"/>
          <a:stretch>
            <a:fillRect/>
          </a:stretch>
        </p:blipFill>
        <p:spPr/>
      </p:pic>
      <p:sp>
        <p:nvSpPr>
          <p:cNvPr id="5" name="Figure Number"/>
          <p:cNvSpPr>
            <a:spLocks noGrp="1"/>
          </p:cNvSpPr>
          <p:nvPr>
            <p:ph type="title"/>
          </p:nvPr>
        </p:nvSpPr>
        <p:spPr/>
        <p:txBody>
          <a:bodyPr/>
          <a:lstStyle/>
          <a:p>
            <a:r>
              <a:rPr lang="en-US" dirty="0"/>
              <a:t>Figure 5.9</a:t>
            </a:r>
          </a:p>
        </p:txBody>
      </p:sp>
      <p:pic>
        <p:nvPicPr>
          <p:cNvPr id="8" name="Picture 7">
            <a:extLst>
              <a:ext uri="{FF2B5EF4-FFF2-40B4-BE49-F238E27FC236}">
                <a16:creationId xmlns:a16="http://schemas.microsoft.com/office/drawing/2014/main" id="{12CD39D7-1F9B-BE4B-B3A7-82F7BEB5E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9326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3EBC368E-939F-47AA-8CD5-6BDA6FF0997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sun emits energy in the form of electromagnetic radiation. This radiation exists in different wavelengths, each of which has its own characteristic energy. Visible light is one type of energy emitted from the sun.</a:t>
            </a:r>
          </a:p>
        </p:txBody>
      </p:sp>
      <p:pic>
        <p:nvPicPr>
          <p:cNvPr id="4" name="Figure" descr="This illustration lists the types of electromagnetic radiation in order of decreasing wavelength. These are gamma rays, X-rays, ultraviolet, visible, infrared, and radio"/>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890" r="-5890"/>
          <a:stretch>
            <a:fillRect/>
          </a:stretch>
        </p:blipFill>
        <p:spPr/>
      </p:pic>
      <p:sp>
        <p:nvSpPr>
          <p:cNvPr id="5" name="Figure Number"/>
          <p:cNvSpPr>
            <a:spLocks noGrp="1"/>
          </p:cNvSpPr>
          <p:nvPr>
            <p:ph type="title"/>
          </p:nvPr>
        </p:nvSpPr>
        <p:spPr/>
        <p:txBody>
          <a:bodyPr/>
          <a:lstStyle/>
          <a:p>
            <a:r>
              <a:rPr lang="en-US" dirty="0"/>
              <a:t>Figure 5.10</a:t>
            </a:r>
          </a:p>
        </p:txBody>
      </p:sp>
      <p:pic>
        <p:nvPicPr>
          <p:cNvPr id="8" name="Picture 7">
            <a:extLst>
              <a:ext uri="{FF2B5EF4-FFF2-40B4-BE49-F238E27FC236}">
                <a16:creationId xmlns:a16="http://schemas.microsoft.com/office/drawing/2014/main" id="{9905A1EB-65F7-204F-9C95-48C1B84FC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91835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3A70A852-6827-4CD4-AAF0-43A83A83EDA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Plants that commonly grow in the shade benefit from having a variety of light-absorbing pigments. Each pigment can absorb different wavelengths of light, which allows the plant to absorb any light that passes through the taller trees. (credit: Jason Hollinger)</a:t>
            </a:r>
          </a:p>
        </p:txBody>
      </p:sp>
      <p:pic>
        <p:nvPicPr>
          <p:cNvPr id="3" name="Figure" descr="This photo shows undergrowth in a fores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859" r="-26859"/>
          <a:stretch>
            <a:fillRect/>
          </a:stretch>
        </p:blipFill>
        <p:spPr/>
      </p:pic>
      <p:sp>
        <p:nvSpPr>
          <p:cNvPr id="5" name="Figure Number"/>
          <p:cNvSpPr>
            <a:spLocks noGrp="1"/>
          </p:cNvSpPr>
          <p:nvPr>
            <p:ph type="title"/>
          </p:nvPr>
        </p:nvSpPr>
        <p:spPr/>
        <p:txBody>
          <a:bodyPr/>
          <a:lstStyle/>
          <a:p>
            <a:r>
              <a:rPr lang="en-US" dirty="0"/>
              <a:t>Figure 5.11</a:t>
            </a:r>
          </a:p>
        </p:txBody>
      </p:sp>
      <p:pic>
        <p:nvPicPr>
          <p:cNvPr id="8" name="Picture 7">
            <a:extLst>
              <a:ext uri="{FF2B5EF4-FFF2-40B4-BE49-F238E27FC236}">
                <a16:creationId xmlns:a16="http://schemas.microsoft.com/office/drawing/2014/main" id="{E55435A0-4340-5247-8823-65F19A64F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519685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906ACB4F-97EE-4FBE-80D6-9112E82CE90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420" dirty="0"/>
              <a:t>Light energy is absorbed by a chlorophyll molecule and is passed along a pathway to other chlorophyll molecules. The energy culminates in a molecule of chlorophyll found in the reaction center. The energy “excites” one of its electrons enough to leave the molecule and be transferred to a nearby primary electron acceptor. A molecule of water splits to release an electron, which is needed to replace the one donated. Oxygen and hydrogen ions are also formed from the splitting of </a:t>
            </a:r>
            <a:r>
              <a:rPr lang="nl-NL" sz="1420" dirty="0"/>
              <a:t>water.</a:t>
            </a:r>
            <a:endParaRPr lang="en-US" sz="1420" dirty="0"/>
          </a:p>
        </p:txBody>
      </p:sp>
      <p:pic>
        <p:nvPicPr>
          <p:cNvPr id="4" name="Figure" descr="This illustration shows photosystem II, which has a light-harvesting complex surrounding the reaction center. Chlorophyll molecules&amp;nbsp;are found in the light-harvesting complex. In the reaction center, an excited electron is passed to the primary electron acceptor. A molecule of water is split, releasing one oxygen, two protons, and an electron. The electron replaces the one donated to the primary electron accep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7329" r="-47329"/>
          <a:stretch>
            <a:fillRect/>
          </a:stretch>
        </p:blipFill>
        <p:spPr/>
      </p:pic>
      <p:sp>
        <p:nvSpPr>
          <p:cNvPr id="5" name="Figure Number"/>
          <p:cNvSpPr>
            <a:spLocks noGrp="1"/>
          </p:cNvSpPr>
          <p:nvPr>
            <p:ph type="title"/>
          </p:nvPr>
        </p:nvSpPr>
        <p:spPr/>
        <p:txBody>
          <a:bodyPr/>
          <a:lstStyle/>
          <a:p>
            <a:r>
              <a:rPr lang="en-US" dirty="0"/>
              <a:t>Figure 5.12</a:t>
            </a:r>
          </a:p>
        </p:txBody>
      </p:sp>
      <p:pic>
        <p:nvPicPr>
          <p:cNvPr id="8" name="Picture 7">
            <a:extLst>
              <a:ext uri="{FF2B5EF4-FFF2-40B4-BE49-F238E27FC236}">
                <a16:creationId xmlns:a16="http://schemas.microsoft.com/office/drawing/2014/main" id="{F55AD86E-6484-6A45-A777-93089CB02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94067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E990E388-2F85-4A25-8AD3-164B6FF8D09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From photosystem II, the excited electron travels along a series of proteins. This electron transport system uses the energy from the electron to pump hydrogen ions into the interior of the thylakoid. A pigment molecule in photosystem I accepts the electron.</a:t>
            </a:r>
          </a:p>
        </p:txBody>
      </p:sp>
      <p:pic>
        <p:nvPicPr>
          <p:cNvPr id="3" name="Figure" descr="This illustration shows the components involved in the light reactions. Photosystem II uses light to excite an electron, which is passed on to the chloroplast electron transport chain. The electron is then passed on to photosystem I and to NADP+ reductase, which makes NADPH. This process forms an electrochemical gradient that is used by ATP synthase enzyme to make AT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8965" r="-18965"/>
          <a:stretch>
            <a:fillRect/>
          </a:stretch>
        </p:blipFill>
        <p:spPr/>
      </p:pic>
      <p:sp>
        <p:nvSpPr>
          <p:cNvPr id="5" name="Figure Number"/>
          <p:cNvSpPr>
            <a:spLocks noGrp="1"/>
          </p:cNvSpPr>
          <p:nvPr>
            <p:ph type="title"/>
          </p:nvPr>
        </p:nvSpPr>
        <p:spPr/>
        <p:txBody>
          <a:bodyPr/>
          <a:lstStyle/>
          <a:p>
            <a:r>
              <a:rPr lang="en-US" dirty="0"/>
              <a:t>Figure 5.13</a:t>
            </a:r>
          </a:p>
        </p:txBody>
      </p:sp>
      <p:pic>
        <p:nvPicPr>
          <p:cNvPr id="8" name="Picture 7">
            <a:extLst>
              <a:ext uri="{FF2B5EF4-FFF2-40B4-BE49-F238E27FC236}">
                <a16:creationId xmlns:a16="http://schemas.microsoft.com/office/drawing/2014/main" id="{2F36455D-3983-3C4D-8FFA-44749F9DA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29914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4460A5E0-CFCE-442E-BA9B-109C687C498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Light-dependent reactions harness energy from the sun to produce ATP and NADPH. These energy-carrying molecules travel into the </a:t>
            </a:r>
            <a:r>
              <a:rPr lang="en-US" sz="1600" dirty="0" err="1"/>
              <a:t>stroma</a:t>
            </a:r>
            <a:r>
              <a:rPr lang="en-US" sz="1600" dirty="0"/>
              <a:t> where the Calvin cycle reactions take place</a:t>
            </a:r>
            <a:r>
              <a:rPr lang="en-US" sz="1400" dirty="0"/>
              <a:t>.</a:t>
            </a:r>
            <a:endParaRPr lang="en-US" sz="1600" dirty="0"/>
          </a:p>
        </p:txBody>
      </p:sp>
      <p:pic>
        <p:nvPicPr>
          <p:cNvPr id="4" name="Figure" descr="This illustration shows that ATP and NADPH produced in the light reactions are used in the Calvin cycle to make suga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5392" r="-55392"/>
          <a:stretch>
            <a:fillRect/>
          </a:stretch>
        </p:blipFill>
        <p:spPr/>
      </p:pic>
      <p:sp>
        <p:nvSpPr>
          <p:cNvPr id="5" name="Figure Number"/>
          <p:cNvSpPr>
            <a:spLocks noGrp="1"/>
          </p:cNvSpPr>
          <p:nvPr>
            <p:ph type="title"/>
          </p:nvPr>
        </p:nvSpPr>
        <p:spPr/>
        <p:txBody>
          <a:bodyPr/>
          <a:lstStyle/>
          <a:p>
            <a:r>
              <a:rPr lang="en-US" dirty="0"/>
              <a:t>Figure 5.14</a:t>
            </a:r>
          </a:p>
        </p:txBody>
      </p:sp>
      <p:pic>
        <p:nvPicPr>
          <p:cNvPr id="8" name="Picture 7">
            <a:extLst>
              <a:ext uri="{FF2B5EF4-FFF2-40B4-BE49-F238E27FC236}">
                <a16:creationId xmlns:a16="http://schemas.microsoft.com/office/drawing/2014/main" id="{CDDAA6AE-DBCD-C84F-9939-53BB3CA7D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802518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A19DD24-85ED-41BE-8564-C30703DF639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550" dirty="0"/>
              <a:t>The Calvin cycle has three stages. In stage 1, the enzyme </a:t>
            </a:r>
            <a:r>
              <a:rPr lang="en-US" sz="1550" dirty="0" err="1"/>
              <a:t>RuBisCO</a:t>
            </a:r>
            <a:r>
              <a:rPr lang="en-US" sz="1550" dirty="0"/>
              <a:t> incorporates carbon dioxide into an organic molecule. In stage 2, the organic molecule is reduced. In stage 3, </a:t>
            </a:r>
            <a:r>
              <a:rPr lang="en-US" sz="1550" dirty="0" err="1"/>
              <a:t>RuBP</a:t>
            </a:r>
            <a:r>
              <a:rPr lang="en-US" sz="1550" dirty="0"/>
              <a:t>, the molecule that starts the cycle, is regenerated so that the cycle can continue.</a:t>
            </a:r>
          </a:p>
        </p:txBody>
      </p:sp>
      <p:pic>
        <p:nvPicPr>
          <p:cNvPr id="3" name="Figure" descr="This illustration shows a circular cycle with three stages. Three molecules of carbon dioxide enter the cycle. In the first stage, the enzyme RuBisCO incorporates the carbon dioxide into an organic molecule. Six ATP molecules are converted into six ADP molecules. In the second stage, the organic molecule is reduced. Six NADPH molecules are converted into six NADP+ ions and one hydrogen ion. Sugar is produced. In stage three, RuBP is regenerated, and three ATP molecules are converted into three ADP molecules. RuBP then starts the cycle agai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6033" r="-46033"/>
          <a:stretch>
            <a:fillRect/>
          </a:stretch>
        </p:blipFill>
        <p:spPr/>
      </p:pic>
      <p:sp>
        <p:nvSpPr>
          <p:cNvPr id="5" name="Figure Number"/>
          <p:cNvSpPr>
            <a:spLocks noGrp="1"/>
          </p:cNvSpPr>
          <p:nvPr>
            <p:ph type="title"/>
          </p:nvPr>
        </p:nvSpPr>
        <p:spPr/>
        <p:txBody>
          <a:bodyPr/>
          <a:lstStyle/>
          <a:p>
            <a:r>
              <a:rPr lang="en-US" dirty="0"/>
              <a:t>Figure 5.15</a:t>
            </a:r>
          </a:p>
        </p:txBody>
      </p:sp>
      <p:pic>
        <p:nvPicPr>
          <p:cNvPr id="8" name="Picture 7">
            <a:extLst>
              <a:ext uri="{FF2B5EF4-FFF2-40B4-BE49-F238E27FC236}">
                <a16:creationId xmlns:a16="http://schemas.microsoft.com/office/drawing/2014/main" id="{EC8923F0-0F87-8A46-B499-F26826663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868144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E87C39CA-2491-4846-88AD-F5B5555DE92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3" name="Figure" descr="This photo shows a cactu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4514800" y="1107617"/>
            <a:ext cx="4005313" cy="525697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Living in the harsh conditions of the desert has led plants like this cactus to evolve variations in reactions outside the Calvin cycle. These variations increase efficiency and help </a:t>
            </a:r>
            <a:r>
              <a:rPr lang="pl-PL" sz="1600" dirty="0" err="1">
                <a:solidFill>
                  <a:srgbClr val="000000"/>
                </a:solidFill>
              </a:rPr>
              <a:t>conserve</a:t>
            </a:r>
            <a:r>
              <a:rPr lang="pl-PL" sz="1600" dirty="0">
                <a:solidFill>
                  <a:srgbClr val="000000"/>
                </a:solidFill>
              </a:rPr>
              <a:t> </a:t>
            </a:r>
            <a:r>
              <a:rPr lang="pl-PL" sz="1600" dirty="0" err="1">
                <a:solidFill>
                  <a:srgbClr val="000000"/>
                </a:solidFill>
              </a:rPr>
              <a:t>water</a:t>
            </a:r>
            <a:r>
              <a:rPr lang="pl-PL" sz="1600" dirty="0">
                <a:solidFill>
                  <a:srgbClr val="000000"/>
                </a:solidFill>
              </a:rPr>
              <a:t> and </a:t>
            </a:r>
            <a:r>
              <a:rPr lang="pl-PL" sz="1600" dirty="0" err="1">
                <a:solidFill>
                  <a:srgbClr val="000000"/>
                </a:solidFill>
              </a:rPr>
              <a:t>energy</a:t>
            </a:r>
            <a:r>
              <a:rPr lang="pl-PL" sz="1600" dirty="0">
                <a:solidFill>
                  <a:srgbClr val="000000"/>
                </a:solidFill>
              </a:rPr>
              <a:t>. (</a:t>
            </a:r>
            <a:r>
              <a:rPr lang="pl-PL" sz="1600" dirty="0" err="1">
                <a:solidFill>
                  <a:srgbClr val="000000"/>
                </a:solidFill>
              </a:rPr>
              <a:t>credit</a:t>
            </a:r>
            <a:r>
              <a:rPr lang="pl-PL" sz="1600" dirty="0">
                <a:solidFill>
                  <a:srgbClr val="000000"/>
                </a:solidFill>
              </a:rPr>
              <a:t>: Piotr Wojtkowski)</a:t>
            </a:r>
            <a:endParaRPr lang="en-US" sz="1600" dirty="0">
              <a:solidFill>
                <a:srgbClr val="000000"/>
              </a:solidFill>
            </a:endParaRPr>
          </a:p>
        </p:txBody>
      </p:sp>
      <p:sp>
        <p:nvSpPr>
          <p:cNvPr id="5" name="Figure Number"/>
          <p:cNvSpPr>
            <a:spLocks noGrp="1"/>
          </p:cNvSpPr>
          <p:nvPr>
            <p:ph type="title"/>
          </p:nvPr>
        </p:nvSpPr>
        <p:spPr/>
        <p:txBody>
          <a:bodyPr>
            <a:normAutofit/>
          </a:bodyPr>
          <a:lstStyle/>
          <a:p>
            <a:pPr algn="r"/>
            <a:r>
              <a:rPr lang="en-US" sz="2400" dirty="0">
                <a:solidFill>
                  <a:srgbClr val="6CB255"/>
                </a:solidFill>
              </a:rPr>
              <a:t>Figure 5.16</a:t>
            </a:r>
          </a:p>
        </p:txBody>
      </p:sp>
      <p:pic>
        <p:nvPicPr>
          <p:cNvPr id="8" name="Picture 7">
            <a:extLst>
              <a:ext uri="{FF2B5EF4-FFF2-40B4-BE49-F238E27FC236}">
                <a16:creationId xmlns:a16="http://schemas.microsoft.com/office/drawing/2014/main" id="{4A113748-F682-DC46-A639-0B402F32C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sclaimer">
            <a:extLst>
              <a:ext uri="{FF2B5EF4-FFF2-40B4-BE49-F238E27FC236}">
                <a16:creationId xmlns:a16="http://schemas.microsoft.com/office/drawing/2014/main" id="{930885B7-4FA7-4928-883E-AE3757798DA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photosynthetic prokaryote has </a:t>
            </a:r>
            <a:r>
              <a:rPr lang="en-US" sz="1600" dirty="0" err="1"/>
              <a:t>infolded</a:t>
            </a:r>
            <a:r>
              <a:rPr lang="en-US" sz="1600" dirty="0"/>
              <a:t> regions of the plasma membrane that function like thylakoids. Although these are not contained in an organelle, such as a chloroplast, all of the necessary components are present to carry out photosynthesis. (credit: scale-bar data from Matt </a:t>
            </a:r>
            <a:r>
              <a:rPr lang="de-DE" sz="1600" dirty="0"/>
              <a:t>Russell)</a:t>
            </a:r>
            <a:endParaRPr lang="en-US" sz="1600" dirty="0"/>
          </a:p>
        </p:txBody>
      </p:sp>
      <p:pic>
        <p:nvPicPr>
          <p:cNvPr id="9" name="Figure" descr="This illustration shows a green ribbon, representing a folded membrane, with many folds stacked on top of another like a rope or hose. The photo shows an electron micrograph of a cleaved thylakoid membrane with similar folds from a unicellular organis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5703" r="-45703"/>
          <a:stretch>
            <a:fillRect/>
          </a:stretch>
        </p:blipFill>
        <p:spPr/>
      </p:pic>
      <p:sp>
        <p:nvSpPr>
          <p:cNvPr id="5" name="Figure Number"/>
          <p:cNvSpPr>
            <a:spLocks noGrp="1"/>
          </p:cNvSpPr>
          <p:nvPr>
            <p:ph type="title"/>
          </p:nvPr>
        </p:nvSpPr>
        <p:spPr/>
        <p:txBody>
          <a:bodyPr/>
          <a:lstStyle/>
          <a:p>
            <a:r>
              <a:rPr lang="en-US" dirty="0"/>
              <a:t>Figure 5.17</a:t>
            </a:r>
          </a:p>
        </p:txBody>
      </p:sp>
      <p:pic>
        <p:nvPicPr>
          <p:cNvPr id="8" name="Picture 7">
            <a:extLst>
              <a:ext uri="{FF2B5EF4-FFF2-40B4-BE49-F238E27FC236}">
                <a16:creationId xmlns:a16="http://schemas.microsoft.com/office/drawing/2014/main" id="{51251515-5B36-B946-8A0F-D4BAEBE28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16957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1EFF170-BD11-498F-A5D3-9A37AC39E47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In the carbon cycle, the reactions of photosynthesis and cellular respiration share reciprocal reactants and products. (credit: modification of work by Stuart </a:t>
            </a:r>
            <a:r>
              <a:rPr lang="en-US" sz="1600" dirty="0" err="1"/>
              <a:t>Bassil</a:t>
            </a:r>
            <a:r>
              <a:rPr lang="en-US" sz="1600" dirty="0"/>
              <a:t>)</a:t>
            </a:r>
          </a:p>
        </p:txBody>
      </p:sp>
      <p:pic>
        <p:nvPicPr>
          <p:cNvPr id="3" name="Figure" descr="This photograph shows a giraffe eating leaves from a tree. Labels indicate that the giraffe consumes oxygen and releases carbon dioxide, whereas the tree consumes carbon dioxide and releases oxyge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6033" r="-46033"/>
          <a:stretch>
            <a:fillRect/>
          </a:stretch>
        </p:blipFill>
        <p:spPr/>
      </p:pic>
      <p:sp>
        <p:nvSpPr>
          <p:cNvPr id="5" name="Figure Number"/>
          <p:cNvSpPr>
            <a:spLocks noGrp="1"/>
          </p:cNvSpPr>
          <p:nvPr>
            <p:ph type="title"/>
          </p:nvPr>
        </p:nvSpPr>
        <p:spPr/>
        <p:txBody>
          <a:bodyPr/>
          <a:lstStyle/>
          <a:p>
            <a:r>
              <a:rPr lang="en-US" dirty="0"/>
              <a:t>Figure 5.18</a:t>
            </a:r>
          </a:p>
        </p:txBody>
      </p:sp>
      <p:pic>
        <p:nvPicPr>
          <p:cNvPr id="8" name="Picture 7">
            <a:extLst>
              <a:ext uri="{FF2B5EF4-FFF2-40B4-BE49-F238E27FC236}">
                <a16:creationId xmlns:a16="http://schemas.microsoft.com/office/drawing/2014/main" id="{BB553D57-4BF5-BF46-AC11-DC61F7928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75611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B359D15-1089-499B-A9C3-FBBB1A3A2A1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sage thrasher’s diet, like that of almost all organisms, depends on photosynthesis. (credit: modification of work by Dave </a:t>
            </a:r>
            <a:r>
              <a:rPr lang="en-US" sz="1600" dirty="0" err="1"/>
              <a:t>Menke</a:t>
            </a:r>
            <a:r>
              <a:rPr lang="en-US" sz="1600" dirty="0"/>
              <a:t>, U.S. Fish and Wildlife Service)</a:t>
            </a:r>
          </a:p>
        </p:txBody>
      </p:sp>
      <p:pic>
        <p:nvPicPr>
          <p:cNvPr id="4" name="Figure" descr="This photo shows a sage thrasher eating a berr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840" r="-5840"/>
          <a:stretch>
            <a:fillRect/>
          </a:stretch>
        </p:blipFill>
        <p:spPr/>
      </p:pic>
      <p:sp>
        <p:nvSpPr>
          <p:cNvPr id="5" name="Figure Number"/>
          <p:cNvSpPr>
            <a:spLocks noGrp="1"/>
          </p:cNvSpPr>
          <p:nvPr>
            <p:ph type="title"/>
          </p:nvPr>
        </p:nvSpPr>
        <p:spPr/>
        <p:txBody>
          <a:bodyPr/>
          <a:lstStyle/>
          <a:p>
            <a:r>
              <a:rPr lang="en-US" dirty="0"/>
              <a:t>Figure 5.1</a:t>
            </a:r>
          </a:p>
        </p:txBody>
      </p:sp>
      <p:pic>
        <p:nvPicPr>
          <p:cNvPr id="8" name="Picture 7">
            <a:extLst>
              <a:ext uri="{FF2B5EF4-FFF2-40B4-BE49-F238E27FC236}">
                <a16:creationId xmlns:a16="http://schemas.microsoft.com/office/drawing/2014/main" id="{F6084F0B-39DB-C64C-9EAC-C0C3437D2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5558A57-78E8-4757-BC38-1256B7185E3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600" dirty="0">
                <a:solidFill>
                  <a:srgbClr val="6CB255"/>
                </a:solidFill>
              </a:rPr>
              <a:t>(a) </a:t>
            </a:r>
            <a:r>
              <a:rPr lang="en-US" sz="1600" dirty="0"/>
              <a:t>Plants,</a:t>
            </a:r>
            <a:r>
              <a:rPr lang="en-US" sz="1600" dirty="0">
                <a:solidFill>
                  <a:srgbClr val="6CB255"/>
                </a:solidFill>
              </a:rPr>
              <a:t> (b) </a:t>
            </a:r>
            <a:r>
              <a:rPr lang="en-US" sz="1600" dirty="0"/>
              <a:t>algae, and </a:t>
            </a:r>
            <a:r>
              <a:rPr lang="en-US" sz="1600" dirty="0">
                <a:solidFill>
                  <a:srgbClr val="6CB255"/>
                </a:solidFill>
              </a:rPr>
              <a:t>(c) </a:t>
            </a:r>
            <a:r>
              <a:rPr lang="en-US" sz="1600" dirty="0"/>
              <a:t>certain bacteria, called cyanobacteria, are photoautotrophs that can carry out photosynthesis. Algae can grow over enormous areas in water, at times completely covering the surface. (credit a: Steve </a:t>
            </a:r>
            <a:r>
              <a:rPr lang="en-US" sz="1600" dirty="0" err="1"/>
              <a:t>Hillebrand</a:t>
            </a:r>
            <a:r>
              <a:rPr lang="en-US" sz="1600" dirty="0"/>
              <a:t>, U.S. Fish and Wildlife Service; credit b: “</a:t>
            </a:r>
            <a:r>
              <a:rPr lang="en-US" sz="1600" dirty="0" err="1"/>
              <a:t>eutrophication&amp;hypoxia</a:t>
            </a:r>
            <a:r>
              <a:rPr lang="en-US" sz="1600" dirty="0"/>
              <a:t>”/Flickr; credit c: NASA; scale-bar data from Matt Russell)</a:t>
            </a:r>
          </a:p>
        </p:txBody>
      </p:sp>
      <p:pic>
        <p:nvPicPr>
          <p:cNvPr id="4" name="Figure" descr="Photo a shows a green fern leaf. Photo b shows a pier protruding into a large body of still water; the water near the pier is colored green with visible algae. Photo c is a micrograph of cyanobacteri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457199" y="1844725"/>
            <a:ext cx="8062913" cy="2055393"/>
          </a:xfrm>
        </p:spPr>
      </p:pic>
      <p:sp>
        <p:nvSpPr>
          <p:cNvPr id="5" name="Figure Number"/>
          <p:cNvSpPr>
            <a:spLocks noGrp="1"/>
          </p:cNvSpPr>
          <p:nvPr>
            <p:ph type="title"/>
          </p:nvPr>
        </p:nvSpPr>
        <p:spPr/>
        <p:txBody>
          <a:bodyPr/>
          <a:lstStyle/>
          <a:p>
            <a:r>
              <a:rPr lang="en-US" dirty="0"/>
              <a:t>Figure 5.2</a:t>
            </a:r>
          </a:p>
        </p:txBody>
      </p:sp>
      <p:pic>
        <p:nvPicPr>
          <p:cNvPr id="8" name="Picture 7">
            <a:extLst>
              <a:ext uri="{FF2B5EF4-FFF2-40B4-BE49-F238E27FC236}">
                <a16:creationId xmlns:a16="http://schemas.microsoft.com/office/drawing/2014/main" id="{0CED0F3F-086D-2A4D-BA7D-C3C3493FD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145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70AF8F81-338E-4AB4-A9BD-B377FD48499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energy stored in carbohydrate molecules from photosynthesis passes through the food chain. The predator that eats these deer is getting energy that originated in the photosynthetic vegetation that the deer consumed. (credit: Steve </a:t>
            </a:r>
            <a:r>
              <a:rPr lang="en-US" sz="1600" dirty="0" err="1"/>
              <a:t>VanRiper</a:t>
            </a:r>
            <a:r>
              <a:rPr lang="en-US" sz="1600" dirty="0"/>
              <a:t>, U.S. Fish and Wildlife Service)</a:t>
            </a:r>
          </a:p>
        </p:txBody>
      </p:sp>
      <p:pic>
        <p:nvPicPr>
          <p:cNvPr id="3" name="Figure" descr="This photo shows deer running through tall grass at the edge of a fores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859" r="-26859"/>
          <a:stretch>
            <a:fillRect/>
          </a:stretch>
        </p:blipFill>
        <p:spPr/>
      </p:pic>
      <p:sp>
        <p:nvSpPr>
          <p:cNvPr id="5" name="Figure Number"/>
          <p:cNvSpPr>
            <a:spLocks noGrp="1"/>
          </p:cNvSpPr>
          <p:nvPr>
            <p:ph type="title"/>
          </p:nvPr>
        </p:nvSpPr>
        <p:spPr/>
        <p:txBody>
          <a:bodyPr/>
          <a:lstStyle/>
          <a:p>
            <a:r>
              <a:rPr lang="en-US" dirty="0"/>
              <a:t>Figure 5.3</a:t>
            </a:r>
          </a:p>
        </p:txBody>
      </p:sp>
      <p:pic>
        <p:nvPicPr>
          <p:cNvPr id="8" name="Picture 7">
            <a:extLst>
              <a:ext uri="{FF2B5EF4-FFF2-40B4-BE49-F238E27FC236}">
                <a16:creationId xmlns:a16="http://schemas.microsoft.com/office/drawing/2014/main" id="{8C6BB643-C7CF-604B-B810-7836C6DB9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04311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9A627782-6E19-400C-99A3-F4ED521A1B8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Photosynthesis is the origin of the products that comprise the main elements of the </a:t>
            </a:r>
            <a:r>
              <a:rPr lang="pt-BR" sz="1600" dirty="0" err="1"/>
              <a:t>human</a:t>
            </a:r>
            <a:r>
              <a:rPr lang="pt-BR" sz="1600" dirty="0"/>
              <a:t> diet. (</a:t>
            </a:r>
            <a:r>
              <a:rPr lang="pt-BR" sz="1600" dirty="0" err="1"/>
              <a:t>credit</a:t>
            </a:r>
            <a:r>
              <a:rPr lang="pt-BR" sz="1600" dirty="0"/>
              <a:t>: Associação Brasileira de Supermercados)</a:t>
            </a:r>
            <a:endParaRPr lang="en-US" sz="1600" dirty="0"/>
          </a:p>
        </p:txBody>
      </p:sp>
      <p:pic>
        <p:nvPicPr>
          <p:cNvPr id="3" name="Figure" descr="This photo shows people shopping in a grocery sto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369" r="-22369"/>
          <a:stretch>
            <a:fillRect/>
          </a:stretch>
        </p:blipFill>
        <p:spPr/>
      </p:pic>
      <p:sp>
        <p:nvSpPr>
          <p:cNvPr id="5" name="Figure Number"/>
          <p:cNvSpPr>
            <a:spLocks noGrp="1"/>
          </p:cNvSpPr>
          <p:nvPr>
            <p:ph type="title"/>
          </p:nvPr>
        </p:nvSpPr>
        <p:spPr/>
        <p:txBody>
          <a:bodyPr/>
          <a:lstStyle/>
          <a:p>
            <a:r>
              <a:rPr lang="en-US" dirty="0"/>
              <a:t>Figure 5.4</a:t>
            </a:r>
          </a:p>
        </p:txBody>
      </p:sp>
      <p:pic>
        <p:nvPicPr>
          <p:cNvPr id="8" name="Picture 7">
            <a:extLst>
              <a:ext uri="{FF2B5EF4-FFF2-40B4-BE49-F238E27FC236}">
                <a16:creationId xmlns:a16="http://schemas.microsoft.com/office/drawing/2014/main" id="{B53E890A-C504-534A-A8D4-B4FF45ED5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237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F2D5F793-C42F-43FA-A382-D63CC3C27BE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Photosynthesis uses solar energy, carbon dioxide, and water to release oxygen and to </a:t>
            </a:r>
            <a:r>
              <a:rPr lang="hu-HU" sz="1600" dirty="0">
                <a:solidFill>
                  <a:schemeClr val="tx1"/>
                </a:solidFill>
              </a:rPr>
              <a:t>produce energy-storing sugar molecules.</a:t>
            </a:r>
            <a:endParaRPr lang="en-US" sz="1600" b="0" dirty="0">
              <a:solidFill>
                <a:schemeClr val="tx1"/>
              </a:solidFill>
            </a:endParaRPr>
          </a:p>
        </p:txBody>
      </p:sp>
      <p:pic>
        <p:nvPicPr>
          <p:cNvPr id="2" name="Figure" descr="This photo shows a tree. Arrows indicate that the tree uses carbon dioxide, water, and sunlight to make sugars and release oxyge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585120" y="1219731"/>
            <a:ext cx="3776410" cy="5032900"/>
          </a:xfrm>
        </p:spPr>
      </p:pic>
      <p:sp>
        <p:nvSpPr>
          <p:cNvPr id="5" name="Figure Number"/>
          <p:cNvSpPr>
            <a:spLocks noGrp="1"/>
          </p:cNvSpPr>
          <p:nvPr>
            <p:ph type="title"/>
          </p:nvPr>
        </p:nvSpPr>
        <p:spPr/>
        <p:txBody>
          <a:bodyPr>
            <a:normAutofit/>
          </a:bodyPr>
          <a:lstStyle/>
          <a:p>
            <a:r>
              <a:rPr lang="en-US" sz="2400" dirty="0">
                <a:solidFill>
                  <a:srgbClr val="6CB255"/>
                </a:solidFill>
              </a:rPr>
              <a:t>Figure 5.5</a:t>
            </a:r>
          </a:p>
        </p:txBody>
      </p:sp>
      <p:pic>
        <p:nvPicPr>
          <p:cNvPr id="8" name="Picture 7">
            <a:extLst>
              <a:ext uri="{FF2B5EF4-FFF2-40B4-BE49-F238E27FC236}">
                <a16:creationId xmlns:a16="http://schemas.microsoft.com/office/drawing/2014/main" id="{395B5D96-FA53-5A4E-AA74-C81D0C0C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4666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6A4A33D9-4AFD-40AB-BFD9-571A911B08E9}"/>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process of photosynthesis can be represented by an equation, wherein carbon dioxide and water produce sugar and oxygen using energy from sunlight.</a:t>
            </a:r>
          </a:p>
        </p:txBody>
      </p:sp>
      <p:pic>
        <p:nvPicPr>
          <p:cNvPr id="4" name="Figure" descr="The photosynthesis equation is shown. According to this equation, six carbon dioxide molecules and six water molecules produce one sugar molecule and one oxygen molecule. The sugar molecule is made of 6 carbons, 12 hydrogens, and 6 oxygens. Sunlight is used as an energy sourc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3814" b="-33814"/>
          <a:stretch>
            <a:fillRect/>
          </a:stretch>
        </p:blipFill>
        <p:spPr/>
      </p:pic>
      <p:sp>
        <p:nvSpPr>
          <p:cNvPr id="5" name="Figure Number"/>
          <p:cNvSpPr>
            <a:spLocks noGrp="1"/>
          </p:cNvSpPr>
          <p:nvPr>
            <p:ph type="title"/>
          </p:nvPr>
        </p:nvSpPr>
        <p:spPr/>
        <p:txBody>
          <a:bodyPr/>
          <a:lstStyle/>
          <a:p>
            <a:r>
              <a:rPr lang="en-US" dirty="0"/>
              <a:t>Figure 5.6</a:t>
            </a:r>
          </a:p>
        </p:txBody>
      </p:sp>
      <p:pic>
        <p:nvPicPr>
          <p:cNvPr id="8" name="Picture 7">
            <a:extLst>
              <a:ext uri="{FF2B5EF4-FFF2-40B4-BE49-F238E27FC236}">
                <a16:creationId xmlns:a16="http://schemas.microsoft.com/office/drawing/2014/main" id="{E840E0EA-A673-7B4A-B90C-2B7B3824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4687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420D3149-C3D5-48A4-AC1A-EDA99B1ED24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8" name="Figure" descr="The upper part of this illustration shows a leaf cross-section. In the cross-section, the mesophyll is sandwiched between an upper epidermis and a lower epidermis. The mesophyll has an upper part with rectangular cells aligned in a row, and a lower part with oval-shaped cells. An opening called a stomata exists in the lower epidermis. The middle part of this illustration shows a plant cell with a prominent central vacuole, a nucleus, ribosomes, mitochondria, and chloroplasts. The lower part of this illustration shows the chloroplast, which has pancake-like stacks of membranes insid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30" r="-1630"/>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Not all cells of a leaf carry out photosynthesis. Cells within the middle layer of a leaf have chloroplasts, which contain the photosynthetic apparatus. (credit “leaf”: modification of work by Cory </a:t>
            </a:r>
            <a:r>
              <a:rPr lang="en-US" sz="1600" dirty="0" err="1">
                <a:solidFill>
                  <a:schemeClr val="tx1"/>
                </a:solidFill>
              </a:rPr>
              <a:t>Zanker</a:t>
            </a:r>
            <a:r>
              <a:rPr lang="en-US" sz="1600" dirty="0">
                <a:solidFill>
                  <a:schemeClr val="tx1"/>
                </a:solidFill>
              </a:rPr>
              <a:t>)</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5.7</a:t>
            </a:r>
          </a:p>
        </p:txBody>
      </p:sp>
      <p:pic>
        <p:nvPicPr>
          <p:cNvPr id="9" name="Picture 8">
            <a:extLst>
              <a:ext uri="{FF2B5EF4-FFF2-40B4-BE49-F238E27FC236}">
                <a16:creationId xmlns:a16="http://schemas.microsoft.com/office/drawing/2014/main" id="{ECA86896-FFE4-4F4C-B674-0FAB12E71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69195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5C1760EE-5A85-4DE7-8A8D-D624EF0E3BA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Autotrophs can capture light energy from the sun, converting it into chemical energy used to build food molecules. (credit: modification of work by Gerry Atwell, U.S. Fish and Wildlife Service)</a:t>
            </a:r>
            <a:endParaRPr lang="en-US" sz="1600" b="0" dirty="0">
              <a:solidFill>
                <a:srgbClr val="000000"/>
              </a:solidFill>
            </a:endParaRPr>
          </a:p>
        </p:txBody>
      </p:sp>
      <p:pic>
        <p:nvPicPr>
          <p:cNvPr id="2" name="Figure" descr="A photo shows the silhouette of a grassy plant against the sun at sunse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460165" y="1219731"/>
            <a:ext cx="4026320" cy="5032900"/>
          </a:xfrm>
        </p:spPr>
      </p:pic>
      <p:sp>
        <p:nvSpPr>
          <p:cNvPr id="5" name="Figure Number"/>
          <p:cNvSpPr>
            <a:spLocks noGrp="1"/>
          </p:cNvSpPr>
          <p:nvPr>
            <p:ph type="title"/>
          </p:nvPr>
        </p:nvSpPr>
        <p:spPr/>
        <p:txBody>
          <a:bodyPr>
            <a:normAutofit/>
          </a:bodyPr>
          <a:lstStyle/>
          <a:p>
            <a:r>
              <a:rPr lang="en-US" sz="2400" dirty="0">
                <a:solidFill>
                  <a:srgbClr val="6CB255"/>
                </a:solidFill>
              </a:rPr>
              <a:t>Figure 5.8</a:t>
            </a:r>
          </a:p>
        </p:txBody>
      </p:sp>
      <p:pic>
        <p:nvPicPr>
          <p:cNvPr id="8" name="Picture 7">
            <a:extLst>
              <a:ext uri="{FF2B5EF4-FFF2-40B4-BE49-F238E27FC236}">
                <a16:creationId xmlns:a16="http://schemas.microsoft.com/office/drawing/2014/main" id="{54D4376F-F2A9-EB41-87A1-F8011FB9D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462</TotalTime>
  <Words>1821</Words>
  <Application>Microsoft Macintosh PowerPoint</Application>
  <PresentationFormat>On-screen Show (4:3)</PresentationFormat>
  <Paragraphs>57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Black</vt:lpstr>
      <vt:lpstr>Calibri</vt:lpstr>
      <vt:lpstr>Essential</vt:lpstr>
      <vt:lpstr>Concepts of Biology</vt:lpstr>
      <vt:lpstr>Figure 5.1</vt:lpstr>
      <vt:lpstr>Figure 5.2</vt:lpstr>
      <vt:lpstr>Figure 5.3</vt:lpstr>
      <vt:lpstr>Figure 5.4</vt:lpstr>
      <vt:lpstr>Figure 5.5</vt:lpstr>
      <vt:lpstr>Figure 5.6</vt:lpstr>
      <vt:lpstr>Figure 5.7</vt:lpstr>
      <vt:lpstr>Figure 5.8</vt:lpstr>
      <vt:lpstr>Figure 5.9</vt:lpstr>
      <vt:lpstr>Figure 5.10</vt:lpstr>
      <vt:lpstr>Figure 5.11</vt:lpstr>
      <vt:lpstr>Figure 5.12</vt:lpstr>
      <vt:lpstr>Figure 5.13</vt:lpstr>
      <vt:lpstr>Figure 5.14</vt:lpstr>
      <vt:lpstr>Figure 5.15</vt:lpstr>
      <vt:lpstr>Figure 5.16</vt:lpstr>
      <vt:lpstr>Figure 5.17</vt:lpstr>
      <vt:lpstr>Figure 5.18</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5 - PHOTOSYNTHESIS</dc:title>
  <dc:creator>Spuddy McSpare</dc:creator>
  <cp:lastModifiedBy>Microsoft Office User</cp:lastModifiedBy>
  <cp:revision>122</cp:revision>
  <dcterms:created xsi:type="dcterms:W3CDTF">2012-06-04T02:13:36Z</dcterms:created>
  <dcterms:modified xsi:type="dcterms:W3CDTF">2020-01-23T20:20:02Z</dcterms:modified>
</cp:coreProperties>
</file>