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15"/>
  </p:handoutMasterIdLst>
  <p:sldIdLst>
    <p:sldId id="256" r:id="rId2"/>
    <p:sldId id="277" r:id="rId3"/>
    <p:sldId id="321" r:id="rId4"/>
    <p:sldId id="322" r:id="rId5"/>
    <p:sldId id="283" r:id="rId6"/>
    <p:sldId id="284" r:id="rId7"/>
    <p:sldId id="323" r:id="rId8"/>
    <p:sldId id="285" r:id="rId9"/>
    <p:sldId id="324" r:id="rId10"/>
    <p:sldId id="317" r:id="rId11"/>
    <p:sldId id="325" r:id="rId12"/>
    <p:sldId id="326" r:id="rId13"/>
    <p:sldId id="31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4" autoAdjust="0"/>
    <p:restoredTop sz="94674" autoAdjust="0"/>
  </p:normalViewPr>
  <p:slideViewPr>
    <p:cSldViewPr snapToGrid="0" snapToObjects="1">
      <p:cViewPr varScale="1">
        <p:scale>
          <a:sx n="124" d="100"/>
          <a:sy n="124" d="100"/>
        </p:scale>
        <p:origin x="15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983E382C-94D1-405D-8553-1104658EF86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263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7 THE CELLULAR BASIS OF INHERITANCE</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2731EF99-B8D9-43EE-9D53-2D302CB39D1C}"/>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8" name="Picture 7">
            <a:extLst>
              <a:ext uri="{FF2B5EF4-FFF2-40B4-BE49-F238E27FC236}">
                <a16:creationId xmlns:a16="http://schemas.microsoft.com/office/drawing/2014/main" id="{F357DCC6-2F53-0D44-911E-11BC10EFD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FF441348-FF52-47E3-9BB6-9AFED242325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incidence of having a fetus with trisomy 21 increases dramatically with maternal age.</a:t>
            </a:r>
          </a:p>
        </p:txBody>
      </p:sp>
      <p:pic>
        <p:nvPicPr>
          <p:cNvPr id="6" name="Figure" descr="This graph shows the risk of Down’s syndrome in the fetus by maternal age. Risk dramatically increases past a maternal age of 35."/>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369" r="-53369"/>
          <a:stretch>
            <a:fillRect/>
          </a:stretch>
        </p:blipFill>
        <p:spPr/>
      </p:pic>
      <p:sp>
        <p:nvSpPr>
          <p:cNvPr id="5" name="Figure Number"/>
          <p:cNvSpPr>
            <a:spLocks noGrp="1"/>
          </p:cNvSpPr>
          <p:nvPr>
            <p:ph type="title"/>
          </p:nvPr>
        </p:nvSpPr>
        <p:spPr/>
        <p:txBody>
          <a:bodyPr/>
          <a:lstStyle/>
          <a:p>
            <a:r>
              <a:rPr lang="en-US" dirty="0"/>
              <a:t>Figure 7.9</a:t>
            </a:r>
          </a:p>
        </p:txBody>
      </p:sp>
      <p:pic>
        <p:nvPicPr>
          <p:cNvPr id="8" name="Picture 7">
            <a:extLst>
              <a:ext uri="{FF2B5EF4-FFF2-40B4-BE49-F238E27FC236}">
                <a16:creationId xmlns:a16="http://schemas.microsoft.com/office/drawing/2014/main" id="{A2982318-90CD-0B47-AA98-FDB3A68AC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4742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2980A751-F276-4B35-8812-A434FDB8A4F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4" name="Figure" descr="Photo of a tortoiseshell ca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629" b="-8629"/>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Embryonic inactivation of one of two different X chromosomes encoding different coat colors gives rise to the tortoiseshell phenotype in cats. (credit: Michael Bodega)</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7.10</a:t>
            </a:r>
            <a:endParaRPr lang="en-US" sz="2400" dirty="0">
              <a:solidFill>
                <a:srgbClr val="6CB255"/>
              </a:solidFill>
            </a:endParaRPr>
          </a:p>
        </p:txBody>
      </p:sp>
      <p:pic>
        <p:nvPicPr>
          <p:cNvPr id="8" name="Picture 7">
            <a:extLst>
              <a:ext uri="{FF2B5EF4-FFF2-40B4-BE49-F238E27FC236}">
                <a16:creationId xmlns:a16="http://schemas.microsoft.com/office/drawing/2014/main" id="{0E6EC58C-96F3-1B47-BA14-F2E89D70F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52378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3C3B4853-39E3-4AB0-B3F3-725A0103AB3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550" dirty="0">
                <a:solidFill>
                  <a:srgbClr val="000000"/>
                </a:solidFill>
              </a:rPr>
              <a:t>This individual with cri-du-chat syndrome is shown at various ages: </a:t>
            </a:r>
            <a:r>
              <a:rPr lang="en-US" sz="1550" dirty="0">
                <a:solidFill>
                  <a:srgbClr val="6CB255"/>
                </a:solidFill>
              </a:rPr>
              <a:t>(A) </a:t>
            </a:r>
            <a:r>
              <a:rPr lang="en-US" sz="1550" dirty="0">
                <a:solidFill>
                  <a:srgbClr val="000000"/>
                </a:solidFill>
              </a:rPr>
              <a:t>age two, </a:t>
            </a:r>
            <a:r>
              <a:rPr lang="en-US" sz="1550" dirty="0">
                <a:solidFill>
                  <a:srgbClr val="6CB255"/>
                </a:solidFill>
              </a:rPr>
              <a:t>(B) </a:t>
            </a:r>
            <a:r>
              <a:rPr lang="en-US" sz="1550" dirty="0">
                <a:solidFill>
                  <a:srgbClr val="000000"/>
                </a:solidFill>
              </a:rPr>
              <a:t>age four, </a:t>
            </a:r>
            <a:r>
              <a:rPr lang="en-US" sz="1550" dirty="0">
                <a:solidFill>
                  <a:srgbClr val="6CB255"/>
                </a:solidFill>
              </a:rPr>
              <a:t>(C) </a:t>
            </a:r>
            <a:r>
              <a:rPr lang="en-US" sz="1550" dirty="0">
                <a:solidFill>
                  <a:srgbClr val="000000"/>
                </a:solidFill>
              </a:rPr>
              <a:t>age nine, and</a:t>
            </a:r>
            <a:r>
              <a:rPr lang="en-US" sz="1550" dirty="0">
                <a:solidFill>
                  <a:srgbClr val="6CB255"/>
                </a:solidFill>
              </a:rPr>
              <a:t> (D) </a:t>
            </a:r>
            <a:r>
              <a:rPr lang="en-US" sz="1550" dirty="0">
                <a:solidFill>
                  <a:srgbClr val="000000"/>
                </a:solidFill>
              </a:rPr>
              <a:t>age 12. (credit: Paola </a:t>
            </a:r>
            <a:r>
              <a:rPr lang="en-US" sz="1550" dirty="0" err="1">
                <a:solidFill>
                  <a:srgbClr val="000000"/>
                </a:solidFill>
              </a:rPr>
              <a:t>Cerruti</a:t>
            </a:r>
            <a:r>
              <a:rPr lang="en-US" sz="1550" dirty="0">
                <a:solidFill>
                  <a:srgbClr val="000000"/>
                </a:solidFill>
              </a:rPr>
              <a:t> </a:t>
            </a:r>
            <a:r>
              <a:rPr lang="en-US" sz="1550" dirty="0" err="1">
                <a:solidFill>
                  <a:srgbClr val="000000"/>
                </a:solidFill>
              </a:rPr>
              <a:t>Mainardi</a:t>
            </a:r>
            <a:r>
              <a:rPr lang="en-US" sz="1550" dirty="0">
                <a:solidFill>
                  <a:srgbClr val="000000"/>
                </a:solidFill>
              </a:rPr>
              <a:t>)</a:t>
            </a:r>
            <a:endParaRPr lang="en-US" sz="1550" b="0" dirty="0">
              <a:solidFill>
                <a:srgbClr val="000000"/>
              </a:solidFill>
            </a:endParaRPr>
          </a:p>
        </p:txBody>
      </p:sp>
      <p:pic>
        <p:nvPicPr>
          <p:cNvPr id="2" name="Figure" descr="Photo shows boy with cri-du-chat syndrome at four different ages (ages two, four, nine, and twel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457201" y="1107616"/>
            <a:ext cx="3777778" cy="5027779"/>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7.11</a:t>
            </a:r>
            <a:endParaRPr lang="en-US" sz="2400" dirty="0">
              <a:solidFill>
                <a:srgbClr val="6CB255"/>
              </a:solidFill>
            </a:endParaRPr>
          </a:p>
        </p:txBody>
      </p:sp>
      <p:pic>
        <p:nvPicPr>
          <p:cNvPr id="8" name="Picture 7">
            <a:extLst>
              <a:ext uri="{FF2B5EF4-FFF2-40B4-BE49-F238E27FC236}">
                <a16:creationId xmlns:a16="http://schemas.microsoft.com/office/drawing/2014/main" id="{456EAC6E-318F-6848-BEB4-D1EB9468B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9830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82F0A04E-7699-4AB3-B19F-8BDA231F991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500" dirty="0"/>
              <a:t>An </a:t>
            </a:r>
            <a:r>
              <a:rPr lang="en-US" sz="1500" dirty="0">
                <a:solidFill>
                  <a:srgbClr val="6CB255"/>
                </a:solidFill>
              </a:rPr>
              <a:t>(a) </a:t>
            </a:r>
            <a:r>
              <a:rPr lang="en-US" sz="1500" dirty="0"/>
              <a:t>inversion occurs when a chromosome segment breaks from the chromosome, reverses its orientation, and then reattaches in the original position. A</a:t>
            </a:r>
            <a:r>
              <a:rPr lang="en-US" sz="1500" dirty="0">
                <a:solidFill>
                  <a:srgbClr val="6CB255"/>
                </a:solidFill>
              </a:rPr>
              <a:t> (b) </a:t>
            </a:r>
            <a:r>
              <a:rPr lang="en-US" sz="1500" dirty="0"/>
              <a:t>reciprocal translocation occurs between two </a:t>
            </a:r>
            <a:r>
              <a:rPr lang="en-US" sz="1500" dirty="0" err="1"/>
              <a:t>nonhomologous</a:t>
            </a:r>
            <a:r>
              <a:rPr lang="en-US" sz="1500" dirty="0"/>
              <a:t> chromosomes and does not cause any genetic information to be lost or duplicated. (credit: modification of work by National Human Genome Research Institute (USA))</a:t>
            </a:r>
            <a:endParaRPr lang="en-US" sz="1500" dirty="0">
              <a:solidFill>
                <a:schemeClr val="tx1"/>
              </a:solidFill>
            </a:endParaRPr>
          </a:p>
        </p:txBody>
      </p:sp>
      <p:pic>
        <p:nvPicPr>
          <p:cNvPr id="9" name="Figure" descr="Part a shows an inversion in a chromosome. Two identical chromosomes are shown, except for a small section that has been inverted in the second chromosome. Part b shows a reciprocal translocation, in which DNA is transferred from one chromosome to another. No genetic information is gained or lost in the proces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382" b="-6382"/>
          <a:stretch>
            <a:fillRect/>
          </a:stretch>
        </p:blipFill>
        <p:spPr/>
      </p:pic>
      <p:sp>
        <p:nvSpPr>
          <p:cNvPr id="5" name="Figure Number"/>
          <p:cNvSpPr>
            <a:spLocks noGrp="1"/>
          </p:cNvSpPr>
          <p:nvPr>
            <p:ph type="title"/>
          </p:nvPr>
        </p:nvSpPr>
        <p:spPr/>
        <p:txBody>
          <a:bodyPr/>
          <a:lstStyle/>
          <a:p>
            <a:r>
              <a:rPr lang="en-US" dirty="0"/>
              <a:t>Figure 7.12</a:t>
            </a:r>
          </a:p>
        </p:txBody>
      </p:sp>
      <p:pic>
        <p:nvPicPr>
          <p:cNvPr id="8" name="Picture 7">
            <a:extLst>
              <a:ext uri="{FF2B5EF4-FFF2-40B4-BE49-F238E27FC236}">
                <a16:creationId xmlns:a16="http://schemas.microsoft.com/office/drawing/2014/main" id="{901EA301-26C4-FE48-B700-366926FE2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5196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E112641-154B-4566-8510-6B5459F5811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Each of us, like these other large multicellular organisms, begins life as a fertilized egg. After trillions of cell divisions, each of us develops into a complex, multicellular organism. (credit a: modification of work by Frank </a:t>
            </a:r>
            <a:r>
              <a:rPr lang="en-US" sz="1600" dirty="0" err="1"/>
              <a:t>Wouters</a:t>
            </a:r>
            <a:r>
              <a:rPr lang="en-US" sz="1600" dirty="0"/>
              <a:t>; credit b: modification of work by Ken Cole, USGS; credit c: modification of work by Martin </a:t>
            </a:r>
            <a:r>
              <a:rPr lang="en-US" sz="1600" dirty="0" err="1"/>
              <a:t>Pettitt</a:t>
            </a:r>
            <a:r>
              <a:rPr lang="en-US" sz="1600" dirty="0"/>
              <a:t>)</a:t>
            </a:r>
          </a:p>
        </p:txBody>
      </p:sp>
      <p:pic>
        <p:nvPicPr>
          <p:cNvPr id="11" name="Figure" descr="Three images are shown. Part a shows a mother and baby hippopotamus. In part b, mature Joshua trees are pictured next to saplings. In part c, a mother and baby flamingo are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886" b="-11886"/>
          <a:stretch>
            <a:fillRect/>
          </a:stretch>
        </p:blipFill>
        <p:spPr/>
      </p:pic>
      <p:sp>
        <p:nvSpPr>
          <p:cNvPr id="5" name="Figure Number"/>
          <p:cNvSpPr>
            <a:spLocks noGrp="1"/>
          </p:cNvSpPr>
          <p:nvPr>
            <p:ph type="title"/>
          </p:nvPr>
        </p:nvSpPr>
        <p:spPr/>
        <p:txBody>
          <a:bodyPr/>
          <a:lstStyle/>
          <a:p>
            <a:r>
              <a:rPr lang="en-US" dirty="0"/>
              <a:t>Figure 7.1</a:t>
            </a:r>
          </a:p>
        </p:txBody>
      </p:sp>
      <p:pic>
        <p:nvPicPr>
          <p:cNvPr id="8" name="Picture 7">
            <a:extLst>
              <a:ext uri="{FF2B5EF4-FFF2-40B4-BE49-F238E27FC236}">
                <a16:creationId xmlns:a16="http://schemas.microsoft.com/office/drawing/2014/main" id="{EAF30E36-41AA-EC4C-BEFA-1D34EAD46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DE832B8E-FB5F-4EA6-A03B-87CDB5168FD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pPr marL="342900" indent="-342900">
              <a:buAutoNum type="alphaLcParenBoth"/>
            </a:pPr>
            <a:r>
              <a:rPr lang="en-US" sz="1550" dirty="0">
                <a:solidFill>
                  <a:srgbClr val="000000"/>
                </a:solidFill>
              </a:rPr>
              <a:t>In animals, sexually reproducing adults form haploid gametes from diploid germ cells.</a:t>
            </a:r>
          </a:p>
          <a:p>
            <a:pPr marL="342900" indent="-342900">
              <a:buAutoNum type="alphaLcParenBoth"/>
            </a:pPr>
            <a:r>
              <a:rPr lang="en-US" sz="1550" dirty="0">
                <a:solidFill>
                  <a:srgbClr val="000000"/>
                </a:solidFill>
              </a:rPr>
              <a:t>Fungi, such as black bread mold (</a:t>
            </a:r>
            <a:r>
              <a:rPr lang="en-US" sz="1550" i="1" dirty="0" err="1">
                <a:solidFill>
                  <a:srgbClr val="000000"/>
                </a:solidFill>
              </a:rPr>
              <a:t>Rhizopus</a:t>
            </a:r>
            <a:r>
              <a:rPr lang="en-US" sz="1550" i="1" dirty="0">
                <a:solidFill>
                  <a:srgbClr val="000000"/>
                </a:solidFill>
              </a:rPr>
              <a:t> </a:t>
            </a:r>
            <a:r>
              <a:rPr lang="en-US" sz="1550" i="1" dirty="0" err="1">
                <a:solidFill>
                  <a:srgbClr val="000000"/>
                </a:solidFill>
              </a:rPr>
              <a:t>nigricans</a:t>
            </a:r>
            <a:r>
              <a:rPr lang="en-US" sz="1550" dirty="0">
                <a:solidFill>
                  <a:srgbClr val="000000"/>
                </a:solidFill>
              </a:rPr>
              <a:t>), have haploid-dominant life cycles.</a:t>
            </a:r>
          </a:p>
          <a:p>
            <a:pPr marL="342900" indent="-342900">
              <a:buAutoNum type="alphaLcParenBoth"/>
            </a:pPr>
            <a:r>
              <a:rPr lang="en-US" sz="1550" dirty="0">
                <a:solidFill>
                  <a:srgbClr val="000000"/>
                </a:solidFill>
              </a:rPr>
              <a:t>Plants have a life cycle that alternates between a multicellular haploid organism and a multicellular diploid organism. (credit c “fern”: modification of work by Cory </a:t>
            </a:r>
            <a:r>
              <a:rPr lang="en-US" sz="1550" dirty="0" err="1">
                <a:solidFill>
                  <a:srgbClr val="000000"/>
                </a:solidFill>
              </a:rPr>
              <a:t>Zanker</a:t>
            </a:r>
            <a:r>
              <a:rPr lang="en-US" sz="1550" dirty="0">
                <a:solidFill>
                  <a:srgbClr val="000000"/>
                </a:solidFill>
              </a:rPr>
              <a:t>; credit c “gametophyte”: modification of work by “</a:t>
            </a:r>
            <a:r>
              <a:rPr lang="en-US" sz="1550" dirty="0" err="1">
                <a:solidFill>
                  <a:srgbClr val="000000"/>
                </a:solidFill>
              </a:rPr>
              <a:t>Vlmastra</a:t>
            </a:r>
            <a:r>
              <a:rPr lang="en-US" sz="1550" dirty="0">
                <a:solidFill>
                  <a:srgbClr val="000000"/>
                </a:solidFill>
              </a:rPr>
              <a:t>”/Wikimedia Commons)</a:t>
            </a:r>
            <a:endParaRPr lang="en-US" sz="1550" b="0" dirty="0">
              <a:solidFill>
                <a:srgbClr val="000000"/>
              </a:solidFill>
            </a:endParaRPr>
          </a:p>
        </p:txBody>
      </p:sp>
      <p:pic>
        <p:nvPicPr>
          <p:cNvPr id="4" name="Figure" descr="Part a shows the life cycle of animals. Through meiosis, adult males produce haploid (1n) sperm, and adult females produce haploid eggs. Upon fertilization, a diploid (2n) zygote forms, which grows into an adult through mitosis and cell division. Part b shows the life cycle of fungi. In fungi, the diploid (2n) zygospore undergoes meiosis to form haploid (1n) spores. Mitosis of the spores occurs to form hyphae. Hyphae can undergo asexual reproduction to form more spores, or they form plus and minus mating types that undergo nuclear fusion to form a zygospore. Part c shows the life cycle of fern plants. The diploid (2n) zygote undergoes mitosis to produce the sphorophyte, which is the familiar, leafy plant. Sporangia form on the underside of the leaves of the sphorophyte. Sporangia undergo meiosis to form haploid (1n) spores. The spores germinate and undergo mitosis to form a multicellular, leafy gametophyte. The gametophyte produces eggs and sperm. Upon fertilization, the egg and sperm form a diploid zygo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355" r="-30355"/>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7.2</a:t>
            </a:r>
            <a:endParaRPr lang="en-US" sz="2400" dirty="0">
              <a:solidFill>
                <a:srgbClr val="6CB255"/>
              </a:solidFill>
            </a:endParaRPr>
          </a:p>
        </p:txBody>
      </p:sp>
      <p:pic>
        <p:nvPicPr>
          <p:cNvPr id="8" name="Picture 7">
            <a:extLst>
              <a:ext uri="{FF2B5EF4-FFF2-40B4-BE49-F238E27FC236}">
                <a16:creationId xmlns:a16="http://schemas.microsoft.com/office/drawing/2014/main" id="{6722229C-B496-AF44-A98B-833BF801C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2164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3B718A5A-3390-4B28-AC43-AE5047586DB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4" name="Figure" descr="This illustration shows a pair of homologous chromosomes that are aligned. the ends of two non-sister chromatids of the homologous chromosomes cross over, and genetic material is exchanged. the non-sister chromatids between which genetic material was exchanged are called recombinant chromosomes. the other pair of non-sister chromatids that did not exchange genetic material are called non-recombinant chromosom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27" r="-3727"/>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550" dirty="0">
                <a:solidFill>
                  <a:srgbClr val="000000"/>
                </a:solidFill>
              </a:rPr>
              <a:t>In this illustration of the effects of crossing over, the blue chromosome came from the individual’s father and the red chromosome came from the individual’s mother. Crossover occurs between non-sister chromatids of homologous chromosomes. The result is an exchange of genetic material between homologous chromosomes. The chromosomes that have a mixture of maternal and paternal sequence are called recombinant and the chromosomes that are completely paternal or maternal are called non-recombinant.</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7.3</a:t>
            </a:r>
            <a:endParaRPr lang="en-US" sz="2400" dirty="0">
              <a:solidFill>
                <a:srgbClr val="6CB255"/>
              </a:solidFill>
            </a:endParaRPr>
          </a:p>
        </p:txBody>
      </p:sp>
      <p:pic>
        <p:nvPicPr>
          <p:cNvPr id="8" name="Picture 7">
            <a:extLst>
              <a:ext uri="{FF2B5EF4-FFF2-40B4-BE49-F238E27FC236}">
                <a16:creationId xmlns:a16="http://schemas.microsoft.com/office/drawing/2014/main" id="{A5736DAB-B754-2742-8F6F-E0737AC60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39997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01C7FC32-E517-42E8-BC89-A7A4A362FEC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520" dirty="0"/>
              <a:t>To demonstrate random, independent assortment at metaphase I, consider a cell with </a:t>
            </a:r>
            <a:r>
              <a:rPr lang="en-US" sz="1520" i="1" dirty="0"/>
              <a:t>n </a:t>
            </a:r>
            <a:r>
              <a:rPr lang="en-US" sz="1520" dirty="0"/>
              <a:t>= 2. In this case, there are two possible arrangements at the equatorial plane in metaphase I, as shown in the upper cell of each panel. These two possible orientations lead to the production  of genetically different gametes. With more chromosomes, the number of possible arrangements increases dramatically.</a:t>
            </a:r>
          </a:p>
        </p:txBody>
      </p:sp>
      <p:pic>
        <p:nvPicPr>
          <p:cNvPr id="10" name="Figure" descr="This illustration shows that, in a cell with a set of two chromosomes, four possible arrangements of chromosomes can give rise to eight different kinds of gamete. These are the eight possible arrangements of chromosomes that can occur during meiosis of two chromosom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686" r="-51686"/>
          <a:stretch>
            <a:fillRect/>
          </a:stretch>
        </p:blipFill>
        <p:spPr/>
      </p:pic>
      <p:sp>
        <p:nvSpPr>
          <p:cNvPr id="5" name="Figure Number"/>
          <p:cNvSpPr>
            <a:spLocks noGrp="1"/>
          </p:cNvSpPr>
          <p:nvPr>
            <p:ph type="title"/>
          </p:nvPr>
        </p:nvSpPr>
        <p:spPr/>
        <p:txBody>
          <a:bodyPr/>
          <a:lstStyle/>
          <a:p>
            <a:r>
              <a:rPr lang="en-US" dirty="0"/>
              <a:t>Figure 7.4</a:t>
            </a:r>
          </a:p>
        </p:txBody>
      </p:sp>
      <p:pic>
        <p:nvPicPr>
          <p:cNvPr id="8" name="Picture 7">
            <a:extLst>
              <a:ext uri="{FF2B5EF4-FFF2-40B4-BE49-F238E27FC236}">
                <a16:creationId xmlns:a16="http://schemas.microsoft.com/office/drawing/2014/main" id="{E7ABF974-F9CD-9F4E-8A97-1EEB0A99D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4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35C56EE-1057-449A-B40A-5A2091C705F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a:xfrm>
            <a:off x="457200" y="5326912"/>
            <a:ext cx="8062912" cy="946296"/>
          </a:xfrm>
        </p:spPr>
        <p:txBody>
          <a:bodyPr>
            <a:normAutofit fontScale="92500" lnSpcReduction="10000"/>
          </a:bodyPr>
          <a:lstStyle/>
          <a:p>
            <a:r>
              <a:rPr lang="en-US" sz="1600" dirty="0"/>
              <a:t>In </a:t>
            </a:r>
            <a:r>
              <a:rPr lang="en-US" sz="1600" dirty="0" err="1"/>
              <a:t>prometaphase</a:t>
            </a:r>
            <a:r>
              <a:rPr lang="en-US" sz="1600" dirty="0"/>
              <a:t> I, microtubules attach to the fused kinetochores of homologous chromosomes. In anaphase I, the homologous chromosomes are separated. In </a:t>
            </a:r>
            <a:r>
              <a:rPr lang="en-US" sz="1600" dirty="0" err="1"/>
              <a:t>prometaphase</a:t>
            </a:r>
            <a:r>
              <a:rPr lang="en-US" sz="1600" dirty="0"/>
              <a:t> II, microtubules attach to individual kinetochores of sister chromatids. In anaphase II, the sister chromatids are separated.</a:t>
            </a:r>
          </a:p>
        </p:txBody>
      </p:sp>
      <p:sp>
        <p:nvSpPr>
          <p:cNvPr id="5" name="Figure Number"/>
          <p:cNvSpPr>
            <a:spLocks noGrp="1"/>
          </p:cNvSpPr>
          <p:nvPr>
            <p:ph type="title"/>
          </p:nvPr>
        </p:nvSpPr>
        <p:spPr/>
        <p:txBody>
          <a:bodyPr/>
          <a:lstStyle/>
          <a:p>
            <a:r>
              <a:rPr lang="en-US" dirty="0"/>
              <a:t>Figure 7.5</a:t>
            </a:r>
          </a:p>
        </p:txBody>
      </p:sp>
      <p:pic>
        <p:nvPicPr>
          <p:cNvPr id="8" name="Picture 2" descr="This illustration compares chromosome alignment in meiosis I and meiosis II. In prometaphase I, homologous pairs of chromosomes are held together by chiasmata. In anaphase I, the homologous pair separates and the connections at the chiasmata are broken, but the sister chromatids remain attached at the centromere. In prometaphase II, the sister chromatids are held together at the centromere. In anaphase II, the centromere connections are broken and the sister chromatids separa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92086" y="1061551"/>
            <a:ext cx="5128986" cy="41194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1D19074-BE32-8445-A4F9-18F898FC0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4311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EEC5522-2C42-4B1D-A5EB-9E36B4E2FA9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Meiosis and mitosis are both preceded by one round of DNA replication; however, meiosis includes two nuclear divisions. The four daughter cells resulting from meiosis are haploid and genetically distinct. The daughter cells resulting from mitosis are diploid and identical to the </a:t>
            </a:r>
            <a:r>
              <a:rPr lang="fr-FR" sz="1600" dirty="0"/>
              <a:t>parent </a:t>
            </a:r>
            <a:r>
              <a:rPr lang="fr-FR" sz="1600" dirty="0" err="1"/>
              <a:t>cell</a:t>
            </a:r>
            <a:r>
              <a:rPr lang="fr-FR" sz="1600" dirty="0"/>
              <a:t>.</a:t>
            </a:r>
            <a:endParaRPr lang="en-US" sz="1600" dirty="0"/>
          </a:p>
        </p:txBody>
      </p:sp>
      <p:pic>
        <p:nvPicPr>
          <p:cNvPr id="3" name="Figure" descr="This illustration compares meiosis and mitosis. In meiosis, there are two rounds of cell division, whereas there is only one round of cell division in mitosis. In both mitosis and meiosis, DNA synthesis occurs during S phase. Synapsis of homologous chromosomes occurs in prophase I of meiosis, but does not occur in mitosis. Crossover of chromosomes occurs in prophase I of meiosis, but does not occur in mitosis. Homologous pairs of chromosomes line up at the metaphase plate during metaphase I of meiosis, but not during mitosis. Sister chromatids line up at the metaphase plate during metaphase II of meiosis and metaphase of mitosis. The result of meiosis is four haploid daughter cells, and the result of mitosis is two diploid daughter cel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6314" r="-56314"/>
          <a:stretch>
            <a:fillRect/>
          </a:stretch>
        </p:blipFill>
        <p:spPr/>
      </p:pic>
      <p:sp>
        <p:nvSpPr>
          <p:cNvPr id="5" name="Figure Number"/>
          <p:cNvSpPr>
            <a:spLocks noGrp="1"/>
          </p:cNvSpPr>
          <p:nvPr>
            <p:ph type="title"/>
          </p:nvPr>
        </p:nvSpPr>
        <p:spPr/>
        <p:txBody>
          <a:bodyPr/>
          <a:lstStyle/>
          <a:p>
            <a:r>
              <a:rPr lang="en-US" dirty="0"/>
              <a:t>Figure 7.6</a:t>
            </a:r>
          </a:p>
        </p:txBody>
      </p:sp>
      <p:pic>
        <p:nvPicPr>
          <p:cNvPr id="8" name="Picture 7">
            <a:extLst>
              <a:ext uri="{FF2B5EF4-FFF2-40B4-BE49-F238E27FC236}">
                <a16:creationId xmlns:a16="http://schemas.microsoft.com/office/drawing/2014/main" id="{0D691544-23E6-C743-9711-063D1B3C5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8050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0F64FBB-4559-4B2D-8C09-B893E14E390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a:t>
            </a:r>
            <a:r>
              <a:rPr lang="en-US" sz="1600" dirty="0" err="1"/>
              <a:t>karyogram</a:t>
            </a:r>
            <a:r>
              <a:rPr lang="en-US" sz="1600" dirty="0"/>
              <a:t> shows the chromosomes of a female human immune cell during mitosis. </a:t>
            </a:r>
            <a:r>
              <a:rPr lang="da-DK" sz="1600" dirty="0"/>
              <a:t>(</a:t>
            </a:r>
            <a:r>
              <a:rPr lang="da-DK" sz="1600" dirty="0" err="1"/>
              <a:t>credit</a:t>
            </a:r>
            <a:r>
              <a:rPr lang="da-DK" sz="1600" dirty="0"/>
              <a:t>: Andreas </a:t>
            </a:r>
            <a:r>
              <a:rPr lang="da-DK" sz="1600" dirty="0" err="1"/>
              <a:t>Bolzer</a:t>
            </a:r>
            <a:r>
              <a:rPr lang="da-DK" sz="1600" dirty="0"/>
              <a:t>, et al)</a:t>
            </a:r>
            <a:endParaRPr lang="en-US" sz="1600" dirty="0"/>
          </a:p>
        </p:txBody>
      </p:sp>
      <p:pic>
        <p:nvPicPr>
          <p:cNvPr id="11" name="Figure" descr="This is a karyotype of a human female. There are 22 homologous pairs of chromosomes and a pair of X chromosom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9651" b="-29651"/>
          <a:stretch>
            <a:fillRect/>
          </a:stretch>
        </p:blipFill>
        <p:spPr/>
      </p:pic>
      <p:sp>
        <p:nvSpPr>
          <p:cNvPr id="5" name="Figure Number"/>
          <p:cNvSpPr>
            <a:spLocks noGrp="1"/>
          </p:cNvSpPr>
          <p:nvPr>
            <p:ph type="title"/>
          </p:nvPr>
        </p:nvSpPr>
        <p:spPr/>
        <p:txBody>
          <a:bodyPr/>
          <a:lstStyle/>
          <a:p>
            <a:r>
              <a:rPr lang="en-US" dirty="0"/>
              <a:t>Figure 7.7</a:t>
            </a:r>
          </a:p>
        </p:txBody>
      </p:sp>
      <p:pic>
        <p:nvPicPr>
          <p:cNvPr id="8" name="Picture 7">
            <a:extLst>
              <a:ext uri="{FF2B5EF4-FFF2-40B4-BE49-F238E27FC236}">
                <a16:creationId xmlns:a16="http://schemas.microsoft.com/office/drawing/2014/main" id="{991E38A1-79B4-924F-9BA0-0C24C1FB1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2371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B5C5BA28-D351-403B-8E06-421D805011C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Following meiosis, each gamete has one copy of each chromosome. Nondisjunction occurs when homologous chromosomes (meiosis I) or sister chromatids (meiosis II) fail to separate </a:t>
            </a:r>
            <a:r>
              <a:rPr lang="pt-BR" sz="1600" dirty="0" err="1">
                <a:solidFill>
                  <a:srgbClr val="000000"/>
                </a:solidFill>
              </a:rPr>
              <a:t>during</a:t>
            </a:r>
            <a:r>
              <a:rPr lang="pt-BR" sz="1600" dirty="0">
                <a:solidFill>
                  <a:srgbClr val="000000"/>
                </a:solidFill>
              </a:rPr>
              <a:t> </a:t>
            </a:r>
            <a:r>
              <a:rPr lang="pt-BR" sz="1600" dirty="0" err="1">
                <a:solidFill>
                  <a:srgbClr val="000000"/>
                </a:solidFill>
              </a:rPr>
              <a:t>meiosis</a:t>
            </a:r>
            <a:r>
              <a:rPr lang="pt-BR" sz="1600" dirty="0">
                <a:solidFill>
                  <a:srgbClr val="000000"/>
                </a:solidFill>
              </a:rPr>
              <a:t>.</a:t>
            </a:r>
            <a:endParaRPr lang="en-US" sz="1600" b="0" dirty="0">
              <a:solidFill>
                <a:srgbClr val="000000"/>
              </a:solidFill>
            </a:endParaRPr>
          </a:p>
        </p:txBody>
      </p:sp>
      <p:pic>
        <p:nvPicPr>
          <p:cNvPr id="4" name="Figure" descr="This illustration shows nondisjunction during meiosis I and meiosis II. Nondisjunction during meiosis I occurs when a homologous pair fails to separate, and results in two gametes with n + 1 chromosomes, and two gametes with n – 1 chromosomes. Nondisjunction during meiosis II occurs when sister chromatids fail to separate, and results in one gamete with n + 1 chromosomes, one gamete with n – 1 chromosomes, and two normal gamet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0349" b="-10349"/>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7.8</a:t>
            </a:r>
            <a:endParaRPr lang="en-US" sz="2400" dirty="0">
              <a:solidFill>
                <a:srgbClr val="6CB255"/>
              </a:solidFill>
            </a:endParaRPr>
          </a:p>
        </p:txBody>
      </p:sp>
      <p:pic>
        <p:nvPicPr>
          <p:cNvPr id="8" name="Picture 7">
            <a:extLst>
              <a:ext uri="{FF2B5EF4-FFF2-40B4-BE49-F238E27FC236}">
                <a16:creationId xmlns:a16="http://schemas.microsoft.com/office/drawing/2014/main" id="{A8D8CDD0-5E8D-454D-B970-2FC9C027E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2847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1316</Words>
  <Application>Microsoft Macintosh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Essential</vt:lpstr>
      <vt:lpstr>Concepts of Biology</vt:lpstr>
      <vt:lpstr>Figure 7.1</vt:lpstr>
      <vt:lpstr>Figure 7.2</vt:lpstr>
      <vt:lpstr>Figure 7.3</vt:lpstr>
      <vt:lpstr>Figure 7.4</vt:lpstr>
      <vt:lpstr>Figure 7.5</vt:lpstr>
      <vt:lpstr>Figure 7.6</vt:lpstr>
      <vt:lpstr>Figure 7.7</vt:lpstr>
      <vt:lpstr>Figure 7.8</vt:lpstr>
      <vt:lpstr>Figure 7.9</vt:lpstr>
      <vt:lpstr>Figure 7.10</vt:lpstr>
      <vt:lpstr>Figure 7.11</vt:lpstr>
      <vt:lpstr>Figure 7.12</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7 - THE CELLULAR BASIS OF INHERITANCE</dc:title>
  <dc:creator>Spuddy McSpare</dc:creator>
  <cp:lastModifiedBy>Microsoft Office User</cp:lastModifiedBy>
  <cp:revision>150</cp:revision>
  <cp:lastPrinted>2013-07-08T20:39:44Z</cp:lastPrinted>
  <dcterms:created xsi:type="dcterms:W3CDTF">2012-06-04T02:13:36Z</dcterms:created>
  <dcterms:modified xsi:type="dcterms:W3CDTF">2020-01-23T20:17:57Z</dcterms:modified>
</cp:coreProperties>
</file>