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1"/>
  </p:handoutMasterIdLst>
  <p:sldIdLst>
    <p:sldId id="256" r:id="rId2"/>
    <p:sldId id="279" r:id="rId3"/>
    <p:sldId id="273" r:id="rId4"/>
    <p:sldId id="280" r:id="rId5"/>
    <p:sldId id="277" r:id="rId6"/>
    <p:sldId id="281" r:id="rId7"/>
    <p:sldId id="282" r:id="rId8"/>
    <p:sldId id="283" r:id="rId9"/>
    <p:sldId id="284" r:id="rId10"/>
    <p:sldId id="285" r:id="rId11"/>
    <p:sldId id="286" r:id="rId12"/>
    <p:sldId id="287" r:id="rId13"/>
    <p:sldId id="288" r:id="rId14"/>
    <p:sldId id="289" r:id="rId15"/>
    <p:sldId id="290" r:id="rId16"/>
    <p:sldId id="291" r:id="rId17"/>
    <p:sldId id="295" r:id="rId18"/>
    <p:sldId id="293"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41"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065002EE-D1F7-4CC6-B9D8-1E068C10381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263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8 PATTERNS OF INHERITANCE</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0D6EFDA4-FDA2-4B4D-8AC2-11CD188087B9}"/>
              </a:ext>
            </a:extLst>
          </p:cNvPr>
          <p:cNvSpPr>
            <a:spLocks noGrp="1"/>
          </p:cNvSpPr>
          <p:nvPr>
            <p:ph type="title" idx="4294967295"/>
          </p:nvPr>
        </p:nvSpPr>
        <p:spPr>
          <a:xfrm>
            <a:off x="0" y="775252"/>
            <a:ext cx="9144000" cy="649675"/>
          </a:xfrm>
        </p:spPr>
        <p:txBody>
          <a:bodyPr>
            <a:normAutofit/>
          </a:bodyPr>
          <a:lstStyle/>
          <a:p>
            <a:pPr algn="ctr"/>
            <a:r>
              <a:rPr lang="en-US" sz="3600" dirty="0"/>
              <a:t>Concepts</a:t>
            </a:r>
            <a:r>
              <a:rPr lang="en-US" sz="3600" baseline="0" dirty="0"/>
              <a:t> of Biology</a:t>
            </a:r>
            <a:endParaRPr lang="en-US" sz="3600" dirty="0"/>
          </a:p>
        </p:txBody>
      </p:sp>
      <p:pic>
        <p:nvPicPr>
          <p:cNvPr id="8" name="Picture 7">
            <a:extLst>
              <a:ext uri="{FF2B5EF4-FFF2-40B4-BE49-F238E27FC236}">
                <a16:creationId xmlns:a16="http://schemas.microsoft.com/office/drawing/2014/main" id="{505C9F55-1972-934C-8DB8-4D747265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F283425F-13DB-4ED0-8605-2963477C3AE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This </a:t>
            </a:r>
            <a:r>
              <a:rPr lang="en-US" sz="1600" dirty="0" err="1">
                <a:solidFill>
                  <a:srgbClr val="000000"/>
                </a:solidFill>
              </a:rPr>
              <a:t>Punnett</a:t>
            </a:r>
            <a:r>
              <a:rPr lang="en-US" sz="1600" dirty="0">
                <a:solidFill>
                  <a:srgbClr val="000000"/>
                </a:solidFill>
              </a:rPr>
              <a:t> square shows the cross between plants with yellow seeds and green seeds. The cross between the true-breeding P plants produces F</a:t>
            </a:r>
            <a:r>
              <a:rPr lang="en-US" sz="1600" baseline="-30000" dirty="0">
                <a:solidFill>
                  <a:srgbClr val="000000"/>
                </a:solidFill>
              </a:rPr>
              <a:t>1</a:t>
            </a:r>
            <a:r>
              <a:rPr lang="en-US" sz="1600" dirty="0">
                <a:solidFill>
                  <a:srgbClr val="000000"/>
                </a:solidFill>
              </a:rPr>
              <a:t> heterozygotes that can be self-fertilized. The self-cross of the F</a:t>
            </a:r>
            <a:r>
              <a:rPr lang="en-US" sz="1600" baseline="-30000" dirty="0">
                <a:solidFill>
                  <a:srgbClr val="000000"/>
                </a:solidFill>
              </a:rPr>
              <a:t>1</a:t>
            </a:r>
            <a:r>
              <a:rPr lang="en-US" sz="1600" dirty="0">
                <a:solidFill>
                  <a:srgbClr val="000000"/>
                </a:solidFill>
              </a:rPr>
              <a:t> generation can be analyzed with a </a:t>
            </a:r>
            <a:r>
              <a:rPr lang="en-US" sz="1600" dirty="0" err="1">
                <a:solidFill>
                  <a:srgbClr val="000000"/>
                </a:solidFill>
              </a:rPr>
              <a:t>Punnett</a:t>
            </a:r>
            <a:r>
              <a:rPr lang="en-US" sz="1600" dirty="0">
                <a:solidFill>
                  <a:srgbClr val="000000"/>
                </a:solidFill>
              </a:rPr>
              <a:t> square to predict the genotypes of the F</a:t>
            </a:r>
            <a:r>
              <a:rPr lang="en-US" sz="1600" baseline="-30000" dirty="0">
                <a:solidFill>
                  <a:srgbClr val="000000"/>
                </a:solidFill>
              </a:rPr>
              <a:t>2</a:t>
            </a:r>
            <a:r>
              <a:rPr lang="en-US" sz="1600" dirty="0">
                <a:solidFill>
                  <a:srgbClr val="000000"/>
                </a:solidFill>
              </a:rPr>
              <a:t> generation. Given an inheritance pattern of dominant–recessive, the genotypic and phenotypic ratios can then be determined.</a:t>
            </a:r>
          </a:p>
        </p:txBody>
      </p:sp>
      <p:pic>
        <p:nvPicPr>
          <p:cNvPr id="3" name="Figure" descr="This illustration shows a monohybrid cross. In the P generation, one parent has a dominant yellow phenotype and the genotype YY, and the other parent has the recessive green phenotype and the genotype yy. Each parent produces one kind of gamete, resulting in an F_{1} generation with a dominant yellow phenotype and the genotype Yy. Self-pollination of the F_{1} generation results in an F_{2} generation with a 3 to 1 ratio of yellow to green peas. One out of three of the yellow pea plants has a dominant genotype of YY, and 2 out of 3 has the heterozygous genotype Yy. The homozygous recessive plant has the green phenotype and the genotype y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3050" r="-13050"/>
          <a:stretch>
            <a:fillRect/>
          </a:stretch>
        </p:blipFill>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8.9</a:t>
            </a:r>
            <a:endParaRPr lang="en-US" sz="2400" dirty="0">
              <a:solidFill>
                <a:srgbClr val="6CB255"/>
              </a:solidFill>
            </a:endParaRPr>
          </a:p>
        </p:txBody>
      </p:sp>
      <p:pic>
        <p:nvPicPr>
          <p:cNvPr id="8" name="Picture 7">
            <a:extLst>
              <a:ext uri="{FF2B5EF4-FFF2-40B4-BE49-F238E27FC236}">
                <a16:creationId xmlns:a16="http://schemas.microsoft.com/office/drawing/2014/main" id="{60720A93-F57E-F949-AF72-5345063F5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5705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BB9813E-6A63-4BA4-A5AE-9DCBEB6EE11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550" dirty="0"/>
              <a:t>A </a:t>
            </a:r>
            <a:r>
              <a:rPr lang="en-US" sz="1550" dirty="0" err="1"/>
              <a:t>dihybrid</a:t>
            </a:r>
            <a:r>
              <a:rPr lang="en-US" sz="1550" dirty="0"/>
              <a:t> cross in pea plants involves the genes for seed color and texture. The P cross produces F</a:t>
            </a:r>
            <a:r>
              <a:rPr lang="en-US" sz="1550" baseline="-25000" dirty="0"/>
              <a:t>1</a:t>
            </a:r>
            <a:r>
              <a:rPr lang="en-US" sz="1550" dirty="0"/>
              <a:t> offspring that are all heterozygous for both characteristics. The resulting 9:3:3:1 F</a:t>
            </a:r>
            <a:r>
              <a:rPr lang="en-US" sz="1550" baseline="-25000" dirty="0"/>
              <a:t>2</a:t>
            </a:r>
            <a:r>
              <a:rPr lang="en-US" sz="1550" dirty="0"/>
              <a:t> phenotypic ratio is obtained using a </a:t>
            </a:r>
            <a:r>
              <a:rPr lang="en-US" sz="1550" dirty="0" err="1"/>
              <a:t>Punnett</a:t>
            </a:r>
            <a:r>
              <a:rPr lang="en-US" sz="1550" dirty="0"/>
              <a:t> square.</a:t>
            </a:r>
          </a:p>
        </p:txBody>
      </p:sp>
      <p:pic>
        <p:nvPicPr>
          <p:cNvPr id="4" name="Figure" descr="This illustration shows a dihybrid cross between pea plants. In the P generation, a plant that has the homozygous dominant phenotype of yellow, round peas is crossed with a plant with the homozygous recessive phenotype of green, wrinkled peas. The resulting F_{1} offspring have a heterozygous genotype and yellow, round peas. Self-pollination of the F_{1} generation results in F_{2} offspring with a phenotypic ratio of 9:3:3:1 for round–yellow, round–green, wrinkled–yellow, and wrinkled–green peas, respectivel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470" r="-51470"/>
          <a:stretch>
            <a:fillRect/>
          </a:stretch>
        </p:blipFill>
        <p:spPr/>
      </p:pic>
      <p:sp>
        <p:nvSpPr>
          <p:cNvPr id="5" name="Figure Number"/>
          <p:cNvSpPr>
            <a:spLocks noGrp="1"/>
          </p:cNvSpPr>
          <p:nvPr>
            <p:ph type="title"/>
          </p:nvPr>
        </p:nvSpPr>
        <p:spPr/>
        <p:txBody>
          <a:bodyPr/>
          <a:lstStyle/>
          <a:p>
            <a:r>
              <a:rPr lang="en-US" dirty="0"/>
              <a:t>Figure 8.10</a:t>
            </a:r>
          </a:p>
        </p:txBody>
      </p:sp>
      <p:pic>
        <p:nvPicPr>
          <p:cNvPr id="8" name="Picture 7">
            <a:extLst>
              <a:ext uri="{FF2B5EF4-FFF2-40B4-BE49-F238E27FC236}">
                <a16:creationId xmlns:a16="http://schemas.microsoft.com/office/drawing/2014/main" id="{F7984672-776E-3F4D-8025-805856094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48393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5240A0C-EF6C-43FD-B779-C12A1FA0FF0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random segregation into daughter nuclei that happens during the first division in meiosis can lead to a variety of possible genetic arrangements.</a:t>
            </a:r>
          </a:p>
        </p:txBody>
      </p:sp>
      <p:pic>
        <p:nvPicPr>
          <p:cNvPr id="3" name="Figure" descr="Homologous pairs of chromosomes line up at the metaphase plate during metaphase I of meiosis. The homologous chromosomes, with their different versions of each gene, are randomly segregated into daughter nuclei, resulting in a variety of possible genetic arrangement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1686" r="-51686"/>
          <a:stretch>
            <a:fillRect/>
          </a:stretch>
        </p:blipFill>
        <p:spPr/>
      </p:pic>
      <p:sp>
        <p:nvSpPr>
          <p:cNvPr id="5" name="Figure Number"/>
          <p:cNvSpPr>
            <a:spLocks noGrp="1"/>
          </p:cNvSpPr>
          <p:nvPr>
            <p:ph type="title"/>
          </p:nvPr>
        </p:nvSpPr>
        <p:spPr/>
        <p:txBody>
          <a:bodyPr/>
          <a:lstStyle/>
          <a:p>
            <a:r>
              <a:rPr lang="en-US" dirty="0"/>
              <a:t>Figure 8.11</a:t>
            </a:r>
          </a:p>
        </p:txBody>
      </p:sp>
      <p:pic>
        <p:nvPicPr>
          <p:cNvPr id="8" name="Picture 7">
            <a:extLst>
              <a:ext uri="{FF2B5EF4-FFF2-40B4-BE49-F238E27FC236}">
                <a16:creationId xmlns:a16="http://schemas.microsoft.com/office/drawing/2014/main" id="{2F377285-3EFF-4E49-A2F8-1BBA2DA3A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7510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61478859-707E-407F-AAD7-CF61D228743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Photo is of a snapdragon with a pink flow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99" r="-1099"/>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These pink flowers of a heterozygote snapdragon result from incomplete dominance. </a:t>
            </a:r>
            <a:r>
              <a:rPr lang="da-DK" sz="1600" dirty="0">
                <a:solidFill>
                  <a:schemeClr val="tx1"/>
                </a:solidFill>
              </a:rPr>
              <a:t>(</a:t>
            </a:r>
            <a:r>
              <a:rPr lang="da-DK" sz="1600" dirty="0" err="1">
                <a:solidFill>
                  <a:schemeClr val="tx1"/>
                </a:solidFill>
              </a:rPr>
              <a:t>credit</a:t>
            </a:r>
            <a:r>
              <a:rPr lang="da-DK" sz="1600" dirty="0">
                <a:solidFill>
                  <a:schemeClr val="tx1"/>
                </a:solidFill>
              </a:rPr>
              <a:t>: </a:t>
            </a:r>
            <a:r>
              <a:rPr lang="en-US" sz="1600" dirty="0">
                <a:solidFill>
                  <a:schemeClr val="tx1"/>
                </a:solidFill>
              </a:rPr>
              <a:t>“</a:t>
            </a:r>
            <a:r>
              <a:rPr lang="da-DK" sz="1600" dirty="0" err="1">
                <a:solidFill>
                  <a:schemeClr val="tx1"/>
                </a:solidFill>
              </a:rPr>
              <a:t>storebukkebruse</a:t>
            </a:r>
            <a:r>
              <a:rPr lang="en-US" sz="1600" dirty="0">
                <a:solidFill>
                  <a:schemeClr val="tx1"/>
                </a:solidFill>
              </a:rPr>
              <a:t>”</a:t>
            </a:r>
            <a:r>
              <a:rPr lang="da-DK" sz="1600" dirty="0">
                <a:solidFill>
                  <a:schemeClr val="tx1"/>
                </a:solidFill>
              </a:rPr>
              <a:t>/</a:t>
            </a:r>
            <a:r>
              <a:rPr lang="da-DK" sz="1600" dirty="0" err="1">
                <a:solidFill>
                  <a:schemeClr val="tx1"/>
                </a:solidFill>
              </a:rPr>
              <a:t>Flickr</a:t>
            </a:r>
            <a:r>
              <a:rPr lang="da-DK" sz="1600" dirty="0">
                <a:solidFill>
                  <a:schemeClr val="tx1"/>
                </a:solidFill>
              </a:rPr>
              <a:t>)</a:t>
            </a:r>
            <a:endParaRPr lang="en-US" sz="1600" dirty="0">
              <a:solidFill>
                <a:schemeClr val="tx1"/>
              </a:solidFill>
            </a:endParaRP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8.12</a:t>
            </a:r>
            <a:endParaRPr lang="en-US" sz="2400" dirty="0">
              <a:solidFill>
                <a:srgbClr val="6CB255"/>
              </a:solidFill>
            </a:endParaRPr>
          </a:p>
        </p:txBody>
      </p:sp>
      <p:pic>
        <p:nvPicPr>
          <p:cNvPr id="8" name="Picture 7">
            <a:extLst>
              <a:ext uri="{FF2B5EF4-FFF2-40B4-BE49-F238E27FC236}">
                <a16:creationId xmlns:a16="http://schemas.microsoft.com/office/drawing/2014/main" id="{F2FE21E0-6B1E-CF48-934D-662E884EC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349488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5C3B59F-EFAE-4EE1-953A-7D1116322DF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This </a:t>
            </a:r>
            <a:r>
              <a:rPr lang="en-US" sz="1600" dirty="0" err="1"/>
              <a:t>Punnet</a:t>
            </a:r>
            <a:r>
              <a:rPr lang="en-US" sz="1600" dirty="0"/>
              <a:t> square shows an AB/AB blood type cross</a:t>
            </a:r>
          </a:p>
        </p:txBody>
      </p:sp>
      <p:pic>
        <p:nvPicPr>
          <p:cNvPr id="4" name="Figure" descr="A Punnett square showing both parents with AB blood types. The offspring will have AA, AB, and BB blood types in a ratio of 1 to 2 to 1."/>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2006" r="-62006"/>
          <a:stretch>
            <a:fillRect/>
          </a:stretch>
        </p:blipFill>
        <p:spPr/>
      </p:pic>
      <p:sp>
        <p:nvSpPr>
          <p:cNvPr id="5" name="Figure Number"/>
          <p:cNvSpPr>
            <a:spLocks noGrp="1"/>
          </p:cNvSpPr>
          <p:nvPr>
            <p:ph type="title"/>
          </p:nvPr>
        </p:nvSpPr>
        <p:spPr/>
        <p:txBody>
          <a:bodyPr/>
          <a:lstStyle/>
          <a:p>
            <a:r>
              <a:rPr lang="en-US" dirty="0"/>
              <a:t>Figure 8.13</a:t>
            </a:r>
          </a:p>
        </p:txBody>
      </p:sp>
      <p:pic>
        <p:nvPicPr>
          <p:cNvPr id="8" name="Picture 7">
            <a:extLst>
              <a:ext uri="{FF2B5EF4-FFF2-40B4-BE49-F238E27FC236}">
                <a16:creationId xmlns:a16="http://schemas.microsoft.com/office/drawing/2014/main" id="{7FB76BFA-C04D-D04D-BA56-5050E4A25B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04020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BE13DEA-AC45-4633-BBBD-D51BA278B74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Inheritance of the ABO blood system in humans is shown.</a:t>
            </a:r>
          </a:p>
        </p:txBody>
      </p:sp>
      <p:pic>
        <p:nvPicPr>
          <p:cNvPr id="3" name="Figure" descr="A Punnett square showing the possible genotype and phenotypes of the ABO blood types in huma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5328" r="-35328"/>
          <a:stretch>
            <a:fillRect/>
          </a:stretch>
        </p:blipFill>
        <p:spPr/>
      </p:pic>
      <p:sp>
        <p:nvSpPr>
          <p:cNvPr id="5" name="Figure Number"/>
          <p:cNvSpPr>
            <a:spLocks noGrp="1"/>
          </p:cNvSpPr>
          <p:nvPr>
            <p:ph type="title"/>
          </p:nvPr>
        </p:nvSpPr>
        <p:spPr/>
        <p:txBody>
          <a:bodyPr/>
          <a:lstStyle/>
          <a:p>
            <a:r>
              <a:rPr lang="en-US" dirty="0"/>
              <a:t>Figure 8.14</a:t>
            </a:r>
          </a:p>
        </p:txBody>
      </p:sp>
      <p:pic>
        <p:nvPicPr>
          <p:cNvPr id="8" name="Picture 7">
            <a:extLst>
              <a:ext uri="{FF2B5EF4-FFF2-40B4-BE49-F238E27FC236}">
                <a16:creationId xmlns:a16="http://schemas.microsoft.com/office/drawing/2014/main" id="{73C2C440-8F89-BC48-820B-5B915CCD8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88826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0D46927-48E7-42D6-9288-95142C89018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In </a:t>
            </a:r>
            <a:r>
              <a:rPr lang="en-US" sz="1600" i="1" dirty="0"/>
              <a:t>Drosophila</a:t>
            </a:r>
            <a:r>
              <a:rPr lang="en-US" sz="1600" dirty="0"/>
              <a:t>, the gene for eye color is located on the X chromosome. Red eye color is wild-type and is dominant to white eye color.</a:t>
            </a:r>
          </a:p>
        </p:txBody>
      </p:sp>
      <p:pic>
        <p:nvPicPr>
          <p:cNvPr id="4" name="Figure" descr="Photo shows two fruit flies, one with red eyes and one with white ey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986" r="-39986"/>
          <a:stretch>
            <a:fillRect/>
          </a:stretch>
        </p:blipFill>
        <p:spPr/>
      </p:pic>
      <p:sp>
        <p:nvSpPr>
          <p:cNvPr id="5" name="Figure Number"/>
          <p:cNvSpPr>
            <a:spLocks noGrp="1"/>
          </p:cNvSpPr>
          <p:nvPr>
            <p:ph type="title"/>
          </p:nvPr>
        </p:nvSpPr>
        <p:spPr/>
        <p:txBody>
          <a:bodyPr/>
          <a:lstStyle/>
          <a:p>
            <a:r>
              <a:rPr lang="en-US" dirty="0"/>
              <a:t>Figure 8.15</a:t>
            </a:r>
          </a:p>
        </p:txBody>
      </p:sp>
      <p:pic>
        <p:nvPicPr>
          <p:cNvPr id="8" name="Picture 7">
            <a:extLst>
              <a:ext uri="{FF2B5EF4-FFF2-40B4-BE49-F238E27FC236}">
                <a16:creationId xmlns:a16="http://schemas.microsoft.com/office/drawing/2014/main" id="{5B3FA08F-7EF4-B24D-B305-1BF6BAD60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9271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A62E286-FF1F-48F0-B4CC-B06FD9E1832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Crosses involving sex-linked traits often give rise to different phenotypes for the different sexes of offspring, as is the case for this cross involving red and white eye color in </a:t>
            </a:r>
            <a:r>
              <a:rPr lang="en-US" sz="1600" i="1" dirty="0"/>
              <a:t>Drosophila</a:t>
            </a:r>
            <a:r>
              <a:rPr lang="en-US" sz="1600" dirty="0"/>
              <a:t>. In the diagram, </a:t>
            </a:r>
            <a:r>
              <a:rPr lang="en-US" sz="1600" i="1" dirty="0"/>
              <a:t>w</a:t>
            </a:r>
            <a:r>
              <a:rPr lang="en-US" sz="1600" dirty="0"/>
              <a:t> is the white-eye mutant allele and </a:t>
            </a:r>
            <a:r>
              <a:rPr lang="en-US" sz="1600" i="1" dirty="0"/>
              <a:t>W</a:t>
            </a:r>
            <a:r>
              <a:rPr lang="en-US" sz="1600" dirty="0"/>
              <a:t> is the wild-type, red-eye </a:t>
            </a:r>
            <a:r>
              <a:rPr lang="ro-RO" sz="1600" dirty="0"/>
              <a:t>allele.</a:t>
            </a:r>
            <a:endParaRPr lang="en-US" sz="1600" dirty="0"/>
          </a:p>
        </p:txBody>
      </p:sp>
      <p:pic>
        <p:nvPicPr>
          <p:cNvPr id="2" name="Figure" descr="This illustration shows a Punnett square analysis of fruit fly eye color, which is a sex-linked trait. A red-eyed male fruit fly with the genotype X^{w}Y is crossed with a white-eyed female fruit fly with the genotype X^{w}X^{w}. All of the female offspring acquire a dominant X^{W} allele from the father and a recessive X^{w} allele from the mother, and are therefore heterozygous dominant with red eye color. All the male offspring acquire a recessive X^{w} allele from the mother and a Y chromosome from the father and are therefore hemizygous recessive with white eye col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4960" r="-54960"/>
          <a:stretch>
            <a:fillRect/>
          </a:stretch>
        </p:blipFill>
        <p:spPr/>
      </p:pic>
      <p:sp>
        <p:nvSpPr>
          <p:cNvPr id="5" name="Figure Number"/>
          <p:cNvSpPr>
            <a:spLocks noGrp="1"/>
          </p:cNvSpPr>
          <p:nvPr>
            <p:ph type="title"/>
          </p:nvPr>
        </p:nvSpPr>
        <p:spPr/>
        <p:txBody>
          <a:bodyPr/>
          <a:lstStyle/>
          <a:p>
            <a:r>
              <a:rPr lang="en-US" dirty="0"/>
              <a:t>Figure 8.16</a:t>
            </a:r>
          </a:p>
        </p:txBody>
      </p:sp>
      <p:pic>
        <p:nvPicPr>
          <p:cNvPr id="8" name="Picture 7">
            <a:extLst>
              <a:ext uri="{FF2B5EF4-FFF2-40B4-BE49-F238E27FC236}">
                <a16:creationId xmlns:a16="http://schemas.microsoft.com/office/drawing/2014/main" id="{9590954C-1419-3E45-BE6F-6ACB3917C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41866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33186CCA-6F5C-4809-8A29-36FB1EFFE52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process of crossover, or recombination, occurs when two homologous chromosomes align and exchange a segment of genetic material.</a:t>
            </a:r>
          </a:p>
        </p:txBody>
      </p:sp>
      <p:pic>
        <p:nvPicPr>
          <p:cNvPr id="3" name="Figure" descr="This illustration shows a pair of homologous chromosomes. One of the pair has the alleles ABC and the other has the alleles abc. During meiosis, crossover occurs between two of the chromosomes and genetic material is exchanged, resulting in one recombinant chromosome that has the alleles ABc and another that has the alleles abC. The other two chromosomes are non-recombinant and have the same arrangement of genes as before meios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4070" r="-14070"/>
          <a:stretch>
            <a:fillRect/>
          </a:stretch>
        </p:blipFill>
        <p:spPr/>
      </p:pic>
      <p:sp>
        <p:nvSpPr>
          <p:cNvPr id="5" name="Figure Number"/>
          <p:cNvSpPr>
            <a:spLocks noGrp="1"/>
          </p:cNvSpPr>
          <p:nvPr>
            <p:ph type="title"/>
          </p:nvPr>
        </p:nvSpPr>
        <p:spPr/>
        <p:txBody>
          <a:bodyPr/>
          <a:lstStyle/>
          <a:p>
            <a:r>
              <a:rPr lang="en-US" dirty="0"/>
              <a:t>Figure 8.17</a:t>
            </a:r>
          </a:p>
        </p:txBody>
      </p:sp>
      <p:pic>
        <p:nvPicPr>
          <p:cNvPr id="8" name="Picture 7">
            <a:extLst>
              <a:ext uri="{FF2B5EF4-FFF2-40B4-BE49-F238E27FC236}">
                <a16:creationId xmlns:a16="http://schemas.microsoft.com/office/drawing/2014/main" id="{F011CACF-7F2C-5447-BA4E-88B4558EA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475260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F6620073-5185-49D7-A85A-38A0151C6733}"/>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4" name="Figure" descr="A cross between two agouti mice with the heterozygous genotype AaCc is shown. Each mouse produces four different kinds of gametes (AC, aC, Ac, and ac). A 4 × 4 Punnett square is used to determine the genotypic ratio of the offspring. The phenotypic ratio is 9/16 agouti, 3/16 black, and 4/16 whit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023" b="-5023"/>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550" dirty="0">
                <a:solidFill>
                  <a:srgbClr val="000000"/>
                </a:solidFill>
              </a:rPr>
              <a:t>In this example of epistasis, one gene (</a:t>
            </a:r>
            <a:r>
              <a:rPr lang="en-US" sz="1550" i="1" dirty="0">
                <a:solidFill>
                  <a:srgbClr val="000000"/>
                </a:solidFill>
              </a:rPr>
              <a:t>C</a:t>
            </a:r>
            <a:r>
              <a:rPr lang="en-US" sz="1550" dirty="0">
                <a:solidFill>
                  <a:srgbClr val="000000"/>
                </a:solidFill>
              </a:rPr>
              <a:t>)</a:t>
            </a:r>
            <a:r>
              <a:rPr lang="en-US" sz="1550" i="1" dirty="0">
                <a:solidFill>
                  <a:srgbClr val="000000"/>
                </a:solidFill>
              </a:rPr>
              <a:t> </a:t>
            </a:r>
            <a:r>
              <a:rPr lang="en-US" sz="1550" dirty="0">
                <a:solidFill>
                  <a:srgbClr val="000000"/>
                </a:solidFill>
              </a:rPr>
              <a:t>masks the expression of another (</a:t>
            </a:r>
            <a:r>
              <a:rPr lang="en-US" sz="1550" i="1" dirty="0">
                <a:solidFill>
                  <a:srgbClr val="000000"/>
                </a:solidFill>
              </a:rPr>
              <a:t>A</a:t>
            </a:r>
            <a:r>
              <a:rPr lang="en-US" sz="1550" dirty="0">
                <a:solidFill>
                  <a:srgbClr val="000000"/>
                </a:solidFill>
              </a:rPr>
              <a:t>)</a:t>
            </a:r>
            <a:r>
              <a:rPr lang="en-US" sz="1550" i="1" dirty="0">
                <a:solidFill>
                  <a:srgbClr val="000000"/>
                </a:solidFill>
              </a:rPr>
              <a:t> </a:t>
            </a:r>
            <a:r>
              <a:rPr lang="en-US" sz="1550" dirty="0">
                <a:solidFill>
                  <a:srgbClr val="000000"/>
                </a:solidFill>
              </a:rPr>
              <a:t>for coat color. When the </a:t>
            </a:r>
            <a:r>
              <a:rPr lang="en-US" sz="1550" i="1" dirty="0">
                <a:solidFill>
                  <a:srgbClr val="000000"/>
                </a:solidFill>
              </a:rPr>
              <a:t>C</a:t>
            </a:r>
            <a:r>
              <a:rPr lang="en-US" sz="1550" dirty="0">
                <a:solidFill>
                  <a:srgbClr val="000000"/>
                </a:solidFill>
              </a:rPr>
              <a:t> allele is present, coat color is expressed; when it is absent (</a:t>
            </a:r>
            <a:r>
              <a:rPr lang="en-US" sz="1550" i="1" dirty="0">
                <a:solidFill>
                  <a:srgbClr val="000000"/>
                </a:solidFill>
              </a:rPr>
              <a:t>cc</a:t>
            </a:r>
            <a:r>
              <a:rPr lang="en-US" sz="1550" dirty="0">
                <a:solidFill>
                  <a:srgbClr val="000000"/>
                </a:solidFill>
              </a:rPr>
              <a:t>), no coat color is expressed. Coat color depends on the </a:t>
            </a:r>
            <a:r>
              <a:rPr lang="en-US" sz="1550" i="1" dirty="0">
                <a:solidFill>
                  <a:srgbClr val="000000"/>
                </a:solidFill>
              </a:rPr>
              <a:t>A</a:t>
            </a:r>
            <a:r>
              <a:rPr lang="en-US" sz="1550" dirty="0">
                <a:solidFill>
                  <a:srgbClr val="000000"/>
                </a:solidFill>
              </a:rPr>
              <a:t> gene, which shows dominance, with the recessive homozygote showing a different phenotype than the heterozygote or dominant homozygote.</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8.18</a:t>
            </a:r>
            <a:endParaRPr lang="en-US" sz="2400" dirty="0">
              <a:solidFill>
                <a:srgbClr val="6CB255"/>
              </a:solidFill>
            </a:endParaRPr>
          </a:p>
        </p:txBody>
      </p:sp>
      <p:pic>
        <p:nvPicPr>
          <p:cNvPr id="8" name="Picture 7">
            <a:extLst>
              <a:ext uri="{FF2B5EF4-FFF2-40B4-BE49-F238E27FC236}">
                <a16:creationId xmlns:a16="http://schemas.microsoft.com/office/drawing/2014/main" id="{B64A1BA6-0332-5F47-ADF3-84BCFDBE0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219500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9ECA550E-3CAA-4E2D-9375-30670875CAD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Experimenting with thousands of garden peas, Mendel uncovered the fundamentals of genetics. (credit: modification of work by Jerry </a:t>
            </a:r>
            <a:r>
              <a:rPr lang="en-US" sz="1600" dirty="0" err="1"/>
              <a:t>Kirkhart</a:t>
            </a:r>
            <a:r>
              <a:rPr lang="en-US" sz="1600" dirty="0"/>
              <a:t>)</a:t>
            </a:r>
          </a:p>
        </p:txBody>
      </p:sp>
      <p:pic>
        <p:nvPicPr>
          <p:cNvPr id="2" name="Figure" descr="A photo of light purple pea flow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548" r="-26548"/>
          <a:stretch>
            <a:fillRect/>
          </a:stretch>
        </p:blipFill>
        <p:spPr/>
      </p:pic>
      <p:sp>
        <p:nvSpPr>
          <p:cNvPr id="5" name="Figure Number"/>
          <p:cNvSpPr>
            <a:spLocks noGrp="1"/>
          </p:cNvSpPr>
          <p:nvPr>
            <p:ph type="title"/>
          </p:nvPr>
        </p:nvSpPr>
        <p:spPr/>
        <p:txBody>
          <a:bodyPr/>
          <a:lstStyle/>
          <a:p>
            <a:r>
              <a:rPr lang="en-US" dirty="0"/>
              <a:t>Figure 8.1</a:t>
            </a:r>
          </a:p>
        </p:txBody>
      </p:sp>
      <p:pic>
        <p:nvPicPr>
          <p:cNvPr id="8" name="Picture 7">
            <a:extLst>
              <a:ext uri="{FF2B5EF4-FFF2-40B4-BE49-F238E27FC236}">
                <a16:creationId xmlns:a16="http://schemas.microsoft.com/office/drawing/2014/main" id="{FF68A60E-E1CC-E543-8D2C-971564104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2603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36327EAC-6FB2-4A2C-A16D-8C664CBE53B1}"/>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Johann </a:t>
            </a:r>
            <a:r>
              <a:rPr lang="en-US" sz="1600" dirty="0" err="1">
                <a:solidFill>
                  <a:schemeClr val="tx1"/>
                </a:solidFill>
              </a:rPr>
              <a:t>Gregor</a:t>
            </a:r>
            <a:r>
              <a:rPr lang="en-US" sz="1600" dirty="0">
                <a:solidFill>
                  <a:schemeClr val="tx1"/>
                </a:solidFill>
              </a:rPr>
              <a:t> Mendel set the framework for the study of genetics.</a:t>
            </a:r>
          </a:p>
        </p:txBody>
      </p:sp>
      <p:pic>
        <p:nvPicPr>
          <p:cNvPr id="2" name="Figure" descr="Image is a sketch of Johann Gregor Mende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618" b="-4618"/>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8.2</a:t>
            </a:r>
            <a:endParaRPr lang="en-US" sz="2400" dirty="0">
              <a:solidFill>
                <a:srgbClr val="6CB255"/>
              </a:solidFill>
            </a:endParaRPr>
          </a:p>
        </p:txBody>
      </p:sp>
      <p:pic>
        <p:nvPicPr>
          <p:cNvPr id="8" name="Picture 7">
            <a:extLst>
              <a:ext uri="{FF2B5EF4-FFF2-40B4-BE49-F238E27FC236}">
                <a16:creationId xmlns:a16="http://schemas.microsoft.com/office/drawing/2014/main" id="{F155124D-30AB-754D-AA70-B51947D31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9CC31955-ACC4-4665-A1FD-F943DEC2A34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The diagram shows a cross between pea plants that are true-breeding for purple flower color and plants that are true-breeding for white flower color. This cross-fertilization of the P generation resulted in an F_{1} generation with all violet flowers. Self-fertilization of the F_{1} generation resulted in an F_{2} generation that consisted of 705 plants with violet flowers, and 224 plants with white flower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838" r="-25838"/>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Mendel’s process for performing crosses included examining flower color.</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8.3</a:t>
            </a:r>
          </a:p>
        </p:txBody>
      </p:sp>
      <p:pic>
        <p:nvPicPr>
          <p:cNvPr id="8" name="Picture 7">
            <a:extLst>
              <a:ext uri="{FF2B5EF4-FFF2-40B4-BE49-F238E27FC236}">
                <a16:creationId xmlns:a16="http://schemas.microsoft.com/office/drawing/2014/main" id="{33055DB8-E2D6-EC4A-A510-3571F47A5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878"/>
            <a:ext cx="1693024" cy="409803"/>
          </a:xfrm>
          <a:prstGeom prst="rect">
            <a:avLst/>
          </a:prstGeom>
        </p:spPr>
      </p:pic>
    </p:spTree>
    <p:extLst>
      <p:ext uri="{BB962C8B-B14F-4D97-AF65-F5344CB8AC3E}">
        <p14:creationId xmlns:p14="http://schemas.microsoft.com/office/powerpoint/2010/main" val="377813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B430200-ED3F-4B12-92A9-3AE41D7E022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Mendel identified seven pea plant characteristics.</a:t>
            </a:r>
          </a:p>
        </p:txBody>
      </p:sp>
      <p:pic>
        <p:nvPicPr>
          <p:cNvPr id="2" name="Figure" descr="Seven characteristics of Mendel’s pea plants are illustrated. The flowers can be purple or white. The peas can be yellow or green, or smooth or wrinkled. The pea pods can be inflated or constricted, or yellow or green. The flower position can be axial or terminal. The stem length can be tall or dwarf."/>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463" r="-31463"/>
          <a:stretch>
            <a:fillRect/>
          </a:stretch>
        </p:blipFill>
        <p:spPr/>
      </p:pic>
      <p:sp>
        <p:nvSpPr>
          <p:cNvPr id="5" name="Figure Number"/>
          <p:cNvSpPr>
            <a:spLocks noGrp="1"/>
          </p:cNvSpPr>
          <p:nvPr>
            <p:ph type="title"/>
          </p:nvPr>
        </p:nvSpPr>
        <p:spPr/>
        <p:txBody>
          <a:bodyPr/>
          <a:lstStyle/>
          <a:p>
            <a:r>
              <a:rPr lang="en-US" dirty="0"/>
              <a:t>Figure 8.4</a:t>
            </a:r>
          </a:p>
        </p:txBody>
      </p:sp>
      <p:pic>
        <p:nvPicPr>
          <p:cNvPr id="8" name="Picture 7">
            <a:extLst>
              <a:ext uri="{FF2B5EF4-FFF2-40B4-BE49-F238E27FC236}">
                <a16:creationId xmlns:a16="http://schemas.microsoft.com/office/drawing/2014/main" id="{262ECAC6-3A1D-CE4D-A9E6-15FA2C6F2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8E503FF0-5DDA-42DC-BD84-EDBD45C2911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r>
              <a:rPr lang="en-US" sz="1500" dirty="0"/>
              <a:t>Phenotypes are physical expressions of traits that are transmitted by alleles. Capital letters represent dominant alleles and lowercase letters represent recessive alleles. The phenotypic ratios are the ratios of visible characteristics. The genotypic ratios are the ratios of gene combinations in the offspring, and these are not always distinguishable in the phenotypes.</a:t>
            </a:r>
          </a:p>
        </p:txBody>
      </p:sp>
      <p:pic>
        <p:nvPicPr>
          <p:cNvPr id="4" name="Figure" descr="A graphic with 2 columns, the first with the heading “Phenotype” and the second with the heading “Genotype.” In the phenotype column, one yellow pea plant cross-fertilizes with one green pea plant. The first generation of offspring is 100 percent yellow pea plants. After self-fertilization of these yellow pea offspring, 75 percent of the second generation offspring have yellow peas and 25 percent have green peas. The genotype column shows the first generation offspring as 100 percent Yy, and the second generation as 25 percent YY, 50 percent Yy, and 25 percent y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8756" r="-28756"/>
          <a:stretch>
            <a:fillRect/>
          </a:stretch>
        </p:blipFill>
        <p:spPr/>
      </p:pic>
      <p:sp>
        <p:nvSpPr>
          <p:cNvPr id="5" name="Figure Number"/>
          <p:cNvSpPr>
            <a:spLocks noGrp="1"/>
          </p:cNvSpPr>
          <p:nvPr>
            <p:ph type="title"/>
          </p:nvPr>
        </p:nvSpPr>
        <p:spPr/>
        <p:txBody>
          <a:bodyPr/>
          <a:lstStyle/>
          <a:p>
            <a:r>
              <a:rPr lang="en-US" dirty="0"/>
              <a:t>Figure 8.5</a:t>
            </a:r>
          </a:p>
        </p:txBody>
      </p:sp>
      <p:pic>
        <p:nvPicPr>
          <p:cNvPr id="8" name="Picture 7">
            <a:extLst>
              <a:ext uri="{FF2B5EF4-FFF2-40B4-BE49-F238E27FC236}">
                <a16:creationId xmlns:a16="http://schemas.microsoft.com/office/drawing/2014/main" id="{5C7E7B8A-5AB0-0D41-9A3B-CC2C83BF0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22198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D43377FE-91DD-4BD3-A13A-B57C66125C80}"/>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The allele for albinism, expressed here in humans, is recessive. Both of this child’s parents carried the recessive allele.</a:t>
            </a:r>
          </a:p>
        </p:txBody>
      </p:sp>
      <p:pic>
        <p:nvPicPr>
          <p:cNvPr id="3" name="Figure" descr="Photo shows a mother with an albino chil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142" b="-2142"/>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a:t>
            </a:r>
            <a:r>
              <a:rPr lang="en-US" dirty="0"/>
              <a:t>8.6</a:t>
            </a:r>
            <a:endParaRPr lang="en-US" sz="2400" dirty="0">
              <a:solidFill>
                <a:srgbClr val="6CB255"/>
              </a:solidFill>
            </a:endParaRPr>
          </a:p>
        </p:txBody>
      </p:sp>
      <p:pic>
        <p:nvPicPr>
          <p:cNvPr id="8" name="Picture 7">
            <a:extLst>
              <a:ext uri="{FF2B5EF4-FFF2-40B4-BE49-F238E27FC236}">
                <a16:creationId xmlns:a16="http://schemas.microsoft.com/office/drawing/2014/main" id="{FED8E6EA-E804-4B4A-95E6-0121E92BF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1611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F9172964-0502-48AC-80BE-54FE9CEE13EC}"/>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first division in meiosis is shown.</a:t>
            </a:r>
          </a:p>
        </p:txBody>
      </p:sp>
      <p:pic>
        <p:nvPicPr>
          <p:cNvPr id="3" name="Figure" descr="Homologous pairs of chromosomes line up at the metaphase plate during metaphase I of meiosis. The homologous chromosomes with their different versions of each gene are segregated into daughter nuclei."/>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999" r="-4999"/>
          <a:stretch>
            <a:fillRect/>
          </a:stretch>
        </p:blipFill>
        <p:spPr/>
      </p:pic>
      <p:sp>
        <p:nvSpPr>
          <p:cNvPr id="5" name="Figure Number"/>
          <p:cNvSpPr>
            <a:spLocks noGrp="1"/>
          </p:cNvSpPr>
          <p:nvPr>
            <p:ph type="title"/>
          </p:nvPr>
        </p:nvSpPr>
        <p:spPr/>
        <p:txBody>
          <a:bodyPr/>
          <a:lstStyle/>
          <a:p>
            <a:r>
              <a:rPr lang="en-US" dirty="0"/>
              <a:t>Figure 8.7</a:t>
            </a:r>
          </a:p>
        </p:txBody>
      </p:sp>
      <p:pic>
        <p:nvPicPr>
          <p:cNvPr id="8" name="Picture 7">
            <a:extLst>
              <a:ext uri="{FF2B5EF4-FFF2-40B4-BE49-F238E27FC236}">
                <a16:creationId xmlns:a16="http://schemas.microsoft.com/office/drawing/2014/main" id="{20EEBD91-6653-6340-B6D6-30D31040F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04693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AA6B9B18-64A9-4DA4-8F40-344D485765F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In a test cross, a parent with a dominant phenotype but unknown genotype is crossed with a recessive parent. If the parent with the unknown phenotype is homozygous dominant, all the resulting offspring will have at least one dominant allele. If the parent with the unknown phenotype is heterozygous, 50 percent of the offspring will inherit a recessive allele from both parents and will have the recessive phenotyp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627" b="-2627"/>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A test cross can be performed to determine whether an organism expressing a dominant trait is a homozygote or a heterozygote.</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a:t>
            </a:r>
            <a:r>
              <a:rPr lang="en-US" dirty="0"/>
              <a:t>8.8</a:t>
            </a:r>
            <a:endParaRPr lang="en-US" sz="2400" dirty="0">
              <a:solidFill>
                <a:srgbClr val="6CB255"/>
              </a:solidFill>
            </a:endParaRPr>
          </a:p>
        </p:txBody>
      </p:sp>
      <p:pic>
        <p:nvPicPr>
          <p:cNvPr id="8" name="Picture 7">
            <a:extLst>
              <a:ext uri="{FF2B5EF4-FFF2-40B4-BE49-F238E27FC236}">
                <a16:creationId xmlns:a16="http://schemas.microsoft.com/office/drawing/2014/main" id="{DF9F8345-E7AB-C247-9036-3FE46D9E6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95698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359</TotalTime>
  <Words>1593</Words>
  <Application>Microsoft Macintosh PowerPoint</Application>
  <PresentationFormat>On-screen Show (4:3)</PresentationFormat>
  <Paragraphs>57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Calibri</vt:lpstr>
      <vt:lpstr>Essential</vt:lpstr>
      <vt:lpstr>Concepts of Biology</vt:lpstr>
      <vt:lpstr>Figure 8.1</vt:lpstr>
      <vt:lpstr>Figure 8.2</vt:lpstr>
      <vt:lpstr>Figure 8.3</vt:lpstr>
      <vt:lpstr>Figure 8.4</vt:lpstr>
      <vt:lpstr>Figure 8.5</vt:lpstr>
      <vt:lpstr>Figure 8.6</vt:lpstr>
      <vt:lpstr>Figure 8.7</vt:lpstr>
      <vt:lpstr>Figure 8.8</vt:lpstr>
      <vt:lpstr>Figure 8.9</vt:lpstr>
      <vt:lpstr>Figure 8.10</vt:lpstr>
      <vt:lpstr>Figure 8.11</vt:lpstr>
      <vt:lpstr>Figure 8.12</vt:lpstr>
      <vt:lpstr>Figure 8.13</vt:lpstr>
      <vt:lpstr>Figure 8.14</vt:lpstr>
      <vt:lpstr>Figure 8.15</vt:lpstr>
      <vt:lpstr>Figure 8.16</vt:lpstr>
      <vt:lpstr>Figure 8.17</vt:lpstr>
      <vt:lpstr>Figure 8.18</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8 - PATTERNS OF INHERITANCE</dc:title>
  <dc:creator>Spuddy McSpare</dc:creator>
  <cp:lastModifiedBy>Microsoft Office User</cp:lastModifiedBy>
  <cp:revision>82</cp:revision>
  <dcterms:created xsi:type="dcterms:W3CDTF">2012-06-04T02:13:36Z</dcterms:created>
  <dcterms:modified xsi:type="dcterms:W3CDTF">2020-01-23T20:16:57Z</dcterms:modified>
</cp:coreProperties>
</file>