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6"/>
  </p:handoutMasterIdLst>
  <p:sldIdLst>
    <p:sldId id="256" r:id="rId2"/>
    <p:sldId id="280" r:id="rId3"/>
    <p:sldId id="281" r:id="rId4"/>
    <p:sldId id="282" r:id="rId5"/>
    <p:sldId id="283" r:id="rId6"/>
    <p:sldId id="284" r:id="rId7"/>
    <p:sldId id="285" r:id="rId8"/>
    <p:sldId id="273" r:id="rId9"/>
    <p:sldId id="286" r:id="rId10"/>
    <p:sldId id="287" r:id="rId11"/>
    <p:sldId id="288" r:id="rId12"/>
    <p:sldId id="289" r:id="rId13"/>
    <p:sldId id="290" r:id="rId14"/>
    <p:sldId id="292" r:id="rId15"/>
    <p:sldId id="293" r:id="rId16"/>
    <p:sldId id="294" r:id="rId17"/>
    <p:sldId id="295" r:id="rId18"/>
    <p:sldId id="296" r:id="rId19"/>
    <p:sldId id="297" r:id="rId20"/>
    <p:sldId id="298" r:id="rId21"/>
    <p:sldId id="299" r:id="rId22"/>
    <p:sldId id="301" r:id="rId23"/>
    <p:sldId id="302" r:id="rId24"/>
    <p:sldId id="30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41" autoAdjust="0"/>
  </p:normalViewPr>
  <p:slideViewPr>
    <p:cSldViewPr snapToGrid="0" snapToObjects="1">
      <p:cViewPr varScale="1">
        <p:scale>
          <a:sx n="76" d="100"/>
          <a:sy n="76" d="100"/>
        </p:scale>
        <p:origin x="90" y="7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November 17,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November 17,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17,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November 17,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November 17,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Figure" descr="Concepts of Biology"/>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6"/>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9 MOLECULAR BIOLOGY</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xmlns="" id="{2132E688-5175-4682-96A2-1F4FFE13D8DB}"/>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6" name="Picture 5">
            <a:extLst>
              <a:ext uri="{FF2B5EF4-FFF2-40B4-BE49-F238E27FC236}">
                <a16:creationId xmlns:a16="http://schemas.microsoft.com/office/drawing/2014/main" xmlns="" id="{3B5EE028-8678-C74D-9B95-72F75138D27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1FCD5A16-384A-49E3-A009-D261420BAC1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semiconservative model of DNA replication is shown. Gray indicates the original DNA strands, and blue indicates newly synthesized DNA..</a:t>
            </a:r>
          </a:p>
        </p:txBody>
      </p:sp>
      <p:pic>
        <p:nvPicPr>
          <p:cNvPr id="3" name="Figure" descr="Illustration shows the semiconservative model of DNA synthesis. In the semi-conservative model, each newly synthesized strand pairs with a parent stra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912" b="-6912"/>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9.9</a:t>
            </a:r>
            <a:endParaRPr lang="en-US" sz="2400" dirty="0">
              <a:solidFill>
                <a:srgbClr val="6CB255"/>
              </a:solidFill>
            </a:endParaRPr>
          </a:p>
        </p:txBody>
      </p:sp>
      <p:pic>
        <p:nvPicPr>
          <p:cNvPr id="7" name="Picture 6">
            <a:extLst>
              <a:ext uri="{FF2B5EF4-FFF2-40B4-BE49-F238E27FC236}">
                <a16:creationId xmlns:a16="http://schemas.microsoft.com/office/drawing/2014/main" xmlns="" id="{E3C9A029-A6B0-5E48-9891-9B9138031D9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76316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5CCB0F51-08C0-49D2-8B6B-5C236F15480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A replication fork is formed by the opening of the origin of replication, and helicase separates the DNA strands. An RNA primer is synthesized, and is elongated by the DNA polymerase. On the leading strand, DNA is synthesized continuously, whereas on the lagging strand, DNA is synthesized in short stretches. The DNA fragments are joined by DNA ligase (not shown).</a:t>
            </a:r>
          </a:p>
        </p:txBody>
      </p:sp>
      <p:sp>
        <p:nvSpPr>
          <p:cNvPr id="5" name="Figure Number"/>
          <p:cNvSpPr>
            <a:spLocks noGrp="1"/>
          </p:cNvSpPr>
          <p:nvPr>
            <p:ph type="title"/>
          </p:nvPr>
        </p:nvSpPr>
        <p:spPr/>
        <p:txBody>
          <a:bodyPr/>
          <a:lstStyle/>
          <a:p>
            <a:r>
              <a:rPr lang="en-US" dirty="0"/>
              <a:t>Figure 9.10</a:t>
            </a:r>
          </a:p>
        </p:txBody>
      </p:sp>
      <p:pic>
        <p:nvPicPr>
          <p:cNvPr id="9" name="Picture 8">
            <a:extLst>
              <a:ext uri="{FF2B5EF4-FFF2-40B4-BE49-F238E27FC236}">
                <a16:creationId xmlns:a16="http://schemas.microsoft.com/office/drawing/2014/main" xmlns="" id="{376020E0-912A-514D-995B-403B9BF8E67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pic>
        <p:nvPicPr>
          <p:cNvPr id="4" name="Picture 3" descr="Illustration shows a replication bubble. Helicase unwinds the helix. An RNA primer starts the synthesis, and DNA polymerase extends the DNA strand from the RNA primer. DNA synthesis occurs only in the 5' to 3' direction. On the leading strand, DNA synthesis occurs continuously. On the lagging strand, DNA synthesis restarts many times as the helix unwinds, resulting in many short fragments called Okazaki fragment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1" y="1116943"/>
            <a:ext cx="8311597" cy="3447243"/>
          </a:xfrm>
          <a:prstGeom prst="rect">
            <a:avLst/>
          </a:prstGeom>
        </p:spPr>
      </p:pic>
    </p:spTree>
    <p:extLst>
      <p:ext uri="{BB962C8B-B14F-4D97-AF65-F5344CB8AC3E}">
        <p14:creationId xmlns:p14="http://schemas.microsoft.com/office/powerpoint/2010/main" val="7798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DADAD478-FE5A-4364-A7B0-D97A6B459EE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elomerase has an associated RNA that complements the 5' overhang at the end of the chromosome. The RNA template is used to synthesize the complementary strand. Telomerase then shifts, and the process is repeated. Next, primase and DNA polymerase synthesize the rest of the complementary stra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10" b="-1110"/>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ends of linear chromosomes are maintained by the action of the telomerase </a:t>
            </a:r>
            <a:r>
              <a:rPr lang="pl-PL" sz="1600" dirty="0" err="1">
                <a:solidFill>
                  <a:srgbClr val="000000"/>
                </a:solidFill>
              </a:rPr>
              <a:t>enzyme</a:t>
            </a:r>
            <a:r>
              <a:rPr lang="pl-PL" sz="1600" dirty="0">
                <a:solidFill>
                  <a:srgbClr val="000000"/>
                </a:solidFill>
              </a:rPr>
              <a:t>.</a:t>
            </a:r>
            <a:endParaRPr lang="en-US" sz="1600" dirty="0">
              <a:solidFill>
                <a:srgbClr val="000000"/>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9.11</a:t>
            </a:r>
            <a:endParaRPr lang="en-US" sz="2400" dirty="0">
              <a:solidFill>
                <a:srgbClr val="6CB255"/>
              </a:solidFill>
            </a:endParaRPr>
          </a:p>
        </p:txBody>
      </p:sp>
      <p:pic>
        <p:nvPicPr>
          <p:cNvPr id="7" name="Picture 6">
            <a:extLst>
              <a:ext uri="{FF2B5EF4-FFF2-40B4-BE49-F238E27FC236}">
                <a16:creationId xmlns:a16="http://schemas.microsoft.com/office/drawing/2014/main" xmlns="" id="{CB62AC1A-E4A0-B64E-89D0-A1E3A723D2C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9193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7AF2968E-4C6E-4093-84A2-1C9C137E3D5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Elizabeth Blackburn, 2009 Nobel Laureate, was the scientist who discovered how telomerase works. (credit: U.S. Embassy, Stockholm, Sweden)</a:t>
            </a:r>
          </a:p>
        </p:txBody>
      </p:sp>
      <p:pic>
        <p:nvPicPr>
          <p:cNvPr id="2" name="Figure" descr="Photo shows Elizabeth Blackbur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540" r="-35540"/>
          <a:stretch>
            <a:fillRect/>
          </a:stretch>
        </p:blipFill>
        <p:spPr>
          <a:xfrm>
            <a:off x="457199" y="1158962"/>
            <a:ext cx="8062913" cy="3500071"/>
          </a:xfrm>
        </p:spPr>
      </p:pic>
      <p:sp>
        <p:nvSpPr>
          <p:cNvPr id="5" name="Figure Number"/>
          <p:cNvSpPr>
            <a:spLocks noGrp="1"/>
          </p:cNvSpPr>
          <p:nvPr>
            <p:ph type="title"/>
          </p:nvPr>
        </p:nvSpPr>
        <p:spPr/>
        <p:txBody>
          <a:bodyPr/>
          <a:lstStyle/>
          <a:p>
            <a:r>
              <a:rPr lang="en-US" dirty="0"/>
              <a:t>Figure 9.12</a:t>
            </a:r>
          </a:p>
        </p:txBody>
      </p:sp>
      <p:pic>
        <p:nvPicPr>
          <p:cNvPr id="9" name="Picture 8">
            <a:extLst>
              <a:ext uri="{FF2B5EF4-FFF2-40B4-BE49-F238E27FC236}">
                <a16:creationId xmlns:a16="http://schemas.microsoft.com/office/drawing/2014/main" xmlns="" id="{5996753F-F9D6-8945-A5BC-D54EE6AF59C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60261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1904D717-C71F-433E-8A1A-663A74D0544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Proofreading by DNA polymerase </a:t>
            </a:r>
            <a:r>
              <a:rPr lang="en-US" sz="1600" dirty="0">
                <a:solidFill>
                  <a:srgbClr val="6CB255"/>
                </a:solidFill>
              </a:rPr>
              <a:t>(a)</a:t>
            </a:r>
            <a:r>
              <a:rPr lang="en-US" sz="1600" dirty="0">
                <a:solidFill>
                  <a:srgbClr val="000000"/>
                </a:solidFill>
              </a:rPr>
              <a:t> corrects errors during replication. In mismatch repair </a:t>
            </a:r>
            <a:r>
              <a:rPr lang="en-US" sz="1600" dirty="0">
                <a:solidFill>
                  <a:srgbClr val="6CB255"/>
                </a:solidFill>
              </a:rPr>
              <a:t>(b)</a:t>
            </a:r>
            <a:r>
              <a:rPr lang="en-US" sz="1600" dirty="0">
                <a:solidFill>
                  <a:srgbClr val="000000"/>
                </a:solidFill>
              </a:rPr>
              <a:t>, the incorrectly added base is detected after replication. The mismatch repair proteins detect this base and remove it from the newly synthesized strand by nuclease action. The gap is now filled with the correctly paired base. Nucleotide excision </a:t>
            </a:r>
            <a:r>
              <a:rPr lang="en-US" sz="1600" dirty="0">
                <a:solidFill>
                  <a:srgbClr val="6CB255"/>
                </a:solidFill>
              </a:rPr>
              <a:t>(c) </a:t>
            </a:r>
            <a:r>
              <a:rPr lang="en-US" sz="1600" dirty="0">
                <a:solidFill>
                  <a:srgbClr val="000000"/>
                </a:solidFill>
              </a:rPr>
              <a:t>repairs thymine dimers. When exposed to UV, </a:t>
            </a:r>
            <a:r>
              <a:rPr lang="en-US" sz="1600" dirty="0" err="1">
                <a:solidFill>
                  <a:srgbClr val="000000"/>
                </a:solidFill>
              </a:rPr>
              <a:t>thymines</a:t>
            </a:r>
            <a:r>
              <a:rPr lang="en-US" sz="1600" dirty="0">
                <a:solidFill>
                  <a:srgbClr val="000000"/>
                </a:solidFill>
              </a:rPr>
              <a:t> lying adjacent to each other can form thymine dimers. In normal cells, they are excised and replaced.</a:t>
            </a:r>
          </a:p>
          <a:p>
            <a:endParaRPr lang="en-US" sz="1600" dirty="0">
              <a:solidFill>
                <a:srgbClr val="000000"/>
              </a:solidFill>
            </a:endParaRPr>
          </a:p>
        </p:txBody>
      </p:sp>
      <p:pic>
        <p:nvPicPr>
          <p:cNvPr id="4" name="Figure" descr=" Part a shows DNA polymerase replicating a strand of DNA. The enzyme has accidentally inserted G opposite A, resulting in a bulge. The enzyme backs up to fix the error. In part b, the top illustration shows a replicated DNA strand with a G–T base mismatch. The bottom illustration shows the repaired DNA, which has the correct G–C base pairing. Part c shows  a DNA strand in which a thymine dimer has formed. An excision repair enzyme cuts out the section of DNA that contains the dimer so that it can be replaced with a normal base pai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829" r="-39829"/>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9.13</a:t>
            </a:r>
            <a:endParaRPr lang="en-US" sz="2400" dirty="0">
              <a:solidFill>
                <a:srgbClr val="6CB255"/>
              </a:solidFill>
            </a:endParaRPr>
          </a:p>
        </p:txBody>
      </p:sp>
      <p:pic>
        <p:nvPicPr>
          <p:cNvPr id="7" name="Picture 6">
            <a:extLst>
              <a:ext uri="{FF2B5EF4-FFF2-40B4-BE49-F238E27FC236}">
                <a16:creationId xmlns:a16="http://schemas.microsoft.com/office/drawing/2014/main" xmlns="" id="{133BFB0F-DED2-8541-875F-3D706B20D4C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2699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900FECC5-470A-4EB4-8C89-A3D238E5436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4" name="Figure" descr="A flow chart shows DNA, with an arrow to RNA, which has an arrow to prote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098" r="-17098"/>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central dogma states that DNA encodes RNA, which in turn encodes protein.</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9.14</a:t>
            </a:r>
            <a:endParaRPr lang="en-US" sz="2400" dirty="0">
              <a:solidFill>
                <a:srgbClr val="6CB255"/>
              </a:solidFill>
            </a:endParaRPr>
          </a:p>
        </p:txBody>
      </p:sp>
      <p:pic>
        <p:nvPicPr>
          <p:cNvPr id="7" name="Picture 6">
            <a:extLst>
              <a:ext uri="{FF2B5EF4-FFF2-40B4-BE49-F238E27FC236}">
                <a16:creationId xmlns:a16="http://schemas.microsoft.com/office/drawing/2014/main" xmlns="" id="{FF799024-992E-A043-858E-DCA30B648F8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51210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D9F97048-2577-4E01-BEC4-4FDCA8E16F1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initiation of transcription begins when DNA is unwound, forming a transcription bubble. Enzymes and other proteins involved in transcription bind at the promoter.</a:t>
            </a:r>
          </a:p>
        </p:txBody>
      </p:sp>
      <p:pic>
        <p:nvPicPr>
          <p:cNvPr id="4" name="Figure" descr="Illustration shows a template strand and nontemplate strand of DNA, with a promoter section in red on the template strand. Downstream of the promoter is an RNA polymerase where RNA is being synthesiz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15" r="-4415"/>
          <a:stretch>
            <a:fillRect/>
          </a:stretch>
        </p:blipFill>
        <p:spPr/>
      </p:pic>
      <p:sp>
        <p:nvSpPr>
          <p:cNvPr id="5" name="Figure Number"/>
          <p:cNvSpPr>
            <a:spLocks noGrp="1"/>
          </p:cNvSpPr>
          <p:nvPr>
            <p:ph type="title"/>
          </p:nvPr>
        </p:nvSpPr>
        <p:spPr/>
        <p:txBody>
          <a:bodyPr/>
          <a:lstStyle/>
          <a:p>
            <a:r>
              <a:rPr lang="en-US" dirty="0"/>
              <a:t>Figure 9.15</a:t>
            </a:r>
          </a:p>
        </p:txBody>
      </p:sp>
      <p:pic>
        <p:nvPicPr>
          <p:cNvPr id="9" name="Picture 8">
            <a:extLst>
              <a:ext uri="{FF2B5EF4-FFF2-40B4-BE49-F238E27FC236}">
                <a16:creationId xmlns:a16="http://schemas.microsoft.com/office/drawing/2014/main" xmlns="" id="{C38A70A6-FAAD-E845-9E12-22A77CF0539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6946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35CE0957-4DCE-47F4-A9B4-6F3EE5F3B0E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During elongation, RNA polymerase tracks along the DNA template, synthesizes mRNA in the 5' to 3' direction, and unwinds then rewinds the DNA as it is read.</a:t>
            </a:r>
          </a:p>
        </p:txBody>
      </p:sp>
      <p:pic>
        <p:nvPicPr>
          <p:cNvPr id="2" name="Figure" descr="Illustration shows RNA synthesis by RNA polymerase. The RNA strand is synthesized in the 5' to 3'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093" b="-4093"/>
          <a:stretch>
            <a:fillRect/>
          </a:stretch>
        </p:blipFill>
        <p:spPr/>
      </p:pic>
      <p:sp>
        <p:nvSpPr>
          <p:cNvPr id="5" name="Figure Number"/>
          <p:cNvSpPr>
            <a:spLocks noGrp="1"/>
          </p:cNvSpPr>
          <p:nvPr>
            <p:ph type="title"/>
          </p:nvPr>
        </p:nvSpPr>
        <p:spPr/>
        <p:txBody>
          <a:bodyPr/>
          <a:lstStyle/>
          <a:p>
            <a:r>
              <a:rPr lang="en-US" dirty="0"/>
              <a:t>Figure 9.16</a:t>
            </a:r>
          </a:p>
        </p:txBody>
      </p:sp>
      <p:pic>
        <p:nvPicPr>
          <p:cNvPr id="9" name="Picture 8">
            <a:extLst>
              <a:ext uri="{FF2B5EF4-FFF2-40B4-BE49-F238E27FC236}">
                <a16:creationId xmlns:a16="http://schemas.microsoft.com/office/drawing/2014/main" xmlns="" id="{56CA5755-3704-F84A-9882-EFFEA119D29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5621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2F7597CA-19D5-4FF1-950D-17F771EA6F6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Multiple polymerases can transcribe a single bacterial gene while numerous ribosomes concurrently translate the mRNA transcripts into polypeptides. In this way, a specific protein can rapidly reach a high concentration in the bacterial cell.</a:t>
            </a:r>
          </a:p>
        </p:txBody>
      </p:sp>
      <p:pic>
        <p:nvPicPr>
          <p:cNvPr id="2" name="Figure" descr="Illustration shows multiple mRNAs being transcribed off one gene. Ribosomes attach to the mRNA before transcription is done and begin making prote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473" b="-12473"/>
          <a:stretch>
            <a:fillRect/>
          </a:stretch>
        </p:blipFill>
        <p:spPr>
          <a:xfrm>
            <a:off x="457199" y="1158962"/>
            <a:ext cx="8062913" cy="3500071"/>
          </a:xfrm>
        </p:spPr>
      </p:pic>
      <p:sp>
        <p:nvSpPr>
          <p:cNvPr id="5" name="Figure Number"/>
          <p:cNvSpPr>
            <a:spLocks noGrp="1"/>
          </p:cNvSpPr>
          <p:nvPr>
            <p:ph type="title"/>
          </p:nvPr>
        </p:nvSpPr>
        <p:spPr/>
        <p:txBody>
          <a:bodyPr/>
          <a:lstStyle/>
          <a:p>
            <a:r>
              <a:rPr lang="en-US" dirty="0"/>
              <a:t>Figure 9.17</a:t>
            </a:r>
          </a:p>
        </p:txBody>
      </p:sp>
      <p:pic>
        <p:nvPicPr>
          <p:cNvPr id="9" name="Picture 8">
            <a:extLst>
              <a:ext uri="{FF2B5EF4-FFF2-40B4-BE49-F238E27FC236}">
                <a16:creationId xmlns:a16="http://schemas.microsoft.com/office/drawing/2014/main" xmlns="" id="{C89A515D-9AAB-C74B-83F7-128199B6963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5737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4D119994-2C87-41FA-9958-649DCB82FA7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Eukaryotic mRNA contains introns that must be spliced out. A 5' cap and 3' tail are also </a:t>
            </a:r>
            <a:r>
              <a:rPr lang="nb-NO" sz="1600" dirty="0" err="1"/>
              <a:t>added</a:t>
            </a:r>
            <a:r>
              <a:rPr lang="nb-NO" sz="1600" dirty="0"/>
              <a:t>.</a:t>
            </a:r>
            <a:endParaRPr lang="en-US" sz="1600" dirty="0"/>
          </a:p>
        </p:txBody>
      </p:sp>
      <p:pic>
        <p:nvPicPr>
          <p:cNvPr id="2" name="Figure" descr="Illustration shows a primary RNA transcript with three exons and two introns. In the spliced transcript, the introns are removed and the exons are fused together. A 5' cap and poly-A tail have also been add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578" r="-14578"/>
          <a:stretch>
            <a:fillRect/>
          </a:stretch>
        </p:blipFill>
        <p:spPr/>
      </p:pic>
      <p:sp>
        <p:nvSpPr>
          <p:cNvPr id="5" name="Figure Number"/>
          <p:cNvSpPr>
            <a:spLocks noGrp="1"/>
          </p:cNvSpPr>
          <p:nvPr>
            <p:ph type="title"/>
          </p:nvPr>
        </p:nvSpPr>
        <p:spPr/>
        <p:txBody>
          <a:bodyPr/>
          <a:lstStyle/>
          <a:p>
            <a:r>
              <a:rPr lang="en-US" dirty="0"/>
              <a:t>Figure 9.18</a:t>
            </a:r>
          </a:p>
        </p:txBody>
      </p:sp>
      <p:pic>
        <p:nvPicPr>
          <p:cNvPr id="9" name="Picture 8">
            <a:extLst>
              <a:ext uri="{FF2B5EF4-FFF2-40B4-BE49-F238E27FC236}">
                <a16:creationId xmlns:a16="http://schemas.microsoft.com/office/drawing/2014/main" xmlns="" id="{0AFC3B25-4030-AD4B-A643-86920CCCB00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1659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A062CE9C-B745-422E-B091-AFC19B43C63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Dolly the sheep was the first cloned mammal.</a:t>
            </a:r>
          </a:p>
        </p:txBody>
      </p:sp>
      <p:pic>
        <p:nvPicPr>
          <p:cNvPr id="2" name="Figure" descr="Photo shows Dolly the sheep, which has been stuffed and placed in a glass ca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064" r="-10064"/>
          <a:stretch>
            <a:fillRect/>
          </a:stretch>
        </p:blipFill>
        <p:spPr/>
      </p:pic>
      <p:sp>
        <p:nvSpPr>
          <p:cNvPr id="5" name="Figure Number"/>
          <p:cNvSpPr>
            <a:spLocks noGrp="1"/>
          </p:cNvSpPr>
          <p:nvPr>
            <p:ph type="title"/>
          </p:nvPr>
        </p:nvSpPr>
        <p:spPr/>
        <p:txBody>
          <a:bodyPr/>
          <a:lstStyle/>
          <a:p>
            <a:r>
              <a:rPr lang="en-US" dirty="0"/>
              <a:t>Figure 9.1</a:t>
            </a:r>
          </a:p>
        </p:txBody>
      </p:sp>
      <p:pic>
        <p:nvPicPr>
          <p:cNvPr id="9" name="Picture 8">
            <a:extLst>
              <a:ext uri="{FF2B5EF4-FFF2-40B4-BE49-F238E27FC236}">
                <a16:creationId xmlns:a16="http://schemas.microsoft.com/office/drawing/2014/main" xmlns="" id="{6FD07912-D1B8-E141-A6B8-30B3427FDE0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174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67CEDC78-1B37-44A3-88B5-C2E67BA81C9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protein synthesis machinery includes the large and small subunits of the ribosome, mRNA, and </a:t>
            </a:r>
            <a:r>
              <a:rPr lang="en-US" sz="1600" dirty="0" err="1"/>
              <a:t>tRNA</a:t>
            </a:r>
            <a:r>
              <a:rPr lang="en-US" sz="1600" dirty="0"/>
              <a:t>. (credit: modification of work by NIGMS, NIH)</a:t>
            </a:r>
          </a:p>
        </p:txBody>
      </p:sp>
      <p:pic>
        <p:nvPicPr>
          <p:cNvPr id="4" name="Figure" descr="Illustration of the molecules involved in protein translation. A ribosome is shown with mRNA and tRNA. Amino acids are emerging to form a protein cha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973" r="-46973"/>
          <a:stretch>
            <a:fillRect/>
          </a:stretch>
        </p:blipFill>
        <p:spPr/>
      </p:pic>
      <p:sp>
        <p:nvSpPr>
          <p:cNvPr id="5" name="Figure Number"/>
          <p:cNvSpPr>
            <a:spLocks noGrp="1"/>
          </p:cNvSpPr>
          <p:nvPr>
            <p:ph type="title"/>
          </p:nvPr>
        </p:nvSpPr>
        <p:spPr/>
        <p:txBody>
          <a:bodyPr/>
          <a:lstStyle/>
          <a:p>
            <a:r>
              <a:rPr lang="en-US" dirty="0"/>
              <a:t>Figure 9.19</a:t>
            </a:r>
          </a:p>
        </p:txBody>
      </p:sp>
      <p:pic>
        <p:nvPicPr>
          <p:cNvPr id="9" name="Picture 8">
            <a:extLst>
              <a:ext uri="{FF2B5EF4-FFF2-40B4-BE49-F238E27FC236}">
                <a16:creationId xmlns:a16="http://schemas.microsoft.com/office/drawing/2014/main" xmlns="" id="{7F1726E8-7575-224D-B020-250B61829DC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4951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E34E7C7C-869A-432E-A4AA-6095E557B93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50" dirty="0"/>
              <a:t>This figure shows the genetic code for translating each nucleotide triplet, or codon, in mRNA into an amino acid or a termination signal in a nascent protein. (credit: modification of work </a:t>
            </a:r>
            <a:r>
              <a:rPr lang="cs-CZ" sz="1550" dirty="0"/>
              <a:t>by NIH)</a:t>
            </a:r>
            <a:endParaRPr lang="en-US" sz="1550" dirty="0"/>
          </a:p>
        </p:txBody>
      </p:sp>
      <p:pic>
        <p:nvPicPr>
          <p:cNvPr id="2" name="Figure" descr="Figure shows all 64 codons. Sixty-two of these code for amino acids, and three are stop codons shown in red. The start codon, AUG, is colored gre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698" r="-48698"/>
          <a:stretch>
            <a:fillRect/>
          </a:stretch>
        </p:blipFill>
        <p:spPr/>
      </p:pic>
      <p:sp>
        <p:nvSpPr>
          <p:cNvPr id="5" name="Figure Number"/>
          <p:cNvSpPr>
            <a:spLocks noGrp="1"/>
          </p:cNvSpPr>
          <p:nvPr>
            <p:ph type="title"/>
          </p:nvPr>
        </p:nvSpPr>
        <p:spPr/>
        <p:txBody>
          <a:bodyPr/>
          <a:lstStyle/>
          <a:p>
            <a:r>
              <a:rPr lang="en-US" dirty="0"/>
              <a:t>Figure 9.20</a:t>
            </a:r>
          </a:p>
        </p:txBody>
      </p:sp>
      <p:pic>
        <p:nvPicPr>
          <p:cNvPr id="9" name="Picture 8">
            <a:extLst>
              <a:ext uri="{FF2B5EF4-FFF2-40B4-BE49-F238E27FC236}">
                <a16:creationId xmlns:a16="http://schemas.microsoft.com/office/drawing/2014/main" xmlns="" id="{8EFA62A8-A3BA-454C-9B91-5DD9B2F3BA7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23804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058A94E3-92AF-47EC-9EE3-0BDF4AC6A28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550" dirty="0">
                <a:solidFill>
                  <a:srgbClr val="000000"/>
                </a:solidFill>
              </a:rPr>
              <a:t>Translation begins when a </a:t>
            </a:r>
            <a:r>
              <a:rPr lang="en-US" sz="1550" dirty="0" err="1">
                <a:solidFill>
                  <a:srgbClr val="000000"/>
                </a:solidFill>
              </a:rPr>
              <a:t>tRNA</a:t>
            </a:r>
            <a:r>
              <a:rPr lang="en-US" sz="1550" dirty="0">
                <a:solidFill>
                  <a:srgbClr val="000000"/>
                </a:solidFill>
              </a:rPr>
              <a:t> anticodon recognizes a codon on the mRNA. The large ribosomal subunit joins the small subunit, and a second </a:t>
            </a:r>
            <a:r>
              <a:rPr lang="en-US" sz="1550" dirty="0" err="1">
                <a:solidFill>
                  <a:srgbClr val="000000"/>
                </a:solidFill>
              </a:rPr>
              <a:t>tRNA</a:t>
            </a:r>
            <a:r>
              <a:rPr lang="en-US" sz="1550" dirty="0">
                <a:solidFill>
                  <a:srgbClr val="000000"/>
                </a:solidFill>
              </a:rPr>
              <a:t> is recruited. As the mRNA moves relative to the ribosome, the polypeptide chain is formed. Entry of a release factor into the A site terminates translation and the components dissociate.</a:t>
            </a:r>
          </a:p>
        </p:txBody>
      </p:sp>
      <p:pic>
        <p:nvPicPr>
          <p:cNvPr id="3" name="Figure" descr="Illustration shows the steps of protein synthesis. First, an initiator tRNA recognizes the sequence AUG on the mRNA that is associated with the small ribosomal subunit. The large subunit joins the complex. Next, a second tRNA is recruited at the A site. A peptide bond is formed between the first amino acid, which is at the P site, and the second amino acid, which is at the A site. The mRNA then shifts and the first tRNA is moved to the E site, where it dissociates from the ribosome. Another tRNA binds the A site, and the process is repea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208" r="-1620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9.21</a:t>
            </a:r>
            <a:endParaRPr lang="en-US" sz="2400" dirty="0">
              <a:solidFill>
                <a:srgbClr val="6CB255"/>
              </a:solidFill>
            </a:endParaRPr>
          </a:p>
        </p:txBody>
      </p:sp>
      <p:pic>
        <p:nvPicPr>
          <p:cNvPr id="7" name="Picture 6">
            <a:extLst>
              <a:ext uri="{FF2B5EF4-FFF2-40B4-BE49-F238E27FC236}">
                <a16:creationId xmlns:a16="http://schemas.microsoft.com/office/drawing/2014/main" xmlns="" id="{8D1CE643-896F-8948-96A4-FFA2E720265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6028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3A114077-7C31-4800-8D56-B0DDEDE3B6C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Illustration shows the steps of protein synthesis in three steps: transcription, RNA processing, and translation. In transcription, the RNA strand is synthesized by RNA polymerase in the 5' to 3' direction. In RNA processing, a primary RNA transcript with three exons and two introns is shown. In the spliced transcript, the introns are removed and the exons are fused together. A 5' cap and poly-A tail have also been added. In translation, an initiator tRNA recognizes the sequence AUG on the mRNA that is associated with the small ribosomal subunit. The large subunit joins the complex. Next, a second tRNA is recruited at the A site. A peptide bond is formed between the first amino acid, which is at the P site, and the second amino acid, which is at the A site. The mRNA then shifts and the first tRNA is moved to the E site, where it dissociates from the ribosome. Another tRNA binds the A site, and the process is repea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9001" r="-19001"/>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Eukaryotic gene expression is regulated during transcription and RNA processing, which take place in the nucleus, as well as during protein translation, which takes place in the cytoplasm. Further regulation may occur through post-translational modifications of proteins.</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9.22</a:t>
            </a:r>
            <a:endParaRPr lang="en-US" sz="2400" dirty="0">
              <a:solidFill>
                <a:srgbClr val="6CB255"/>
              </a:solidFill>
            </a:endParaRPr>
          </a:p>
        </p:txBody>
      </p:sp>
      <p:pic>
        <p:nvPicPr>
          <p:cNvPr id="7" name="Picture 6">
            <a:extLst>
              <a:ext uri="{FF2B5EF4-FFF2-40B4-BE49-F238E27FC236}">
                <a16:creationId xmlns:a16="http://schemas.microsoft.com/office/drawing/2014/main" xmlns="" id="{C5AF56BC-E921-F045-96B7-95159F6574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542933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47B54071-33D7-4F17-B2F9-380D6AC4ABD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There are five basic modes of alternative splicing. Segments of pre-mRNA with exons shown in blue, red, orange, and pink can be spliced to produce a variety of new mature mRNA segments.</a:t>
            </a:r>
          </a:p>
        </p:txBody>
      </p:sp>
      <p:pic>
        <p:nvPicPr>
          <p:cNvPr id="2" name="Figure" descr="Illustration of segments of pre-mRNA with exons shown in blue, red, orange, and pink. Five basic modes of alternative splicing are generally recognized. Each segment of pre-mRNA can be spliced to produce a variety of new mature mRNA segments; two are shown for each here. In the case of exon skipping, an exon may be spliced out or retained. In the case of mutually exclusive exons, one of two exons is retained in mRNAs after splicing, but not both. In the case of an alternative donor site, an alternative 5' splice junction (donor site) is used, changing the 3' boundary of the upstream exon. In the case of an alternative acceptor site, an alternative 3' splice junction (acceptor site) is used, changing the 5' boundary of the downstream exon. In the case of intron retention, a sequence may be spliced out as an intron or simply retained. This is distinguished from exon skipping because the retained sequence is not flanked by introns. The pink portion is considered an intron when skipped (top) and an exon when included (botto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9423" r="-59423"/>
          <a:stretch>
            <a:fillRect/>
          </a:stretch>
        </p:blipFill>
        <p:spPr/>
      </p:pic>
      <p:sp>
        <p:nvSpPr>
          <p:cNvPr id="5" name="Figure Number"/>
          <p:cNvSpPr>
            <a:spLocks noGrp="1"/>
          </p:cNvSpPr>
          <p:nvPr>
            <p:ph type="title"/>
          </p:nvPr>
        </p:nvSpPr>
        <p:spPr/>
        <p:txBody>
          <a:bodyPr/>
          <a:lstStyle/>
          <a:p>
            <a:r>
              <a:rPr lang="en-US" dirty="0"/>
              <a:t>Figure 9.23</a:t>
            </a:r>
          </a:p>
        </p:txBody>
      </p:sp>
      <p:pic>
        <p:nvPicPr>
          <p:cNvPr id="9" name="Picture 8">
            <a:extLst>
              <a:ext uri="{FF2B5EF4-FFF2-40B4-BE49-F238E27FC236}">
                <a16:creationId xmlns:a16="http://schemas.microsoft.com/office/drawing/2014/main" xmlns="" id="{DE835B34-B0ED-9A4E-9CAC-AF22DC2A2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2708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51E6F838-9A32-4359-988A-6A06AEA1DC3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50" dirty="0"/>
              <a:t>Pioneering scientists </a:t>
            </a:r>
            <a:r>
              <a:rPr lang="en-US" sz="1550" dirty="0">
                <a:solidFill>
                  <a:srgbClr val="6CB255"/>
                </a:solidFill>
              </a:rPr>
              <a:t>(a) </a:t>
            </a:r>
            <a:r>
              <a:rPr lang="en-US" sz="1550" dirty="0"/>
              <a:t>James Watson and Francis Crick are pictured here with American geneticist </a:t>
            </a:r>
            <a:r>
              <a:rPr lang="en-US" sz="1550" dirty="0" err="1"/>
              <a:t>Maclyn</a:t>
            </a:r>
            <a:r>
              <a:rPr lang="en-US" sz="1550" dirty="0"/>
              <a:t> McCarty. Scientist Rosalind Franklin discovered </a:t>
            </a:r>
            <a:r>
              <a:rPr lang="en-US" sz="1550" dirty="0">
                <a:solidFill>
                  <a:srgbClr val="6CB255"/>
                </a:solidFill>
              </a:rPr>
              <a:t>(b) </a:t>
            </a:r>
            <a:r>
              <a:rPr lang="en-US" sz="1550" dirty="0"/>
              <a:t>the X-ray diffraction pattern of DNA, which helped to elucidate its double helix structure. (credit a: modification of work </a:t>
            </a:r>
            <a:r>
              <a:rPr lang="fi-FI" sz="1550" dirty="0" err="1"/>
              <a:t>by</a:t>
            </a:r>
            <a:r>
              <a:rPr lang="fi-FI" sz="1550" dirty="0"/>
              <a:t> </a:t>
            </a:r>
            <a:r>
              <a:rPr lang="fi-FI" sz="1550" dirty="0" err="1"/>
              <a:t>Marjorie</a:t>
            </a:r>
            <a:r>
              <a:rPr lang="fi-FI" sz="1550" dirty="0"/>
              <a:t> </a:t>
            </a:r>
            <a:r>
              <a:rPr lang="fi-FI" sz="1550" dirty="0" err="1"/>
              <a:t>McCarty</a:t>
            </a:r>
            <a:r>
              <a:rPr lang="fi-FI" sz="1550" dirty="0"/>
              <a:t>; b: </a:t>
            </a:r>
            <a:r>
              <a:rPr lang="fi-FI" sz="1550" dirty="0" err="1"/>
              <a:t>modification</a:t>
            </a:r>
            <a:r>
              <a:rPr lang="fi-FI" sz="1550" dirty="0"/>
              <a:t> of </a:t>
            </a:r>
            <a:r>
              <a:rPr lang="fi-FI" sz="1550" dirty="0" err="1"/>
              <a:t>work</a:t>
            </a:r>
            <a:r>
              <a:rPr lang="fi-FI" sz="1550" dirty="0"/>
              <a:t> </a:t>
            </a:r>
            <a:r>
              <a:rPr lang="fi-FI" sz="1550" dirty="0" err="1"/>
              <a:t>by</a:t>
            </a:r>
            <a:r>
              <a:rPr lang="fi-FI" sz="1550" dirty="0"/>
              <a:t> NIH)</a:t>
            </a:r>
            <a:endParaRPr lang="en-US" sz="1550" dirty="0"/>
          </a:p>
        </p:txBody>
      </p:sp>
      <p:pic>
        <p:nvPicPr>
          <p:cNvPr id="2" name="Figure" descr="Photo in part A shows James Watson, Francis Crick, and Maclyn McCarty. The x-ray diffraction pattern in part b is symmetrical, with dots in an x-shap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937" r="-4937"/>
          <a:stretch>
            <a:fillRect/>
          </a:stretch>
        </p:blipFill>
        <p:spPr/>
      </p:pic>
      <p:sp>
        <p:nvSpPr>
          <p:cNvPr id="5" name="Figure Number"/>
          <p:cNvSpPr>
            <a:spLocks noGrp="1"/>
          </p:cNvSpPr>
          <p:nvPr>
            <p:ph type="title"/>
          </p:nvPr>
        </p:nvSpPr>
        <p:spPr/>
        <p:txBody>
          <a:bodyPr/>
          <a:lstStyle/>
          <a:p>
            <a:r>
              <a:rPr lang="en-US" dirty="0"/>
              <a:t>Figure 9.2</a:t>
            </a:r>
          </a:p>
        </p:txBody>
      </p:sp>
      <p:pic>
        <p:nvPicPr>
          <p:cNvPr id="9" name="Picture 8">
            <a:extLst>
              <a:ext uri="{FF2B5EF4-FFF2-40B4-BE49-F238E27FC236}">
                <a16:creationId xmlns:a16="http://schemas.microsoft.com/office/drawing/2014/main" xmlns="" id="{D664124C-882D-0D4D-A5D5-154E199B0DE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1549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FCA45E79-745B-4719-8B75-E9E56898BD3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rgbClr val="6CB255"/>
                </a:solidFill>
              </a:rPr>
              <a:t>(a) </a:t>
            </a:r>
            <a:r>
              <a:rPr lang="en-US" sz="1600" dirty="0"/>
              <a:t>Each DNA nucleotide is made up of a sugar, a phosphate group, and a base.</a:t>
            </a:r>
          </a:p>
          <a:p>
            <a:r>
              <a:rPr lang="en-US" sz="1600" dirty="0">
                <a:solidFill>
                  <a:srgbClr val="6CB255"/>
                </a:solidFill>
              </a:rPr>
              <a:t>(b) </a:t>
            </a:r>
            <a:r>
              <a:rPr lang="en-US" sz="1600" dirty="0"/>
              <a:t>Cytosine and thymine are </a:t>
            </a:r>
            <a:r>
              <a:rPr lang="en-US" sz="1600" dirty="0" err="1"/>
              <a:t>pyrimidines</a:t>
            </a:r>
            <a:r>
              <a:rPr lang="en-US" sz="1600" dirty="0"/>
              <a:t>. Guanine and adenine are purines.</a:t>
            </a:r>
          </a:p>
        </p:txBody>
      </p:sp>
      <p:pic>
        <p:nvPicPr>
          <p:cNvPr id="3" name="Figure" descr="Illustration shows structure of a nucleotide, which is made up of a deoxyribose sugar with a nitrogenous base attached at the 1' position and a phosphate group attached at the 5' position. There are two kinds of nitrogenous bases: pyrimidines, which have one six-membered ring, and purines, which have a six-membered ring fused to a five-membered ring. Cytosine and thymine are pyrimidines, and adenine and guanine are puri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33" r="-7333"/>
          <a:stretch>
            <a:fillRect/>
          </a:stretch>
        </p:blipFill>
        <p:spPr/>
      </p:pic>
      <p:sp>
        <p:nvSpPr>
          <p:cNvPr id="5" name="Figure Number"/>
          <p:cNvSpPr>
            <a:spLocks noGrp="1"/>
          </p:cNvSpPr>
          <p:nvPr>
            <p:ph type="title"/>
          </p:nvPr>
        </p:nvSpPr>
        <p:spPr/>
        <p:txBody>
          <a:bodyPr/>
          <a:lstStyle/>
          <a:p>
            <a:r>
              <a:rPr lang="en-US" dirty="0"/>
              <a:t>Figure 9.3</a:t>
            </a:r>
          </a:p>
        </p:txBody>
      </p:sp>
      <p:pic>
        <p:nvPicPr>
          <p:cNvPr id="9" name="Picture 8">
            <a:extLst>
              <a:ext uri="{FF2B5EF4-FFF2-40B4-BE49-F238E27FC236}">
                <a16:creationId xmlns:a16="http://schemas.microsoft.com/office/drawing/2014/main" xmlns="" id="{C4918040-66B7-004A-8DCD-107350A45DE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2447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C7AEC758-2010-4B7F-91A2-B56C68A99F7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DNA </a:t>
            </a:r>
            <a:r>
              <a:rPr lang="en-US" sz="1600" dirty="0">
                <a:solidFill>
                  <a:srgbClr val="6CB255"/>
                </a:solidFill>
              </a:rPr>
              <a:t>(a) </a:t>
            </a:r>
            <a:r>
              <a:rPr lang="en-US" sz="1600" dirty="0"/>
              <a:t>forms a double stranded helix, and </a:t>
            </a:r>
            <a:r>
              <a:rPr lang="en-US" sz="1600" dirty="0">
                <a:solidFill>
                  <a:srgbClr val="6CB255"/>
                </a:solidFill>
              </a:rPr>
              <a:t>(b) </a:t>
            </a:r>
            <a:r>
              <a:rPr lang="en-US" sz="1600" dirty="0"/>
              <a:t>adenine pairs with thymine and cytosine pairs with guanine. (credit a: modification of work by Jerome Walker, Dennis </a:t>
            </a:r>
            <a:r>
              <a:rPr lang="en-US" sz="1600" dirty="0" err="1"/>
              <a:t>Myts</a:t>
            </a:r>
            <a:r>
              <a:rPr lang="en-US" sz="1600" dirty="0"/>
              <a:t>)</a:t>
            </a:r>
          </a:p>
        </p:txBody>
      </p:sp>
      <p:pic>
        <p:nvPicPr>
          <p:cNvPr id="2" name="Figure" descr="Part A shows an illustration of a DNA double helix, which has a sugar phosphate backbone on the outside and nitrogenous base pairs on the inside. Part B shows base-pairing between thymine and adenine, which form two hydrogen bonds, and between guanine and cytosine, which form three hydrogen b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2486" r="-12486"/>
          <a:stretch>
            <a:fillRect/>
          </a:stretch>
        </p:blipFill>
        <p:spPr/>
      </p:pic>
      <p:sp>
        <p:nvSpPr>
          <p:cNvPr id="5" name="Figure Number"/>
          <p:cNvSpPr>
            <a:spLocks noGrp="1"/>
          </p:cNvSpPr>
          <p:nvPr>
            <p:ph type="title"/>
          </p:nvPr>
        </p:nvSpPr>
        <p:spPr/>
        <p:txBody>
          <a:bodyPr/>
          <a:lstStyle/>
          <a:p>
            <a:r>
              <a:rPr lang="en-US" dirty="0"/>
              <a:t>Figure 9.4</a:t>
            </a:r>
          </a:p>
        </p:txBody>
      </p:sp>
      <p:pic>
        <p:nvPicPr>
          <p:cNvPr id="9" name="Picture 8">
            <a:extLst>
              <a:ext uri="{FF2B5EF4-FFF2-40B4-BE49-F238E27FC236}">
                <a16:creationId xmlns:a16="http://schemas.microsoft.com/office/drawing/2014/main" xmlns="" id="{E0033772-4256-B747-B93A-535F6821428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44846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BB1765C4-B074-4E06-9371-AE981C45E4C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difference between the ribose found in RNA and the </a:t>
            </a:r>
            <a:r>
              <a:rPr lang="en-US" sz="1600" dirty="0" err="1"/>
              <a:t>deoxyribose</a:t>
            </a:r>
            <a:r>
              <a:rPr lang="en-US" sz="1600" dirty="0"/>
              <a:t> found in DNA is that ribose has a hydroxyl group at the 2' carbon.</a:t>
            </a:r>
          </a:p>
        </p:txBody>
      </p:sp>
      <p:pic>
        <p:nvPicPr>
          <p:cNvPr id="2" name="Figure" descr="A figure showing the structure of ribose and deoxyribose sugars. In ribose, the OH at the 2' position is highlighted in red. In deoxyribose, the H at the 2' position is highlighted in r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481" b="-13481"/>
          <a:stretch>
            <a:fillRect/>
          </a:stretch>
        </p:blipFill>
        <p:spPr/>
      </p:pic>
      <p:sp>
        <p:nvSpPr>
          <p:cNvPr id="5" name="Figure Number"/>
          <p:cNvSpPr>
            <a:spLocks noGrp="1"/>
          </p:cNvSpPr>
          <p:nvPr>
            <p:ph type="title"/>
          </p:nvPr>
        </p:nvSpPr>
        <p:spPr/>
        <p:txBody>
          <a:bodyPr/>
          <a:lstStyle/>
          <a:p>
            <a:r>
              <a:rPr lang="en-US" dirty="0"/>
              <a:t>Figure 9.5</a:t>
            </a:r>
          </a:p>
        </p:txBody>
      </p:sp>
      <p:pic>
        <p:nvPicPr>
          <p:cNvPr id="9" name="Picture 8">
            <a:extLst>
              <a:ext uri="{FF2B5EF4-FFF2-40B4-BE49-F238E27FC236}">
                <a16:creationId xmlns:a16="http://schemas.microsoft.com/office/drawing/2014/main" xmlns="" id="{0F9679FD-5495-3841-9EED-A66DA00C261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70839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3374E1FB-0EB8-441B-BEEB-155EC8922E6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eukaryote contains a well-defined nucleus, whereas in prokaryotes, the chromosome lies in the cytoplasm in an area called the nucleoid.</a:t>
            </a:r>
          </a:p>
        </p:txBody>
      </p:sp>
      <p:pic>
        <p:nvPicPr>
          <p:cNvPr id="2" name="Figure" descr="Illustration shows a eukaryotic cell, which has a membrane-bound nucleus containing chromatin and a nucleolus, and a prokaryotic cell, which has DNA contained in an area of the cytoplasm called the nucleoid. The prokaryotic cell is much smaller than the eukaryotic ce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71" r="-6871"/>
          <a:stretch>
            <a:fillRect/>
          </a:stretch>
        </p:blipFill>
        <p:spPr/>
      </p:pic>
      <p:sp>
        <p:nvSpPr>
          <p:cNvPr id="5" name="Figure Number"/>
          <p:cNvSpPr>
            <a:spLocks noGrp="1"/>
          </p:cNvSpPr>
          <p:nvPr>
            <p:ph type="title"/>
          </p:nvPr>
        </p:nvSpPr>
        <p:spPr/>
        <p:txBody>
          <a:bodyPr/>
          <a:lstStyle/>
          <a:p>
            <a:r>
              <a:rPr lang="en-US" dirty="0"/>
              <a:t>Figure 9.6</a:t>
            </a:r>
          </a:p>
        </p:txBody>
      </p:sp>
      <p:pic>
        <p:nvPicPr>
          <p:cNvPr id="9" name="Picture 8">
            <a:extLst>
              <a:ext uri="{FF2B5EF4-FFF2-40B4-BE49-F238E27FC236}">
                <a16:creationId xmlns:a16="http://schemas.microsoft.com/office/drawing/2014/main" xmlns="" id="{F4182D01-167B-9E4E-8409-D38E1825066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3261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31DD69A0-6994-4F0D-B6BD-DE2198F74B2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These figures illustrate the compaction of the eukaryotic chromosome.</a:t>
            </a:r>
          </a:p>
        </p:txBody>
      </p:sp>
      <p:pic>
        <p:nvPicPr>
          <p:cNvPr id="2" name="Figure" descr="Illustration shows levels of organization of eukaryotic chromosomes, starting with the DNA double helix, which wraps around histone proteins. The entire DNA molecule wraps around many clusters of histone proteins, forming a structure that looks like beads on a string. The chromatin is further condensed by wrapping around a protein core. The result is a compact chromosome, shown in duplicated for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696" r="-11696"/>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9.7</a:t>
            </a:r>
            <a:endParaRPr lang="en-US" sz="2400" dirty="0">
              <a:solidFill>
                <a:srgbClr val="6CB255"/>
              </a:solidFill>
            </a:endParaRPr>
          </a:p>
        </p:txBody>
      </p:sp>
      <p:pic>
        <p:nvPicPr>
          <p:cNvPr id="7" name="Picture 6">
            <a:extLst>
              <a:ext uri="{FF2B5EF4-FFF2-40B4-BE49-F238E27FC236}">
                <a16:creationId xmlns:a16="http://schemas.microsoft.com/office/drawing/2014/main" xmlns="" id="{F1FF52FD-A823-E548-842A-1F7C551BEC9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xmlns="" id="{CC94FDCC-B99C-425D-A8FB-49CC3135EEA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4" name="Figure" descr="Figure shows the ladder-like structure of DNA, with complementary bases making up the rungs of the ladd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5164" r="-45164"/>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two strands of DNA are complementary, meaning the sequence of bases in one strand can be used to create the correct sequence of bases in the other strand.</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9.8</a:t>
            </a:r>
            <a:endParaRPr lang="en-US" sz="2400" dirty="0">
              <a:solidFill>
                <a:srgbClr val="6CB255"/>
              </a:solidFill>
            </a:endParaRPr>
          </a:p>
        </p:txBody>
      </p:sp>
      <p:pic>
        <p:nvPicPr>
          <p:cNvPr id="7" name="Picture 6">
            <a:extLst>
              <a:ext uri="{FF2B5EF4-FFF2-40B4-BE49-F238E27FC236}">
                <a16:creationId xmlns:a16="http://schemas.microsoft.com/office/drawing/2014/main" xmlns="" id="{09AE602C-CC90-544A-87C4-3FE2106674D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73095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2172</Words>
  <Application>Microsoft Office PowerPoint</Application>
  <PresentationFormat>On-screen Show (4:3)</PresentationFormat>
  <Paragraphs>73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Essential</vt:lpstr>
      <vt:lpstr>CONCEPTS OF BIOLOGY</vt:lpstr>
      <vt:lpstr>Figure 9.1</vt:lpstr>
      <vt:lpstr>Figure 9.2</vt:lpstr>
      <vt:lpstr>Figure 9.3</vt:lpstr>
      <vt:lpstr>Figure 9.4</vt:lpstr>
      <vt:lpstr>Figure 9.5</vt:lpstr>
      <vt:lpstr>Figure 9.6</vt:lpstr>
      <vt:lpstr>Figure 9.7</vt:lpstr>
      <vt:lpstr>Figure 9.8</vt:lpstr>
      <vt:lpstr>Figure 9.9</vt:lpstr>
      <vt:lpstr>Figure 9.10</vt:lpstr>
      <vt:lpstr>Figure 9.11</vt:lpstr>
      <vt:lpstr>Figure 9.12</vt:lpstr>
      <vt:lpstr>Figure 9.13</vt:lpstr>
      <vt:lpstr>Figure 9.14</vt:lpstr>
      <vt:lpstr>Figure 9.15</vt:lpstr>
      <vt:lpstr>Figure 9.16</vt:lpstr>
      <vt:lpstr>Figure 9.17</vt:lpstr>
      <vt:lpstr>Figure 9.18</vt:lpstr>
      <vt:lpstr>Figure 9.19</vt:lpstr>
      <vt:lpstr>Figure 9.20</vt:lpstr>
      <vt:lpstr>Figure 9.21</vt:lpstr>
      <vt:lpstr>Figure 9.22</vt:lpstr>
      <vt:lpstr>Figure 9.23</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9 - MOLECULAR BIOLOGY</dc:title>
  <dc:creator>Spuddy McSpare</dc:creator>
  <cp:lastModifiedBy>Sarah Evans</cp:lastModifiedBy>
  <cp:revision>100</cp:revision>
  <dcterms:created xsi:type="dcterms:W3CDTF">2012-06-04T02:13:36Z</dcterms:created>
  <dcterms:modified xsi:type="dcterms:W3CDTF">2020-11-17T16:12:22Z</dcterms:modified>
</cp:coreProperties>
</file>