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0"/>
  </p:handoutMasterIdLst>
  <p:sldIdLst>
    <p:sldId id="256" r:id="rId2"/>
    <p:sldId id="279" r:id="rId3"/>
    <p:sldId id="280" r:id="rId4"/>
    <p:sldId id="273" r:id="rId5"/>
    <p:sldId id="281" r:id="rId6"/>
    <p:sldId id="277" r:id="rId7"/>
    <p:sldId id="282" r:id="rId8"/>
    <p:sldId id="283" r:id="rId9"/>
    <p:sldId id="284" r:id="rId10"/>
    <p:sldId id="285" r:id="rId11"/>
    <p:sldId id="286" r:id="rId12"/>
    <p:sldId id="287" r:id="rId13"/>
    <p:sldId id="288" r:id="rId14"/>
    <p:sldId id="289" r:id="rId15"/>
    <p:sldId id="290" r:id="rId16"/>
    <p:sldId id="291" r:id="rId17"/>
    <p:sldId id="292" r:id="rId18"/>
    <p:sldId id="2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41" autoAdjust="0"/>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Figure" descr="Concepts of Biology"/>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0948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10 BIOTECHNOLOGY</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2B953850-1CC0-45E7-BDD0-CDA3B726FAEC}"/>
              </a:ext>
            </a:extLst>
          </p:cNvPr>
          <p:cNvSpPr>
            <a:spLocks noGrp="1"/>
          </p:cNvSpPr>
          <p:nvPr>
            <p:ph type="title" idx="4294967295"/>
          </p:nvPr>
        </p:nvSpPr>
        <p:spPr>
          <a:xfrm>
            <a:off x="0" y="695086"/>
            <a:ext cx="9144000" cy="734641"/>
          </a:xfrm>
        </p:spPr>
        <p:txBody>
          <a:bodyPr>
            <a:normAutofit/>
          </a:bodyPr>
          <a:lstStyle/>
          <a:p>
            <a:pPr algn="ctr"/>
            <a:r>
              <a:rPr lang="en-US" sz="3600" dirty="0"/>
              <a:t>CONCEPTS OF BIOLOGY</a:t>
            </a:r>
          </a:p>
        </p:txBody>
      </p:sp>
      <p:pic>
        <p:nvPicPr>
          <p:cNvPr id="7" name="Picture 6">
            <a:extLst>
              <a:ext uri="{FF2B5EF4-FFF2-40B4-BE49-F238E27FC236}">
                <a16:creationId xmlns:a16="http://schemas.microsoft.com/office/drawing/2014/main" id="{53C842E0-B160-CB48-927E-E5675D62E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686BFCC4-BE8B-4DA7-9701-8CFC16FE97A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It can be seen that two of these mice are transgenic because they have a gene that causes them to fluoresce under a UV light. The non-transgenic mouse does not have the gene that </a:t>
            </a:r>
            <a:r>
              <a:rPr lang="fi-FI" sz="1600" dirty="0" err="1"/>
              <a:t>causes</a:t>
            </a:r>
            <a:r>
              <a:rPr lang="fi-FI" sz="1600" dirty="0"/>
              <a:t> </a:t>
            </a:r>
            <a:r>
              <a:rPr lang="fi-FI" sz="1600" dirty="0" err="1"/>
              <a:t>fluorescence</a:t>
            </a:r>
            <a:r>
              <a:rPr lang="fi-FI" sz="1600" dirty="0"/>
              <a:t>. (</a:t>
            </a:r>
            <a:r>
              <a:rPr lang="fi-FI" sz="1600" dirty="0" err="1"/>
              <a:t>credit</a:t>
            </a:r>
            <a:r>
              <a:rPr lang="fi-FI" sz="1600" dirty="0"/>
              <a:t>: Ingrid </a:t>
            </a:r>
            <a:r>
              <a:rPr lang="fi-FI" sz="1600" dirty="0" err="1"/>
              <a:t>Moen</a:t>
            </a:r>
            <a:r>
              <a:rPr lang="fi-FI" sz="1600" dirty="0"/>
              <a:t> et al.)</a:t>
            </a:r>
            <a:endParaRPr lang="en-US" sz="1600" dirty="0"/>
          </a:p>
        </p:txBody>
      </p:sp>
      <p:pic>
        <p:nvPicPr>
          <p:cNvPr id="3" name="Figure" descr="A photo shows 3 mice under ultraviolet light. All three have white fur that looks purple in the UV light. The middle mouse is non-transgenic and is non-fluorescing. The mice on the left and right are transgenic, and their eyes, ears, nose, and tail fluoresce green under the UV ligh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9774" r="-39774"/>
          <a:stretch>
            <a:fillRect/>
          </a:stretch>
        </p:blipFill>
        <p:spPr/>
      </p:pic>
      <p:sp>
        <p:nvSpPr>
          <p:cNvPr id="5" name="Figure Number"/>
          <p:cNvSpPr>
            <a:spLocks noGrp="1"/>
          </p:cNvSpPr>
          <p:nvPr>
            <p:ph type="title"/>
          </p:nvPr>
        </p:nvSpPr>
        <p:spPr/>
        <p:txBody>
          <a:bodyPr/>
          <a:lstStyle/>
          <a:p>
            <a:r>
              <a:rPr lang="en-US" dirty="0"/>
              <a:t>Figure 10.9</a:t>
            </a:r>
          </a:p>
        </p:txBody>
      </p:sp>
      <p:pic>
        <p:nvPicPr>
          <p:cNvPr id="9" name="Picture 8">
            <a:extLst>
              <a:ext uri="{FF2B5EF4-FFF2-40B4-BE49-F238E27FC236}">
                <a16:creationId xmlns:a16="http://schemas.microsoft.com/office/drawing/2014/main" id="{D14754B7-184F-4440-B504-708FFAAD9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47336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7C3208A-BB86-4BD8-A65F-B84376FD1FF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Corn, a major agricultural crop used to create products for a variety of industries, is often modified through plant biotechnology. (credit: Keith Weller, USDA)</a:t>
            </a:r>
          </a:p>
        </p:txBody>
      </p:sp>
      <p:pic>
        <p:nvPicPr>
          <p:cNvPr id="4" name="Figure" descr="A photo of cobs of corn with kernels of varying shape and col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621" r="-7621"/>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10.10</a:t>
            </a:r>
            <a:endParaRPr lang="en-US" sz="2400" dirty="0">
              <a:solidFill>
                <a:srgbClr val="6CB255"/>
              </a:solidFill>
            </a:endParaRPr>
          </a:p>
        </p:txBody>
      </p:sp>
      <p:pic>
        <p:nvPicPr>
          <p:cNvPr id="7" name="Picture 6">
            <a:extLst>
              <a:ext uri="{FF2B5EF4-FFF2-40B4-BE49-F238E27FC236}">
                <a16:creationId xmlns:a16="http://schemas.microsoft.com/office/drawing/2014/main" id="{FF0EFEAD-5269-5E49-88C1-F198F01B7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8207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D0847FFD-964F-4109-8EEB-90AF9FDB7AE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 A diagram showing a human chromosome with bands revealed with a Giemsa stain. The bands are labeled with Xp and a number on the short arm and Xq and a number on the long arm. Certain genes are found within some of the bands. These genes are labeled on the right: Fanconi anemia B, Wiskott-Aldrich syndrome, Pelizaeus-Merzbacher disease, Fragile X syndrome, and G6PD deficiency[0]."/>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313" r="-38313"/>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This is a physical map of the human X chromosome. (credit: modification of work by NCBI, NIH)</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10.11</a:t>
            </a:r>
            <a:endParaRPr lang="en-US" sz="2400" dirty="0">
              <a:solidFill>
                <a:srgbClr val="6CB255"/>
              </a:solidFill>
            </a:endParaRPr>
          </a:p>
        </p:txBody>
      </p:sp>
      <p:pic>
        <p:nvPicPr>
          <p:cNvPr id="7" name="Picture 6">
            <a:extLst>
              <a:ext uri="{FF2B5EF4-FFF2-40B4-BE49-F238E27FC236}">
                <a16:creationId xmlns:a16="http://schemas.microsoft.com/office/drawing/2014/main" id="{C340D6F9-F4A9-0540-A2DC-BC392DEA7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415517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8CD862E6-2550-47FA-BDC7-1B26BF1528F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420" dirty="0"/>
              <a:t>Much basic research is done with model organisms, such as the mouse, </a:t>
            </a:r>
            <a:r>
              <a:rPr lang="en-US" sz="1420" i="1" dirty="0" err="1"/>
              <a:t>Mus</a:t>
            </a:r>
            <a:r>
              <a:rPr lang="en-US" sz="1420" i="1" dirty="0"/>
              <a:t> </a:t>
            </a:r>
            <a:r>
              <a:rPr lang="en-US" sz="1420" i="1" dirty="0" err="1"/>
              <a:t>musculus</a:t>
            </a:r>
            <a:r>
              <a:rPr lang="en-US" sz="1420" dirty="0"/>
              <a:t>; the fruit fly, </a:t>
            </a:r>
            <a:r>
              <a:rPr lang="en-US" sz="1420" i="1" dirty="0"/>
              <a:t>Drosophila melanogaster</a:t>
            </a:r>
            <a:r>
              <a:rPr lang="en-US" sz="1420" dirty="0"/>
              <a:t>; the nematode </a:t>
            </a:r>
            <a:r>
              <a:rPr lang="en-US" sz="1420" i="1" dirty="0" err="1"/>
              <a:t>Caenorhabditis</a:t>
            </a:r>
            <a:r>
              <a:rPr lang="en-US" sz="1420" i="1" dirty="0"/>
              <a:t> </a:t>
            </a:r>
            <a:r>
              <a:rPr lang="en-US" sz="1420" i="1" dirty="0" err="1"/>
              <a:t>elegans</a:t>
            </a:r>
            <a:r>
              <a:rPr lang="en-US" sz="1420" dirty="0"/>
              <a:t>; the yeast </a:t>
            </a:r>
            <a:r>
              <a:rPr lang="en-US" sz="1420" i="1" dirty="0"/>
              <a:t>Saccharomyces </a:t>
            </a:r>
            <a:r>
              <a:rPr lang="en-US" sz="1420" i="1" dirty="0" err="1"/>
              <a:t>cerevisiae</a:t>
            </a:r>
            <a:r>
              <a:rPr lang="en-US" sz="1420" dirty="0"/>
              <a:t>; and the common weed, </a:t>
            </a:r>
            <a:r>
              <a:rPr lang="en-US" sz="1420" i="1" dirty="0"/>
              <a:t>Arabidopsis thaliana</a:t>
            </a:r>
            <a:r>
              <a:rPr lang="en-US" sz="1420" dirty="0"/>
              <a:t>. (credit “mouse”: modification of work by </a:t>
            </a:r>
            <a:r>
              <a:rPr lang="en-US" sz="1420" dirty="0" err="1"/>
              <a:t>Florean</a:t>
            </a:r>
            <a:r>
              <a:rPr lang="en-US" sz="1420" dirty="0"/>
              <a:t> </a:t>
            </a:r>
            <a:r>
              <a:rPr lang="en-US" sz="1420" dirty="0" err="1"/>
              <a:t>Fortescue</a:t>
            </a:r>
            <a:r>
              <a:rPr lang="en-US" sz="1420" dirty="0"/>
              <a:t>; credit “nematodes”: modification of work by “</a:t>
            </a:r>
            <a:r>
              <a:rPr lang="en-US" sz="1420" dirty="0" err="1"/>
              <a:t>snickclunk</a:t>
            </a:r>
            <a:r>
              <a:rPr lang="en-US" sz="1420" dirty="0"/>
              <a:t>”/Flickr; credit “common weed”: modification of work by Peggy </a:t>
            </a:r>
            <a:r>
              <a:rPr lang="en-US" sz="1420" dirty="0" err="1"/>
              <a:t>Greb</a:t>
            </a:r>
            <a:r>
              <a:rPr lang="en-US" sz="1420" dirty="0"/>
              <a:t>, USDA; scale-bar data from Matt Russell)</a:t>
            </a:r>
          </a:p>
        </p:txBody>
      </p:sp>
      <p:pic>
        <p:nvPicPr>
          <p:cNvPr id="4" name="Figure" descr="Five photos are of the mouse, Mus musculus; the fruit fly, Drosophila melanogaster; the nematode Caenorhabditis elegans, viewed through a scanning electron microscope; the yeast Saccharomyces cerevisiae, seen in a differential interference contrast light micrograph; and a small white flower, Arabidopsis thalian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300" r="-25300"/>
          <a:stretch>
            <a:fillRect/>
          </a:stretch>
        </p:blipFill>
        <p:spPr/>
      </p:pic>
      <p:sp>
        <p:nvSpPr>
          <p:cNvPr id="5" name="Figure Number"/>
          <p:cNvSpPr>
            <a:spLocks noGrp="1"/>
          </p:cNvSpPr>
          <p:nvPr>
            <p:ph type="title"/>
          </p:nvPr>
        </p:nvSpPr>
        <p:spPr/>
        <p:txBody>
          <a:bodyPr/>
          <a:lstStyle/>
          <a:p>
            <a:r>
              <a:rPr lang="en-US" dirty="0"/>
              <a:t>Figure 10.12</a:t>
            </a:r>
          </a:p>
        </p:txBody>
      </p:sp>
      <p:pic>
        <p:nvPicPr>
          <p:cNvPr id="9" name="Picture 8">
            <a:extLst>
              <a:ext uri="{FF2B5EF4-FFF2-40B4-BE49-F238E27FC236}">
                <a16:creationId xmlns:a16="http://schemas.microsoft.com/office/drawing/2014/main" id="{3AA1F345-9550-5947-B25C-E25F1D62FE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87899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72AA1F0E-0774-464C-95B1-1B5004E3EBF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err="1"/>
              <a:t>Metagenomics</a:t>
            </a:r>
            <a:r>
              <a:rPr lang="en-US" sz="1600" dirty="0"/>
              <a:t> involves isolating DNA from multiple species within an environmental niche. The DNA is cut up and sequenced, allowing entire genome sequences of multiple species to be reconstructed from the sequences of overlapping pieces.</a:t>
            </a:r>
          </a:p>
        </p:txBody>
      </p:sp>
      <p:pic>
        <p:nvPicPr>
          <p:cNvPr id="3" name="Figure" descr="The diagram shows 3 individual rings representing DNA, with a small portion of each in a contrasting color. The small portions represent DNA from a different species.  The 3 rings have the caption “All of the genomic DNA from a particular environment is cut into fragments and ligated into a cloning vector. The fragments are sequenced, and regions of overlap are used to determine the genomic sequences.” Below the rings are many pieces of the contrasting color portions only, with an arrow pointing to solid longer lines of the 3 colo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0101" r="-60101"/>
          <a:stretch>
            <a:fillRect/>
          </a:stretch>
        </p:blipFill>
        <p:spPr/>
      </p:pic>
      <p:sp>
        <p:nvSpPr>
          <p:cNvPr id="5" name="Figure Number"/>
          <p:cNvSpPr>
            <a:spLocks noGrp="1"/>
          </p:cNvSpPr>
          <p:nvPr>
            <p:ph type="title"/>
          </p:nvPr>
        </p:nvSpPr>
        <p:spPr/>
        <p:txBody>
          <a:bodyPr/>
          <a:lstStyle/>
          <a:p>
            <a:r>
              <a:rPr lang="en-US" dirty="0"/>
              <a:t>Figure 10.13</a:t>
            </a:r>
          </a:p>
        </p:txBody>
      </p:sp>
      <p:pic>
        <p:nvPicPr>
          <p:cNvPr id="9" name="Picture 8">
            <a:extLst>
              <a:ext uri="{FF2B5EF4-FFF2-40B4-BE49-F238E27FC236}">
                <a16:creationId xmlns:a16="http://schemas.microsoft.com/office/drawing/2014/main" id="{6D7CE2BC-EDF8-D949-BEE7-A7C51AF36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76650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EEC8E88E-E2B3-4EF0-AE8F-59C0854ABB0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Renewable fuels were tested in Navy ships and aircraft at the first Naval Energy Forum. (credit: modification of work by John F. Williams, US Navy)</a:t>
            </a:r>
          </a:p>
        </p:txBody>
      </p:sp>
      <p:pic>
        <p:nvPicPr>
          <p:cNvPr id="6" name="Figure" descr="A photo of a large container of green fluid, with a display in the background with the heading “From Field to Flee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535" r="-7535"/>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10.14</a:t>
            </a:r>
            <a:endParaRPr lang="en-US" sz="2400" dirty="0">
              <a:solidFill>
                <a:srgbClr val="6CB255"/>
              </a:solidFill>
            </a:endParaRPr>
          </a:p>
        </p:txBody>
      </p:sp>
      <p:pic>
        <p:nvPicPr>
          <p:cNvPr id="8" name="Picture 7">
            <a:extLst>
              <a:ext uri="{FF2B5EF4-FFF2-40B4-BE49-F238E27FC236}">
                <a16:creationId xmlns:a16="http://schemas.microsoft.com/office/drawing/2014/main" id="{5404FD75-2E29-6849-B372-A9209B71C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677036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0D8FF37-87F8-4841-92CB-137EFED221C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i="1" dirty="0"/>
              <a:t>Bacillus </a:t>
            </a:r>
            <a:r>
              <a:rPr lang="en-US" sz="1600" i="1" dirty="0" err="1"/>
              <a:t>anthracis</a:t>
            </a:r>
            <a:r>
              <a:rPr lang="en-US" sz="1600" i="1" dirty="0"/>
              <a:t> </a:t>
            </a:r>
            <a:r>
              <a:rPr lang="en-US" sz="1600" dirty="0"/>
              <a:t>is the organism that causes anthrax. (credit: modification of work by CDC; scale-bar data from Matt Russell)</a:t>
            </a:r>
          </a:p>
        </p:txBody>
      </p:sp>
      <p:pic>
        <p:nvPicPr>
          <p:cNvPr id="4" name="Figure" descr="A light microscope photo of the long rods of anthrax bacterium. Several lines of red spore dots can be seen as we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4123" r="-64123"/>
          <a:stretch>
            <a:fillRect/>
          </a:stretch>
        </p:blipFill>
        <p:spPr/>
      </p:pic>
      <p:sp>
        <p:nvSpPr>
          <p:cNvPr id="5" name="Figure Number"/>
          <p:cNvSpPr>
            <a:spLocks noGrp="1"/>
          </p:cNvSpPr>
          <p:nvPr>
            <p:ph type="title"/>
          </p:nvPr>
        </p:nvSpPr>
        <p:spPr/>
        <p:txBody>
          <a:bodyPr/>
          <a:lstStyle/>
          <a:p>
            <a:r>
              <a:rPr lang="en-US" dirty="0"/>
              <a:t>Figure 10.15</a:t>
            </a:r>
          </a:p>
        </p:txBody>
      </p:sp>
      <p:pic>
        <p:nvPicPr>
          <p:cNvPr id="9" name="Picture 8">
            <a:extLst>
              <a:ext uri="{FF2B5EF4-FFF2-40B4-BE49-F238E27FC236}">
                <a16:creationId xmlns:a16="http://schemas.microsoft.com/office/drawing/2014/main" id="{0C44CC63-6468-5943-AC84-35D66F9C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76071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03EB8CB-D32B-4123-905E-E91DFDE38DB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Transgenic agricultural plants can be made to resist disease. These transgenic plums are resistant to the plum pox virus. (credit: Scott Bauer, USDA ARS)</a:t>
            </a:r>
          </a:p>
        </p:txBody>
      </p:sp>
      <p:pic>
        <p:nvPicPr>
          <p:cNvPr id="3" name="Figure" descr="A photo of several purple plums and the leaves of the plum tree. One plum has been cut in half to expose the yellow flesh and small brown p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a:xfrm>
            <a:off x="457199" y="1158962"/>
            <a:ext cx="8062913" cy="3500071"/>
          </a:xfrm>
        </p:spPr>
      </p:pic>
      <p:sp>
        <p:nvSpPr>
          <p:cNvPr id="5" name="Figure Number"/>
          <p:cNvSpPr>
            <a:spLocks noGrp="1"/>
          </p:cNvSpPr>
          <p:nvPr>
            <p:ph type="title"/>
          </p:nvPr>
        </p:nvSpPr>
        <p:spPr/>
        <p:txBody>
          <a:bodyPr/>
          <a:lstStyle/>
          <a:p>
            <a:r>
              <a:rPr lang="en-US" dirty="0"/>
              <a:t>Figure 10.16</a:t>
            </a:r>
          </a:p>
        </p:txBody>
      </p:sp>
      <p:pic>
        <p:nvPicPr>
          <p:cNvPr id="9" name="Picture 8">
            <a:extLst>
              <a:ext uri="{FF2B5EF4-FFF2-40B4-BE49-F238E27FC236}">
                <a16:creationId xmlns:a16="http://schemas.microsoft.com/office/drawing/2014/main" id="{8B0B3D8E-2353-7240-88D2-73367E968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143843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FCE13FCF-75AE-48CA-9D6C-5F97FCCD983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machine is preparing to do a proteomic pattern analysis to identify specific cancers so that an accurate cancer prognosis can be made. (credit: </a:t>
            </a:r>
            <a:r>
              <a:rPr lang="en-US" sz="1600" dirty="0" err="1"/>
              <a:t>Dorie</a:t>
            </a:r>
            <a:r>
              <a:rPr lang="en-US" sz="1600" dirty="0"/>
              <a:t> Hightower, NCI, NIH)</a:t>
            </a:r>
          </a:p>
        </p:txBody>
      </p:sp>
      <p:pic>
        <p:nvPicPr>
          <p:cNvPr id="4" name="Figure" descr="Photo shows a protein pattern analyzer. It is a large piece of equipment on a desktop with pipettes at the end of long steel tub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10.17</a:t>
            </a:r>
          </a:p>
        </p:txBody>
      </p:sp>
      <p:pic>
        <p:nvPicPr>
          <p:cNvPr id="9" name="Picture 8">
            <a:extLst>
              <a:ext uri="{FF2B5EF4-FFF2-40B4-BE49-F238E27FC236}">
                <a16:creationId xmlns:a16="http://schemas.microsoft.com/office/drawing/2014/main" id="{707DC7F6-B717-C842-B739-6109444DD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30125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308997E-6629-4584-AB54-C385090F9DB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solidFill>
                  <a:srgbClr val="6CB255"/>
                </a:solidFill>
              </a:rPr>
              <a:t>(a) </a:t>
            </a:r>
            <a:r>
              <a:rPr lang="en-US" sz="1600" dirty="0"/>
              <a:t>A thermal cycler, such as the one shown here, is a basic tool used to study DNA in a process called the polymerase chain reaction (PCR). The polymerase enzyme most often used with PCR comes from a strain of bacteria that lives in </a:t>
            </a:r>
            <a:r>
              <a:rPr lang="en-US" sz="1600" dirty="0">
                <a:solidFill>
                  <a:srgbClr val="6CB255"/>
                </a:solidFill>
              </a:rPr>
              <a:t>(b) </a:t>
            </a:r>
            <a:r>
              <a:rPr lang="en-US" sz="1600" dirty="0"/>
              <a:t>the hot springs of Yellowstone National Park. (credit a: modification of work by Magnus </a:t>
            </a:r>
            <a:r>
              <a:rPr lang="en-US" sz="1600" dirty="0" err="1"/>
              <a:t>Manske</a:t>
            </a:r>
            <a:r>
              <a:rPr lang="en-US" sz="1600" dirty="0"/>
              <a:t>; credit b: modification of work by Jon Sullivan)</a:t>
            </a:r>
          </a:p>
        </p:txBody>
      </p:sp>
      <p:pic>
        <p:nvPicPr>
          <p:cNvPr id="2" name="Figure" descr="In part A, a PCR machine sits on a desk. It has a digital screen on the front and buttons, and “caution, hot base” is written on the front. Part B shows a hot spring in Yellowsto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251" b="-6251"/>
          <a:stretch>
            <a:fillRect/>
          </a:stretch>
        </p:blipFill>
        <p:spPr/>
      </p:pic>
      <p:sp>
        <p:nvSpPr>
          <p:cNvPr id="5" name="Figure Number"/>
          <p:cNvSpPr>
            <a:spLocks noGrp="1"/>
          </p:cNvSpPr>
          <p:nvPr>
            <p:ph type="title"/>
          </p:nvPr>
        </p:nvSpPr>
        <p:spPr/>
        <p:txBody>
          <a:bodyPr/>
          <a:lstStyle/>
          <a:p>
            <a:r>
              <a:rPr lang="en-US" dirty="0"/>
              <a:t>Figure 10.1</a:t>
            </a:r>
          </a:p>
        </p:txBody>
      </p:sp>
      <p:pic>
        <p:nvPicPr>
          <p:cNvPr id="9" name="Picture 8">
            <a:extLst>
              <a:ext uri="{FF2B5EF4-FFF2-40B4-BE49-F238E27FC236}">
                <a16:creationId xmlns:a16="http://schemas.microsoft.com/office/drawing/2014/main" id="{A226B13E-49EC-5042-A452-EB3A7744B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11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4510F0D-9079-4574-A442-F595382AA40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diagram shows the basic method used for the extraction of DNA.</a:t>
            </a:r>
          </a:p>
        </p:txBody>
      </p:sp>
      <p:pic>
        <p:nvPicPr>
          <p:cNvPr id="2" name="Figure" descr="Four test tubes are illustrated, showing four steps in extracting DNA. In the first, cells are lysed using a detergent that disrupts the plasma membrane. In the second, cell contents are treated with protease to destroy protein, and RNase to destroy RNA. In the third, cell debris is pelleted in a centrifuge. The supernatant (liquid) containing the DNA is transferred to a clean tube. In the fourth test tube, the DNA is precipitated with ethanol. It forms viscous strands that can be spooled on a glass ro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308" r="-26308"/>
          <a:stretch>
            <a:fillRect/>
          </a:stretch>
        </p:blipFill>
        <p:spPr/>
      </p:pic>
      <p:sp>
        <p:nvSpPr>
          <p:cNvPr id="5" name="Figure Number"/>
          <p:cNvSpPr>
            <a:spLocks noGrp="1"/>
          </p:cNvSpPr>
          <p:nvPr>
            <p:ph type="title"/>
          </p:nvPr>
        </p:nvSpPr>
        <p:spPr/>
        <p:txBody>
          <a:bodyPr/>
          <a:lstStyle/>
          <a:p>
            <a:r>
              <a:rPr lang="en-US" dirty="0"/>
              <a:t>Figure 10.2</a:t>
            </a:r>
          </a:p>
        </p:txBody>
      </p:sp>
      <p:pic>
        <p:nvPicPr>
          <p:cNvPr id="9" name="Picture 8">
            <a:extLst>
              <a:ext uri="{FF2B5EF4-FFF2-40B4-BE49-F238E27FC236}">
                <a16:creationId xmlns:a16="http://schemas.microsoft.com/office/drawing/2014/main" id="{61E47F21-80BF-E54F-94AD-5BF1E9F69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1345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840E928F-62A7-4638-8B32-59D7E407EC6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Shown are DNA fragments from six samples run on a gel, stained with a fluorescent dye and viewed under UV light. (credit: modification of work by James Jacob, Tompkins Cortland Community College)</a:t>
            </a:r>
          </a:p>
        </p:txBody>
      </p:sp>
      <p:pic>
        <p:nvPicPr>
          <p:cNvPr id="2" name="Figure" descr="Photo shows a black background with 9 faint gray vertical bands (lanes). In those bands are horizontal white slightly blurry bands of varying thicknesses and brightness. The faint gray lanes on the left and right edges have a lot of horizontal bands, and the 7 in the middle have only a few each, in different positi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7065" b="-17065"/>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10.3</a:t>
            </a:r>
            <a:endParaRPr lang="en-US" sz="2400" dirty="0">
              <a:solidFill>
                <a:srgbClr val="6CB255"/>
              </a:solidFill>
            </a:endParaRPr>
          </a:p>
        </p:txBody>
      </p:sp>
      <p:pic>
        <p:nvPicPr>
          <p:cNvPr id="7" name="Picture 6">
            <a:extLst>
              <a:ext uri="{FF2B5EF4-FFF2-40B4-BE49-F238E27FC236}">
                <a16:creationId xmlns:a16="http://schemas.microsoft.com/office/drawing/2014/main" id="{AE81F4C6-9124-664C-AA1D-96DE033E4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58AFADCA-B32D-41E2-9BB1-A33D6E4D818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Figure showing PCR in 4 steps. First, the double strand of DNA is denatured at 95 degrees Celsius to separate the strands. The 2 strands are then annealed at approximately 50 degrees Celsius using primers. DNA polymerase then extends the new strands at 72 degrees Celsius. The fourth step shows that this procedure takes place many times, resulting in an increase in copies of the original DN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344" r="-17344"/>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Polymerase chain reaction, or PCR, is used to produce many copies of a specific sequence of DNA using a special form of DNA polymerase.</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10.4</a:t>
            </a:r>
            <a:endParaRPr lang="en-US" sz="2400" dirty="0">
              <a:solidFill>
                <a:srgbClr val="6CB255"/>
              </a:solidFill>
            </a:endParaRPr>
          </a:p>
        </p:txBody>
      </p:sp>
      <p:pic>
        <p:nvPicPr>
          <p:cNvPr id="7" name="Picture 6">
            <a:extLst>
              <a:ext uri="{FF2B5EF4-FFF2-40B4-BE49-F238E27FC236}">
                <a16:creationId xmlns:a16="http://schemas.microsoft.com/office/drawing/2014/main" id="{BD548FFC-198C-AB44-8504-346856B60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43797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AE8402DA-2C4B-40DE-8F5B-DDEA0E12FCA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420" dirty="0"/>
              <a:t>In this </a:t>
            </a:r>
            <a:r>
              <a:rPr lang="en-US" sz="1420" dirty="0">
                <a:solidFill>
                  <a:srgbClr val="6CB255"/>
                </a:solidFill>
              </a:rPr>
              <a:t>(a) </a:t>
            </a:r>
            <a:r>
              <a:rPr lang="en-US" sz="1420" dirty="0"/>
              <a:t>six-nucleotide restriction enzyme recognition site, notice that the sequence of six nucleotides reads the same in the 5' to 3' direction on one strand as it does in the 5' to 3' direction on the complementary strand. This is known as a palindrome. </a:t>
            </a:r>
            <a:r>
              <a:rPr lang="en-US" sz="1420" dirty="0">
                <a:solidFill>
                  <a:srgbClr val="6CB255"/>
                </a:solidFill>
              </a:rPr>
              <a:t>(b) </a:t>
            </a:r>
            <a:r>
              <a:rPr lang="en-US" sz="1420" dirty="0"/>
              <a:t>The restriction enzyme makes breaks in the DNA strands, and </a:t>
            </a:r>
            <a:r>
              <a:rPr lang="en-US" sz="1420" dirty="0">
                <a:solidFill>
                  <a:srgbClr val="6CB255"/>
                </a:solidFill>
              </a:rPr>
              <a:t>(c) </a:t>
            </a:r>
            <a:r>
              <a:rPr lang="en-US" sz="1420" dirty="0"/>
              <a:t>the cut in the DNA results in “sticky ends”. Another piece of DNA cut on either end by the same restriction enzyme could attach to these sticky ends and be inserted into the gap made by this cut.</a:t>
            </a:r>
          </a:p>
        </p:txBody>
      </p:sp>
      <p:pic>
        <p:nvPicPr>
          <p:cNvPr id="2" name="Figure" descr="In part A, the figure shows a strand of ladder-like DNA. In part B, the DNA is cut on both strands between the two guanines. In part C, the 2 strands have separated, leaving complementary sticky ends on each with unattached 5' to 3' G, A, T, and C nucleotid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40" r="-940"/>
          <a:stretch>
            <a:fillRect/>
          </a:stretch>
        </p:blipFill>
        <p:spPr/>
      </p:pic>
      <p:sp>
        <p:nvSpPr>
          <p:cNvPr id="5" name="Figure Number"/>
          <p:cNvSpPr>
            <a:spLocks noGrp="1"/>
          </p:cNvSpPr>
          <p:nvPr>
            <p:ph type="title"/>
          </p:nvPr>
        </p:nvSpPr>
        <p:spPr/>
        <p:txBody>
          <a:bodyPr/>
          <a:lstStyle/>
          <a:p>
            <a:r>
              <a:rPr lang="en-US" dirty="0"/>
              <a:t>Figure 10.5</a:t>
            </a:r>
          </a:p>
        </p:txBody>
      </p:sp>
      <p:pic>
        <p:nvPicPr>
          <p:cNvPr id="9" name="Picture 8">
            <a:extLst>
              <a:ext uri="{FF2B5EF4-FFF2-40B4-BE49-F238E27FC236}">
                <a16:creationId xmlns:a16="http://schemas.microsoft.com/office/drawing/2014/main" id="{847192E9-741D-EE46-90A7-D398B49AF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18BEDF90-27DD-45D3-9EF3-7937AE902AC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This diagram shows the steps involved in molecular cloning.</a:t>
            </a:r>
          </a:p>
        </p:txBody>
      </p:sp>
      <p:pic>
        <p:nvPicPr>
          <p:cNvPr id="3" name="Figure" descr="An illustration showing the steps in creating recombinant DNA plasmids, inserting them into bacteria, and then selecting only the bacteria that have successfully taken up the recombinant plasmid. The steps are as follows: both foreign DNA and a plasmid are cut with the same restriction enzyme. The restriction site occurs only once in the plasmid in the middle of a gene for an enzyme (lacZ). The restriction enzyme leaves complementary sticky ends on the foreign DNA fragment and the plasmid. This allows the foreign DNA to be inserted into the plasmid when the sticky ends anneal. Adding DNA ligase reattaches the DNA backbones. These are recombinant plasmids. The plasmids are combined with a culture of living bacteria. Many of the bacteria do not take any plasmids into their cells, many take plasmids that do not have the foreign DNA in them, and a few take up the recombinant plasmid. The bacteria that take up the recombinant plasmid cannot make the enzyme from the gene that the fragment was inserted into (lacZ). They also carry a gene for resistance to the antibiotic ampicillin, which was on the original plasmid. To find the bacteria with the recombinant plasmid, the bacteria are grown on a plate with the antibiotic ampicillin and a substance that changes color when exposed to the enzyme produced by the lacZ gene. The ampicillin will kill any bacteria that did not take up a plasmid. The color of the substance will not change when the gene for lacZ contains the foreign DNA insert. These are the bacteria with the recombinant plasmid that we want to grow."/>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60" b="-160"/>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10.6</a:t>
            </a:r>
            <a:endParaRPr lang="en-US" sz="2400" dirty="0">
              <a:solidFill>
                <a:srgbClr val="6CB255"/>
              </a:solidFill>
            </a:endParaRPr>
          </a:p>
        </p:txBody>
      </p:sp>
      <p:pic>
        <p:nvPicPr>
          <p:cNvPr id="7" name="Picture 6">
            <a:extLst>
              <a:ext uri="{FF2B5EF4-FFF2-40B4-BE49-F238E27FC236}">
                <a16:creationId xmlns:a16="http://schemas.microsoft.com/office/drawing/2014/main" id="{F98C40E5-16A0-0A48-8A0C-A3E9CC28F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1892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16EF9CA-8A3B-4021-B389-768B606CAC2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The illustration shows the steps in cloning the sheep named Dolly. An enucleated egg cell from one sheep is fused with a mammary cell from another sheep. This fused cell then divides to the blastocyst stage and is placed in the uterus of the surrogate ewe, where it develops into the lamb, Dolly. Dolly is the genetic clone of the mammary cell don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56" b="-456"/>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Dolly the sheep was the first agricultural animal to be cloned. To create Dolly, the nucleus was removed from a donor egg cell. The enucleated egg was placed next to the other cell, then they were shocked to fuse. They were shocked again to start division. The cells were allowed to divide for several days until an early embryonic stage was reached, before being implanted in a surrogate mother.</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10.7</a:t>
            </a:r>
            <a:endParaRPr lang="en-US" sz="2400" dirty="0">
              <a:solidFill>
                <a:srgbClr val="6CB255"/>
              </a:solidFill>
            </a:endParaRPr>
          </a:p>
        </p:txBody>
      </p:sp>
      <p:pic>
        <p:nvPicPr>
          <p:cNvPr id="7" name="Picture 6">
            <a:extLst>
              <a:ext uri="{FF2B5EF4-FFF2-40B4-BE49-F238E27FC236}">
                <a16:creationId xmlns:a16="http://schemas.microsoft.com/office/drawing/2014/main" id="{C6DB6F3D-1E11-0C41-96AB-D427E71C3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69879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EC050D0F-14F2-4D7C-B913-A213D50506A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diagram shows the steps involved in curing disease with gene therapy using an adenovirus vector. (credit: modification of work by NIH)</a:t>
            </a:r>
          </a:p>
        </p:txBody>
      </p:sp>
      <p:pic>
        <p:nvPicPr>
          <p:cNvPr id="4" name="Figure" descr="An illustration showing a virus containing viral DNA combined with a healthy non-mutated gene. The virus enters the targeted call and injects the non-mutated gene into the target cell nucleu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10.8</a:t>
            </a:r>
          </a:p>
        </p:txBody>
      </p:sp>
      <p:pic>
        <p:nvPicPr>
          <p:cNvPr id="9" name="Picture 8">
            <a:extLst>
              <a:ext uri="{FF2B5EF4-FFF2-40B4-BE49-F238E27FC236}">
                <a16:creationId xmlns:a16="http://schemas.microsoft.com/office/drawing/2014/main" id="{FCD5777D-EBCF-0C40-8C31-A969CD99F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2601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1740</Words>
  <Application>Microsoft Macintosh PowerPoint</Application>
  <PresentationFormat>On-screen Show (4:3)</PresentationFormat>
  <Paragraphs>54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Calibri</vt:lpstr>
      <vt:lpstr>Essential</vt:lpstr>
      <vt:lpstr>CONCEPTS OF BIOLOGY</vt:lpstr>
      <vt:lpstr>Figure 10.1</vt:lpstr>
      <vt:lpstr>Figure 10.2</vt:lpstr>
      <vt:lpstr>Figure 10.3</vt:lpstr>
      <vt:lpstr>Figure 10.4</vt:lpstr>
      <vt:lpstr>Figure 10.5</vt:lpstr>
      <vt:lpstr>Figure 10.6</vt:lpstr>
      <vt:lpstr>Figure 10.7</vt:lpstr>
      <vt:lpstr>Figure 10.8</vt:lpstr>
      <vt:lpstr>Figure 10.9</vt:lpstr>
      <vt:lpstr>Figure 10.10</vt:lpstr>
      <vt:lpstr>Figure 10.11</vt:lpstr>
      <vt:lpstr>Figure 10.12</vt:lpstr>
      <vt:lpstr>Figure 10.13</vt:lpstr>
      <vt:lpstr>Figure 10.14</vt:lpstr>
      <vt:lpstr>Figure 10.15</vt:lpstr>
      <vt:lpstr>Figure 10.16</vt:lpstr>
      <vt:lpstr>Figure 10.17</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10 - BIOTECHNOLOGY</dc:title>
  <dc:creator>Spuddy McSpare</dc:creator>
  <cp:lastModifiedBy>Microsoft Office User</cp:lastModifiedBy>
  <cp:revision>79</cp:revision>
  <dcterms:created xsi:type="dcterms:W3CDTF">2012-06-04T02:13:36Z</dcterms:created>
  <dcterms:modified xsi:type="dcterms:W3CDTF">2020-01-23T20:11:30Z</dcterms:modified>
</cp:coreProperties>
</file>