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2"/>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73" r:id="rId17"/>
    <p:sldId id="277"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autoAdjust="0"/>
    <p:restoredTop sz="94541" autoAdjust="0"/>
  </p:normalViewPr>
  <p:slideViewPr>
    <p:cSldViewPr snapToGrid="0" snapToObjects="1">
      <p:cViewPr varScale="1">
        <p:scale>
          <a:sx n="124" d="100"/>
          <a:sy n="124" d="100"/>
        </p:scale>
        <p:origin x="21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Figure" descr="Concepts of Biology"/>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4"/>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11 EVOLUTION AND ITS PROCESSES</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0777E916-AD18-4ACF-A455-EFA573871C84}"/>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6" name="Picture 5">
            <a:extLst>
              <a:ext uri="{FF2B5EF4-FFF2-40B4-BE49-F238E27FC236}">
                <a16:creationId xmlns:a16="http://schemas.microsoft.com/office/drawing/2014/main" id="{1096F38B-3434-CA4D-A7BA-262AF55C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756ED43-749F-4341-9BED-BA33D28D85F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Gene flow can occur when an individual travels from one geographic location to another and joins a different population of the species. In the example shown here, the brown allele is introduced into the green population.</a:t>
            </a:r>
          </a:p>
        </p:txBody>
      </p:sp>
      <p:pic>
        <p:nvPicPr>
          <p:cNvPr id="2" name="Figure" descr="Illustration shows an individual from a population of brown beetles traveling toward a population of green beetl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09" r="-6109"/>
          <a:stretch>
            <a:fillRect/>
          </a:stretch>
        </p:blipFill>
        <p:spPr/>
      </p:pic>
      <p:sp>
        <p:nvSpPr>
          <p:cNvPr id="5" name="Figure Number"/>
          <p:cNvSpPr>
            <a:spLocks noGrp="1"/>
          </p:cNvSpPr>
          <p:nvPr>
            <p:ph type="title"/>
          </p:nvPr>
        </p:nvSpPr>
        <p:spPr/>
        <p:txBody>
          <a:bodyPr/>
          <a:lstStyle/>
          <a:p>
            <a:r>
              <a:rPr lang="en-US" dirty="0"/>
              <a:t>Figure 11.9</a:t>
            </a:r>
          </a:p>
        </p:txBody>
      </p:sp>
      <p:pic>
        <p:nvPicPr>
          <p:cNvPr id="9" name="Picture 8">
            <a:extLst>
              <a:ext uri="{FF2B5EF4-FFF2-40B4-BE49-F238E27FC236}">
                <a16:creationId xmlns:a16="http://schemas.microsoft.com/office/drawing/2014/main" id="{653F30B3-18BF-E04A-8E22-1629492A2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940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C7670FD-13D7-42BB-A8C0-87E8E0D1BC9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This illustration shows an artist’s renderings of these species derived from fossils of the evolutionary history of the horse and its ancestors. The species depicted are only four from a very diverse lineage that contains many branches, dead ends, and adaptive radiations. One of the trends, depicted here is the evolutionary tracking of a drying climate and increase in prairie versus forest habitat reflected in forms that are more adapted to grazing and predator escape through running. </a:t>
            </a:r>
            <a:r>
              <a:rPr lang="en-US" sz="1600" dirty="0" err="1"/>
              <a:t>Przewalski's</a:t>
            </a:r>
            <a:r>
              <a:rPr lang="en-US" sz="1600" dirty="0"/>
              <a:t> horse is one of a few living species of horse.</a:t>
            </a:r>
          </a:p>
        </p:txBody>
      </p:sp>
      <p:pic>
        <p:nvPicPr>
          <p:cNvPr id="2" name="Figure" descr="A series of paintings on a timeline from 55 million years ago to today showing 4 of the ancestors to the modern horse. The first in the series is Eohippus, which lived from 55 to 45 million years ago. It was a small, dog-sized, animal with 4 toes on the front feet and 3 on the back, a long tail, and a brown spotted coat. The second is Mesohippus, which lived from 40 to 30 million years ago. It was slightly larger than Eohippus with longer legs. It had 3 toes on the front and back feet. The third is Hipparion, which lived from 23 to 2 million years ago. It walked on its middle toe on each foot (now a hoof), but it still had vestiges of the remaining toes. It was much larger than Hipparion. The fourth is Przewalski’s horse, a recent but endangered horse. It is smaller and stockier than the domesticated horse with one toe (hoof) on each foo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4895" b="-24895"/>
          <a:stretch>
            <a:fillRect/>
          </a:stretch>
        </p:blipFill>
        <p:spPr/>
      </p:pic>
      <p:sp>
        <p:nvSpPr>
          <p:cNvPr id="5" name="Figure Number"/>
          <p:cNvSpPr>
            <a:spLocks noGrp="1"/>
          </p:cNvSpPr>
          <p:nvPr>
            <p:ph type="title"/>
          </p:nvPr>
        </p:nvSpPr>
        <p:spPr/>
        <p:txBody>
          <a:bodyPr/>
          <a:lstStyle/>
          <a:p>
            <a:r>
              <a:rPr lang="en-US" dirty="0"/>
              <a:t>Figure 11.10</a:t>
            </a:r>
          </a:p>
        </p:txBody>
      </p:sp>
      <p:pic>
        <p:nvPicPr>
          <p:cNvPr id="9" name="Picture 8">
            <a:extLst>
              <a:ext uri="{FF2B5EF4-FFF2-40B4-BE49-F238E27FC236}">
                <a16:creationId xmlns:a16="http://schemas.microsoft.com/office/drawing/2014/main" id="{CB708B7C-75C0-854F-A270-54522B743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8041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A9CE79C-EF23-4B6F-A0A8-722D897B8FA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similar construction of these appendages indicates that these organisms share a common ancestor.</a:t>
            </a:r>
          </a:p>
        </p:txBody>
      </p:sp>
      <p:pic>
        <p:nvPicPr>
          <p:cNvPr id="2" name="Figure" descr="Illustration compares a human arm, dog and bird legs and a whale flipper. All appendages have the same bones, but the size and shape of these bones var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940" r="-31940"/>
          <a:stretch>
            <a:fillRect/>
          </a:stretch>
        </p:blipFill>
        <p:spPr/>
      </p:pic>
      <p:sp>
        <p:nvSpPr>
          <p:cNvPr id="5" name="Figure Number"/>
          <p:cNvSpPr>
            <a:spLocks noGrp="1"/>
          </p:cNvSpPr>
          <p:nvPr>
            <p:ph type="title"/>
          </p:nvPr>
        </p:nvSpPr>
        <p:spPr/>
        <p:txBody>
          <a:bodyPr/>
          <a:lstStyle/>
          <a:p>
            <a:r>
              <a:rPr lang="en-US" dirty="0"/>
              <a:t>Figure 11.11</a:t>
            </a:r>
          </a:p>
        </p:txBody>
      </p:sp>
      <p:pic>
        <p:nvPicPr>
          <p:cNvPr id="9" name="Picture 8">
            <a:extLst>
              <a:ext uri="{FF2B5EF4-FFF2-40B4-BE49-F238E27FC236}">
                <a16:creationId xmlns:a16="http://schemas.microsoft.com/office/drawing/2014/main" id="{23E59321-B07B-B440-9AD5-F8FDB2756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2049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5D9598D-7F57-40E5-8C7B-47FCB80B218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white winter coat of </a:t>
            </a:r>
            <a:r>
              <a:rPr lang="en-US" sz="1600" dirty="0">
                <a:solidFill>
                  <a:srgbClr val="6CB255"/>
                </a:solidFill>
              </a:rPr>
              <a:t>(a) </a:t>
            </a:r>
            <a:r>
              <a:rPr lang="en-US" sz="1600" dirty="0"/>
              <a:t>the arctic fox and </a:t>
            </a:r>
            <a:r>
              <a:rPr lang="en-US" sz="1600" dirty="0">
                <a:solidFill>
                  <a:srgbClr val="6CB255"/>
                </a:solidFill>
              </a:rPr>
              <a:t>(b) </a:t>
            </a:r>
            <a:r>
              <a:rPr lang="en-US" sz="1600" dirty="0"/>
              <a:t>the ptarmigan’s plumage are adaptations to their environments. (credit a: modification of work by Keith Morehouse)</a:t>
            </a:r>
          </a:p>
        </p:txBody>
      </p:sp>
      <p:pic>
        <p:nvPicPr>
          <p:cNvPr id="2" name="Figure" descr="Photo (a) depicts an arctic fox with white fur sleeping on white snow. Photo (b) shows a ptarmigan with white feathers standing on white sn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989" r="-21989"/>
          <a:stretch>
            <a:fillRect/>
          </a:stretch>
        </p:blipFill>
        <p:spPr/>
      </p:pic>
      <p:sp>
        <p:nvSpPr>
          <p:cNvPr id="5" name="Figure Number"/>
          <p:cNvSpPr>
            <a:spLocks noGrp="1"/>
          </p:cNvSpPr>
          <p:nvPr>
            <p:ph type="title"/>
          </p:nvPr>
        </p:nvSpPr>
        <p:spPr/>
        <p:txBody>
          <a:bodyPr/>
          <a:lstStyle/>
          <a:p>
            <a:r>
              <a:rPr lang="en-US" dirty="0"/>
              <a:t>Figure 11.12</a:t>
            </a:r>
          </a:p>
        </p:txBody>
      </p:sp>
      <p:pic>
        <p:nvPicPr>
          <p:cNvPr id="9" name="Picture 8">
            <a:extLst>
              <a:ext uri="{FF2B5EF4-FFF2-40B4-BE49-F238E27FC236}">
                <a16:creationId xmlns:a16="http://schemas.microsoft.com/office/drawing/2014/main" id="{A5079241-5849-E54D-9621-1EF02F077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6673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CA300D5-BB51-4434-965A-D88DBD869C3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t>
            </a:r>
            <a:r>
              <a:rPr lang="en-US" sz="1600" dirty="0" err="1"/>
              <a:t>Proteacea</a:t>
            </a:r>
            <a:r>
              <a:rPr lang="en-US" sz="1600" dirty="0"/>
              <a:t> family of plants evolved before the supercontinent </a:t>
            </a:r>
            <a:r>
              <a:rPr lang="en-US" sz="1600" dirty="0" err="1"/>
              <a:t>Gondwana</a:t>
            </a:r>
            <a:r>
              <a:rPr lang="en-US" sz="1600" dirty="0"/>
              <a:t> broke up. Today, members of this plant family are found throughout the southern hemisphere (shown in red). (credit “</a:t>
            </a:r>
            <a:r>
              <a:rPr lang="en-US" sz="1600" dirty="0" err="1"/>
              <a:t>Proteacea</a:t>
            </a:r>
            <a:r>
              <a:rPr lang="en-US" sz="1600" dirty="0"/>
              <a:t> flower”: modification of work by “</a:t>
            </a:r>
            <a:r>
              <a:rPr lang="en-US" sz="1600" dirty="0" err="1"/>
              <a:t>dorofofoto</a:t>
            </a:r>
            <a:r>
              <a:rPr lang="en-US" sz="1600" dirty="0"/>
              <a:t>”/Flickr)</a:t>
            </a:r>
          </a:p>
        </p:txBody>
      </p:sp>
      <p:pic>
        <p:nvPicPr>
          <p:cNvPr id="2" name="Figure" descr="Map shows the supercontinent Gondwana from 220 million years ago, with South America, Africa, India, Arabia, Antarctica, Australia, New Zealand, New Guinea and parts of southeast Asia in close proximity. A modern day map shows the areas from Gondwana highlighted to show the regions where Proteacea plants are found today. Inset photo shows a Proteacea flower, Banksia spinulosa, a tall spike with many small orange flow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25" r="-5325"/>
          <a:stretch>
            <a:fillRect/>
          </a:stretch>
        </p:blipFill>
        <p:spPr/>
      </p:pic>
      <p:sp>
        <p:nvSpPr>
          <p:cNvPr id="5" name="Figure Number"/>
          <p:cNvSpPr>
            <a:spLocks noGrp="1"/>
          </p:cNvSpPr>
          <p:nvPr>
            <p:ph type="title"/>
          </p:nvPr>
        </p:nvSpPr>
        <p:spPr/>
        <p:txBody>
          <a:bodyPr/>
          <a:lstStyle/>
          <a:p>
            <a:r>
              <a:rPr lang="en-US" dirty="0"/>
              <a:t>Figure 11.13</a:t>
            </a:r>
          </a:p>
        </p:txBody>
      </p:sp>
      <p:pic>
        <p:nvPicPr>
          <p:cNvPr id="9" name="Picture 8">
            <a:extLst>
              <a:ext uri="{FF2B5EF4-FFF2-40B4-BE49-F238E27FC236}">
                <a16:creationId xmlns:a16="http://schemas.microsoft.com/office/drawing/2014/main" id="{C13D653C-DA1E-1F4D-A60C-81953AC47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0909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0B2E033-0B67-4779-AAEF-AE403358307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The only illustration in Darwin’s </a:t>
            </a:r>
            <a:r>
              <a:rPr lang="en-US" sz="1600" i="1" dirty="0"/>
              <a:t>On the Origin of Species </a:t>
            </a:r>
            <a:r>
              <a:rPr lang="en-US" sz="1600" dirty="0"/>
              <a:t>is </a:t>
            </a:r>
            <a:r>
              <a:rPr lang="en-US" sz="1600" dirty="0">
                <a:solidFill>
                  <a:srgbClr val="6CB255"/>
                </a:solidFill>
              </a:rPr>
              <a:t>(a) </a:t>
            </a:r>
            <a:r>
              <a:rPr lang="en-US" sz="1600" dirty="0"/>
              <a:t>a diagram showing speciation events leading to biological diversity. The diagram shows similarities to phylogenetic charts that are drawn today to illustrate the relationships of species. </a:t>
            </a:r>
            <a:r>
              <a:rPr lang="en-US" sz="1600" dirty="0">
                <a:solidFill>
                  <a:srgbClr val="6CB255"/>
                </a:solidFill>
              </a:rPr>
              <a:t>(b) </a:t>
            </a:r>
            <a:r>
              <a:rPr lang="en-US" sz="1600" dirty="0"/>
              <a:t>Modern elephants evolved from the </a:t>
            </a:r>
            <a:r>
              <a:rPr lang="en-US" sz="1600" i="1" dirty="0" err="1"/>
              <a:t>Palaeomastodon</a:t>
            </a:r>
            <a:r>
              <a:rPr lang="en-US" sz="1600" dirty="0"/>
              <a:t>, a species that lived in Egypt 35–50 million years ago.</a:t>
            </a:r>
          </a:p>
        </p:txBody>
      </p:sp>
      <p:pic>
        <p:nvPicPr>
          <p:cNvPr id="2" name="Figure" descr="Photo (a) shows a yellowed piece of paper with evenly spaced horizontal lines numbered from 0 at the bottom to 14 at the top. Below the horizontal lines are vertical lines labeled A to L from left to right. From these originating vertical lines other vertical lines extend upward to as far as the horizontal line number 10, some ending at a lower level. The lines at letter A and I have many branches, resembling a tree. The lines that reach level 10 are further extended with 1 to 3 vertical lines in level 11 to 14. Illustration (b) shows the evolution of modern African and Asian elephants from a common ancestor, the Palaeomastodon. The Palaeomastodon was similar to modern elephants; however, it was smaller and had a long nose instead of a trunk. Side branches of the elephant evolutionary tree gave rise to mastodons and mammoths. The mammoth is more closely related to modern elephants than mastod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971" r="-1971"/>
          <a:stretch>
            <a:fillRect/>
          </a:stretch>
        </p:blipFill>
        <p:spPr/>
      </p:pic>
      <p:sp>
        <p:nvSpPr>
          <p:cNvPr id="5" name="Figure Number"/>
          <p:cNvSpPr>
            <a:spLocks noGrp="1"/>
          </p:cNvSpPr>
          <p:nvPr>
            <p:ph type="title"/>
          </p:nvPr>
        </p:nvSpPr>
        <p:spPr/>
        <p:txBody>
          <a:bodyPr/>
          <a:lstStyle/>
          <a:p>
            <a:r>
              <a:rPr lang="en-US" dirty="0"/>
              <a:t>Figure 11.14</a:t>
            </a:r>
          </a:p>
        </p:txBody>
      </p:sp>
      <p:pic>
        <p:nvPicPr>
          <p:cNvPr id="9" name="Picture 8">
            <a:extLst>
              <a:ext uri="{FF2B5EF4-FFF2-40B4-BE49-F238E27FC236}">
                <a16:creationId xmlns:a16="http://schemas.microsoft.com/office/drawing/2014/main" id="{1A544B7E-B41F-B841-9E97-BF7AB115E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6134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8FBB7E3-726D-472D-832F-9293E8C723C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550" dirty="0">
                <a:solidFill>
                  <a:srgbClr val="000000"/>
                </a:solidFill>
              </a:rPr>
              <a:t>The northern spotted owl and the Mexican spotted owl inhabit geographically separate locations with different climates and ecosystems. The owl is an example of incipient speciation. (credit “northern spotted owl”: modification of work by John and Karen Hollingsworth, USFWS; credit “Mexican spotted owl”: modification of work by Bill </a:t>
            </a:r>
            <a:r>
              <a:rPr lang="en-US" sz="1550" dirty="0" err="1">
                <a:solidFill>
                  <a:srgbClr val="000000"/>
                </a:solidFill>
              </a:rPr>
              <a:t>Radke</a:t>
            </a:r>
            <a:r>
              <a:rPr lang="en-US" sz="1550" dirty="0">
                <a:solidFill>
                  <a:srgbClr val="000000"/>
                </a:solidFill>
              </a:rPr>
              <a:t>, USFWS)</a:t>
            </a:r>
          </a:p>
        </p:txBody>
      </p:sp>
      <p:pic>
        <p:nvPicPr>
          <p:cNvPr id="2" name="Figure" descr="The northern spotted owl lives in the Pacific Northwest, and the Mexican spotted owl lives in Mexico and the southwestern portion of the United States. The two owls are similar in appearance but with slightly different color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228" b="-522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11.15</a:t>
            </a:r>
            <a:endParaRPr lang="en-US" sz="2400" dirty="0">
              <a:solidFill>
                <a:srgbClr val="6CB255"/>
              </a:solidFill>
            </a:endParaRPr>
          </a:p>
        </p:txBody>
      </p:sp>
      <p:pic>
        <p:nvPicPr>
          <p:cNvPr id="7" name="Picture 6">
            <a:extLst>
              <a:ext uri="{FF2B5EF4-FFF2-40B4-BE49-F238E27FC236}">
                <a16:creationId xmlns:a16="http://schemas.microsoft.com/office/drawing/2014/main" id="{74B96E2C-269D-2D4B-A77E-D464E63E4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2551841-A588-46CA-A424-0DA4C82C948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honeycreeper birds illustrate adaptive radiation. From one original species of bird, multiple others evolved, each with its own distinctive characteristics.</a:t>
            </a:r>
          </a:p>
        </p:txBody>
      </p:sp>
      <p:sp>
        <p:nvSpPr>
          <p:cNvPr id="5" name="Figure Number"/>
          <p:cNvSpPr>
            <a:spLocks noGrp="1"/>
          </p:cNvSpPr>
          <p:nvPr>
            <p:ph type="title"/>
          </p:nvPr>
        </p:nvSpPr>
        <p:spPr/>
        <p:txBody>
          <a:bodyPr/>
          <a:lstStyle/>
          <a:p>
            <a:r>
              <a:rPr lang="en-US" dirty="0"/>
              <a:t>Figure 11.16</a:t>
            </a:r>
          </a:p>
        </p:txBody>
      </p:sp>
      <p:pic>
        <p:nvPicPr>
          <p:cNvPr id="1026" name="Picture 2" descr="G:\Team Drives\CONNEX180067 - College Maintenance 2018-2019\03_Art_Corrections\05_BiologyForNonMajors\BioNM_18_07_30_2018\03_Initial_Art_fr_Prod\JPEG\Figure_11_04_0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47644" y="842999"/>
            <a:ext cx="3701144" cy="37524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7E686E3-E4AB-9749-A914-705A48A10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D29DE02-3190-44E3-9DAD-C061CD497DA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err="1"/>
              <a:t>Autopolyploidy</a:t>
            </a:r>
            <a:r>
              <a:rPr lang="en-US" sz="1600" dirty="0"/>
              <a:t> results when mitosis is not followed by cytokinesis.</a:t>
            </a:r>
          </a:p>
        </p:txBody>
      </p:sp>
      <p:pic>
        <p:nvPicPr>
          <p:cNvPr id="4" name="Figure" descr="Autopolyploidy results in offspring with two sets of chromosomes. In the example shown, a diploid parent (2n) produces polyploid offspring (4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80" r="-3780"/>
          <a:stretch>
            <a:fillRect/>
          </a:stretch>
        </p:blipFill>
        <p:spPr/>
      </p:pic>
      <p:sp>
        <p:nvSpPr>
          <p:cNvPr id="5" name="Figure Number"/>
          <p:cNvSpPr>
            <a:spLocks noGrp="1"/>
          </p:cNvSpPr>
          <p:nvPr>
            <p:ph type="title"/>
          </p:nvPr>
        </p:nvSpPr>
        <p:spPr/>
        <p:txBody>
          <a:bodyPr/>
          <a:lstStyle/>
          <a:p>
            <a:r>
              <a:rPr lang="en-US" dirty="0"/>
              <a:t>Figure 11.17</a:t>
            </a:r>
          </a:p>
        </p:txBody>
      </p:sp>
      <p:pic>
        <p:nvPicPr>
          <p:cNvPr id="9" name="Picture 8">
            <a:extLst>
              <a:ext uri="{FF2B5EF4-FFF2-40B4-BE49-F238E27FC236}">
                <a16:creationId xmlns:a16="http://schemas.microsoft.com/office/drawing/2014/main" id="{E9FD9861-632F-344D-B8FC-A47892B74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8267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81545F0-025D-4F27-AD29-C43C56C211E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err="1"/>
              <a:t>Alloploidy</a:t>
            </a:r>
            <a:r>
              <a:rPr lang="en-US" sz="1600" dirty="0"/>
              <a:t> results when two species mate to produce viable offspring. In the example shown, a normal gamete from one species fuses with a </a:t>
            </a:r>
            <a:r>
              <a:rPr lang="en-US" sz="1600" dirty="0" err="1"/>
              <a:t>polyploid</a:t>
            </a:r>
            <a:r>
              <a:rPr lang="en-US" sz="1600" dirty="0"/>
              <a:t> gamete from another. Two </a:t>
            </a:r>
            <a:r>
              <a:rPr lang="en-US" sz="1600" dirty="0" err="1"/>
              <a:t>matings</a:t>
            </a:r>
            <a:r>
              <a:rPr lang="en-US" sz="1600" dirty="0"/>
              <a:t> are necessary to produce viable offspring.</a:t>
            </a:r>
          </a:p>
        </p:txBody>
      </p:sp>
      <p:pic>
        <p:nvPicPr>
          <p:cNvPr id="3" name="Figure" descr="Alloploidy results from viable matings between two species with different numbers of chromosomes. In the example shown, species one has three sets of chromosomes, and species two has two sets of chromosomes. When a normal gamete from species one (with three chromosomes) fuses with a polyploid gamete from species two (with two sets of chromosomes), a zygote with seven chromosomes results. An offspring from this mating produces a polyploid gamete, with seven chromosomes. If this polyploid gamete fuses with a normal gamete from species one, which has three chromosomes, the resulting offspring will have five viable sets of chromosom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478" r="-11478"/>
          <a:stretch>
            <a:fillRect/>
          </a:stretch>
        </p:blipFill>
        <p:spPr/>
      </p:pic>
      <p:sp>
        <p:nvSpPr>
          <p:cNvPr id="5" name="Figure Number"/>
          <p:cNvSpPr>
            <a:spLocks noGrp="1"/>
          </p:cNvSpPr>
          <p:nvPr>
            <p:ph type="title"/>
          </p:nvPr>
        </p:nvSpPr>
        <p:spPr/>
        <p:txBody>
          <a:bodyPr/>
          <a:lstStyle/>
          <a:p>
            <a:r>
              <a:rPr lang="en-US" dirty="0"/>
              <a:t>Figure 11.18</a:t>
            </a:r>
          </a:p>
        </p:txBody>
      </p:sp>
      <p:pic>
        <p:nvPicPr>
          <p:cNvPr id="9" name="Picture 8">
            <a:extLst>
              <a:ext uri="{FF2B5EF4-FFF2-40B4-BE49-F238E27FC236}">
                <a16:creationId xmlns:a16="http://schemas.microsoft.com/office/drawing/2014/main" id="{5BA8C121-9B10-D24B-B869-578D349F9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9122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1247F43-5964-455C-96C5-F010E7A21FF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The diversity of life on Earth is the result of evolution, a continuous process that is still occurring. (credit “wolf”: modification of work by Gary Kramer, USFWS; credit “coral”: modification </a:t>
            </a:r>
            <a:r>
              <a:rPr lang="cs-CZ" sz="1600" dirty="0" err="1"/>
              <a:t>of</a:t>
            </a:r>
            <a:r>
              <a:rPr lang="cs-CZ" sz="1600" dirty="0"/>
              <a:t> </a:t>
            </a:r>
            <a:r>
              <a:rPr lang="cs-CZ" sz="1600" dirty="0" err="1"/>
              <a:t>work</a:t>
            </a:r>
            <a:r>
              <a:rPr lang="cs-CZ" sz="1600" dirty="0"/>
              <a:t> by William </a:t>
            </a:r>
            <a:r>
              <a:rPr lang="cs-CZ" sz="1600" dirty="0" err="1"/>
              <a:t>Harrigan</a:t>
            </a:r>
            <a:r>
              <a:rPr lang="cs-CZ" sz="1600" dirty="0"/>
              <a:t>, NOAA; </a:t>
            </a:r>
            <a:r>
              <a:rPr lang="cs-CZ" sz="1600" dirty="0" err="1"/>
              <a:t>credit</a:t>
            </a:r>
            <a:r>
              <a:rPr lang="cs-CZ" sz="1600" dirty="0"/>
              <a:t> “</a:t>
            </a:r>
            <a:r>
              <a:rPr lang="cs-CZ" sz="1600" dirty="0" err="1"/>
              <a:t>river</a:t>
            </a:r>
            <a:r>
              <a:rPr lang="cs-CZ" sz="1600" dirty="0"/>
              <a:t>”: </a:t>
            </a:r>
            <a:r>
              <a:rPr lang="cs-CZ" sz="1600" dirty="0" err="1"/>
              <a:t>modification</a:t>
            </a:r>
            <a:r>
              <a:rPr lang="cs-CZ" sz="1600" dirty="0"/>
              <a:t> </a:t>
            </a:r>
            <a:r>
              <a:rPr lang="cs-CZ" sz="1600" dirty="0" err="1"/>
              <a:t>of</a:t>
            </a:r>
            <a:r>
              <a:rPr lang="cs-CZ" sz="1600" dirty="0"/>
              <a:t> </a:t>
            </a:r>
            <a:r>
              <a:rPr lang="cs-CZ" sz="1600" dirty="0" err="1"/>
              <a:t>work</a:t>
            </a:r>
            <a:r>
              <a:rPr lang="cs-CZ" sz="1600" dirty="0"/>
              <a:t> by Vojtěch </a:t>
            </a:r>
            <a:r>
              <a:rPr lang="cs-CZ" sz="1600" dirty="0" err="1"/>
              <a:t>Dost.l</a:t>
            </a:r>
            <a:r>
              <a:rPr lang="cs-CZ" sz="1600" dirty="0"/>
              <a:t>; </a:t>
            </a:r>
            <a:r>
              <a:rPr lang="cs-CZ" sz="1600" dirty="0" err="1"/>
              <a:t>credit</a:t>
            </a:r>
            <a:r>
              <a:rPr lang="cs-CZ" sz="1600" dirty="0"/>
              <a:t> </a:t>
            </a:r>
            <a:r>
              <a:rPr lang="en-US" sz="1600" dirty="0"/>
              <a:t>“protozoa”: modification of work by Sharon Franklin, Stephen </a:t>
            </a:r>
            <a:r>
              <a:rPr lang="en-US" sz="1600" dirty="0" err="1"/>
              <a:t>Ausmus</a:t>
            </a:r>
            <a:r>
              <a:rPr lang="en-US" sz="1600" dirty="0"/>
              <a:t>, USDA ARS; credit “fish” modification of work by Christian </a:t>
            </a:r>
            <a:r>
              <a:rPr lang="en-US" sz="1600" dirty="0" err="1"/>
              <a:t>Mehlführer</a:t>
            </a:r>
            <a:r>
              <a:rPr lang="en-US" sz="1600" dirty="0"/>
              <a:t>; credit “mushroom”, “bee”: modification of work by Cory </a:t>
            </a:r>
            <a:r>
              <a:rPr lang="en-US" sz="1600" dirty="0" err="1"/>
              <a:t>Zanker</a:t>
            </a:r>
            <a:r>
              <a:rPr lang="en-US" sz="1600" dirty="0"/>
              <a:t>; credit “tree”: modification of work by Joseph </a:t>
            </a:r>
            <a:r>
              <a:rPr lang="en-US" sz="1600" dirty="0" err="1"/>
              <a:t>Kranak</a:t>
            </a:r>
            <a:r>
              <a:rPr lang="en-US" sz="1600" dirty="0"/>
              <a:t>)</a:t>
            </a:r>
          </a:p>
        </p:txBody>
      </p:sp>
      <p:pic>
        <p:nvPicPr>
          <p:cNvPr id="2" name="Figure" descr="Photo collage shows a wolf, a cucumber-shaped protozoan, a sea sponge, a slime mold, lichen, the shore of a lake with algae and trees, a spiny lion fish, a mushroom, a sequoia tree and a bumblebee drinking nectar from a flow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060" r="-22060"/>
          <a:stretch>
            <a:fillRect/>
          </a:stretch>
        </p:blipFill>
        <p:spPr/>
      </p:pic>
      <p:sp>
        <p:nvSpPr>
          <p:cNvPr id="5" name="Figure Number"/>
          <p:cNvSpPr>
            <a:spLocks noGrp="1"/>
          </p:cNvSpPr>
          <p:nvPr>
            <p:ph type="title"/>
          </p:nvPr>
        </p:nvSpPr>
        <p:spPr/>
        <p:txBody>
          <a:bodyPr/>
          <a:lstStyle/>
          <a:p>
            <a:r>
              <a:rPr lang="en-US" dirty="0"/>
              <a:t>Figure 11.1</a:t>
            </a:r>
          </a:p>
        </p:txBody>
      </p:sp>
      <p:pic>
        <p:nvPicPr>
          <p:cNvPr id="9" name="Picture 8">
            <a:extLst>
              <a:ext uri="{FF2B5EF4-FFF2-40B4-BE49-F238E27FC236}">
                <a16:creationId xmlns:a16="http://schemas.microsoft.com/office/drawing/2014/main" id="{32C9384C-7E47-144C-9A13-C84308462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1384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06B686C-56F4-443C-A83F-EAA5206EB3D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Cichlid fish from Lake </a:t>
            </a:r>
            <a:r>
              <a:rPr lang="en-US" sz="1600" dirty="0" err="1"/>
              <a:t>Apoyeque</a:t>
            </a:r>
            <a:r>
              <a:rPr lang="en-US" sz="1600" dirty="0"/>
              <a:t>, Nicaragua, show evidence of sympatric speciation. Lake </a:t>
            </a:r>
            <a:r>
              <a:rPr lang="en-US" sz="1600" dirty="0" err="1"/>
              <a:t>Apoyeque</a:t>
            </a:r>
            <a:r>
              <a:rPr lang="en-US" sz="1600" dirty="0"/>
              <a:t>, a crater lake, is 1800 years old, but genetic evidence indicates that the lake was populated only 100 years ago by a single population of cichlid fish. Nevertheless, two populations with distinct morphologies and diets now exist in the lake, and scientists believe these populations may be in an early stage of speciation.</a:t>
            </a:r>
          </a:p>
        </p:txBody>
      </p:sp>
      <p:pic>
        <p:nvPicPr>
          <p:cNvPr id="4" name="Figure" descr="The illustrations show two species of cichlid fish which are similar in appearance except that one has thin lips, and one has thick lip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5279" b="-45279"/>
          <a:stretch>
            <a:fillRect/>
          </a:stretch>
        </p:blipFill>
        <p:spPr/>
      </p:pic>
      <p:sp>
        <p:nvSpPr>
          <p:cNvPr id="5" name="Figure Number"/>
          <p:cNvSpPr>
            <a:spLocks noGrp="1"/>
          </p:cNvSpPr>
          <p:nvPr>
            <p:ph type="title"/>
          </p:nvPr>
        </p:nvSpPr>
        <p:spPr/>
        <p:txBody>
          <a:bodyPr/>
          <a:lstStyle/>
          <a:p>
            <a:r>
              <a:rPr lang="en-US" dirty="0"/>
              <a:t>Figure 11.19</a:t>
            </a:r>
          </a:p>
        </p:txBody>
      </p:sp>
      <p:pic>
        <p:nvPicPr>
          <p:cNvPr id="9" name="Picture 8">
            <a:extLst>
              <a:ext uri="{FF2B5EF4-FFF2-40B4-BE49-F238E27FC236}">
                <a16:creationId xmlns:a16="http://schemas.microsoft.com/office/drawing/2014/main" id="{77C9F2F0-7BCE-6F42-8711-F75BE9F86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48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364C4AC-F107-449E-876B-D8AB4CAFF49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Darwin observed that beak shape varies among finch species. He postulated that the beak of an ancestral species had adapted over time to equip the finches to acquire different food sources. This illustration shows the beak shapes for four species of ground finch: 1. </a:t>
            </a:r>
            <a:r>
              <a:rPr lang="en-US" sz="1600" i="1" dirty="0" err="1"/>
              <a:t>Geospiza</a:t>
            </a:r>
            <a:r>
              <a:rPr lang="en-US" sz="1600" i="1" dirty="0"/>
              <a:t> </a:t>
            </a:r>
            <a:r>
              <a:rPr lang="en-US" sz="1600" i="1" dirty="0" err="1"/>
              <a:t>magnirostris</a:t>
            </a:r>
            <a:r>
              <a:rPr lang="en-US" sz="1600" i="1" dirty="0"/>
              <a:t> </a:t>
            </a:r>
            <a:r>
              <a:rPr lang="en-US" sz="1600" dirty="0"/>
              <a:t>(the large ground finch), 2. </a:t>
            </a:r>
            <a:r>
              <a:rPr lang="en-US" sz="1600" i="1" dirty="0"/>
              <a:t>G. </a:t>
            </a:r>
            <a:r>
              <a:rPr lang="en-US" sz="1600" i="1" dirty="0" err="1"/>
              <a:t>fortis</a:t>
            </a:r>
            <a:r>
              <a:rPr lang="en-US" sz="1600" i="1" dirty="0"/>
              <a:t> </a:t>
            </a:r>
            <a:r>
              <a:rPr lang="en-US" sz="1600" dirty="0"/>
              <a:t>(the medium ground finch), 3. </a:t>
            </a:r>
            <a:r>
              <a:rPr lang="en-US" sz="1600" i="1" dirty="0"/>
              <a:t>G. </a:t>
            </a:r>
            <a:r>
              <a:rPr lang="en-US" sz="1600" i="1" dirty="0" err="1"/>
              <a:t>parvula</a:t>
            </a:r>
            <a:r>
              <a:rPr lang="en-US" sz="1600" i="1" dirty="0"/>
              <a:t> </a:t>
            </a:r>
            <a:r>
              <a:rPr lang="en-US" sz="1600" dirty="0"/>
              <a:t>(the small tree finch), and 4. </a:t>
            </a:r>
            <a:r>
              <a:rPr lang="en-US" sz="1600" i="1" dirty="0" err="1"/>
              <a:t>Certhidea</a:t>
            </a:r>
            <a:r>
              <a:rPr lang="en-US" sz="1600" i="1" dirty="0"/>
              <a:t> </a:t>
            </a:r>
            <a:r>
              <a:rPr lang="en-US" sz="1600" i="1" dirty="0" err="1"/>
              <a:t>olivacea</a:t>
            </a:r>
            <a:r>
              <a:rPr lang="en-US" sz="1600" i="1" dirty="0"/>
              <a:t> </a:t>
            </a:r>
            <a:r>
              <a:rPr lang="en-US" sz="1600" dirty="0"/>
              <a:t>(the green-warbler finch).</a:t>
            </a:r>
          </a:p>
        </p:txBody>
      </p:sp>
      <p:pic>
        <p:nvPicPr>
          <p:cNvPr id="2" name="Figure" descr="Illustration shows four different species of finch from the Galápagos Islands. Beak shape ranges from broad and thick to narrow and th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960" r="-53960"/>
          <a:stretch>
            <a:fillRect/>
          </a:stretch>
        </p:blipFill>
        <p:spPr/>
      </p:pic>
      <p:sp>
        <p:nvSpPr>
          <p:cNvPr id="5" name="Figure Number"/>
          <p:cNvSpPr>
            <a:spLocks noGrp="1"/>
          </p:cNvSpPr>
          <p:nvPr>
            <p:ph type="title"/>
          </p:nvPr>
        </p:nvSpPr>
        <p:spPr/>
        <p:txBody>
          <a:bodyPr/>
          <a:lstStyle/>
          <a:p>
            <a:r>
              <a:rPr lang="en-US" dirty="0"/>
              <a:t>Figure 11.2</a:t>
            </a:r>
          </a:p>
        </p:txBody>
      </p:sp>
      <p:pic>
        <p:nvPicPr>
          <p:cNvPr id="9" name="Picture 8">
            <a:extLst>
              <a:ext uri="{FF2B5EF4-FFF2-40B4-BE49-F238E27FC236}">
                <a16:creationId xmlns:a16="http://schemas.microsoft.com/office/drawing/2014/main" id="{1C58EF07-6205-3249-9F9B-68E3A0D90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7310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B6CF05B-C121-4279-AED2-94A9DA2F26B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rgbClr val="6CB255"/>
                </a:solidFill>
              </a:rPr>
              <a:t>(a) </a:t>
            </a:r>
            <a:r>
              <a:rPr lang="en-US" sz="1600" dirty="0"/>
              <a:t>Charles Darwin and </a:t>
            </a:r>
            <a:r>
              <a:rPr lang="en-US" sz="1600" dirty="0">
                <a:solidFill>
                  <a:srgbClr val="6CB255"/>
                </a:solidFill>
              </a:rPr>
              <a:t>(b) </a:t>
            </a:r>
            <a:r>
              <a:rPr lang="en-US" sz="1600" dirty="0"/>
              <a:t>Alfred Wallace wrote scientific papers on natural selection that were presented together before the </a:t>
            </a:r>
            <a:r>
              <a:rPr lang="en-US" sz="1600" dirty="0" err="1"/>
              <a:t>Linnean</a:t>
            </a:r>
            <a:r>
              <a:rPr lang="en-US" sz="1600" dirty="0"/>
              <a:t> Society in 1858.</a:t>
            </a:r>
          </a:p>
        </p:txBody>
      </p:sp>
      <p:pic>
        <p:nvPicPr>
          <p:cNvPr id="2" name="Figure" descr="Pictures of Charles Darwin and Alfred Wallace are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326" r="-18326"/>
          <a:stretch>
            <a:fillRect/>
          </a:stretch>
        </p:blipFill>
        <p:spPr/>
      </p:pic>
      <p:sp>
        <p:nvSpPr>
          <p:cNvPr id="5" name="Figure Number"/>
          <p:cNvSpPr>
            <a:spLocks noGrp="1"/>
          </p:cNvSpPr>
          <p:nvPr>
            <p:ph type="title"/>
          </p:nvPr>
        </p:nvSpPr>
        <p:spPr/>
        <p:txBody>
          <a:bodyPr/>
          <a:lstStyle/>
          <a:p>
            <a:r>
              <a:rPr lang="en-US" dirty="0"/>
              <a:t>Figure 11.3</a:t>
            </a:r>
          </a:p>
        </p:txBody>
      </p:sp>
      <p:pic>
        <p:nvPicPr>
          <p:cNvPr id="9" name="Picture 8">
            <a:extLst>
              <a:ext uri="{FF2B5EF4-FFF2-40B4-BE49-F238E27FC236}">
                <a16:creationId xmlns:a16="http://schemas.microsoft.com/office/drawing/2014/main" id="{DC821188-193C-D448-AE85-81C25436F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74261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3844166-627E-445B-B529-CD9A6A99FA7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drought on the Galápagos island of Daphne Major in 1977 reduced the number of small seeds available to finches, causing many of the small-beaked finches to die. This caused an increase in the finches’ average beak size between 1976 and 1978.</a:t>
            </a:r>
          </a:p>
        </p:txBody>
      </p:sp>
      <p:pic>
        <p:nvPicPr>
          <p:cNvPr id="2" name="Figure" descr="Two graphs show the number of birds on the y axis and bill depth in millimeter on the x axis. The graph on the left has data for the year 1976 with a total of 751 birds measured. The mean beak depth is about 9.5 millimeters. The graph on the right has data for the year 1978, after a drought caused the death of many birds. The total number of surviving birds measured for this data was 90, and the mean beak depth is about 10 millime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0814" b="-30814"/>
          <a:stretch>
            <a:fillRect/>
          </a:stretch>
        </p:blipFill>
        <p:spPr/>
      </p:pic>
      <p:sp>
        <p:nvSpPr>
          <p:cNvPr id="5" name="Figure Number"/>
          <p:cNvSpPr>
            <a:spLocks noGrp="1"/>
          </p:cNvSpPr>
          <p:nvPr>
            <p:ph type="title"/>
          </p:nvPr>
        </p:nvSpPr>
        <p:spPr/>
        <p:txBody>
          <a:bodyPr/>
          <a:lstStyle/>
          <a:p>
            <a:r>
              <a:rPr lang="en-US" dirty="0"/>
              <a:t>Figure 11.4</a:t>
            </a:r>
          </a:p>
        </p:txBody>
      </p:sp>
      <p:pic>
        <p:nvPicPr>
          <p:cNvPr id="9" name="Picture 8">
            <a:extLst>
              <a:ext uri="{FF2B5EF4-FFF2-40B4-BE49-F238E27FC236}">
                <a16:creationId xmlns:a16="http://schemas.microsoft.com/office/drawing/2014/main" id="{A432D4C9-9756-5D42-951B-9743F3E94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4906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D508D5B-B256-42CF-9951-76173ADC871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Flowering plants evolved from a common ancestor. Notice that the </a:t>
            </a:r>
            <a:r>
              <a:rPr lang="en-US" sz="1600" dirty="0">
                <a:solidFill>
                  <a:srgbClr val="6CB255"/>
                </a:solidFill>
              </a:rPr>
              <a:t>(a) </a:t>
            </a:r>
            <a:r>
              <a:rPr lang="en-US" sz="1600" dirty="0"/>
              <a:t>dense blazing star and </a:t>
            </a:r>
            <a:r>
              <a:rPr lang="en-US" sz="1600" dirty="0">
                <a:solidFill>
                  <a:srgbClr val="6CB255"/>
                </a:solidFill>
              </a:rPr>
              <a:t>(b) </a:t>
            </a:r>
            <a:r>
              <a:rPr lang="en-US" sz="1600" dirty="0"/>
              <a:t>purple coneflower vary in appearance, yet both share a similar basic morphology. (credit a, b: modification of work by Cory </a:t>
            </a:r>
            <a:r>
              <a:rPr lang="en-US" sz="1600" dirty="0" err="1"/>
              <a:t>Zanker</a:t>
            </a:r>
            <a:r>
              <a:rPr lang="en-US" sz="1600" dirty="0"/>
              <a:t>)</a:t>
            </a:r>
          </a:p>
        </p:txBody>
      </p:sp>
      <p:pic>
        <p:nvPicPr>
          <p:cNvPr id="2" name="Figure" descr="Photo A shows a stalk with several clusters of small purple flowers with long, delicate petals. Photo B shows a daisy-like flower with purple petals and a large central structure with many spikes, resembling a sea urch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0611" b="-10611"/>
          <a:stretch>
            <a:fillRect/>
          </a:stretch>
        </p:blipFill>
        <p:spPr/>
      </p:pic>
      <p:sp>
        <p:nvSpPr>
          <p:cNvPr id="5" name="Figure Number"/>
          <p:cNvSpPr>
            <a:spLocks noGrp="1"/>
          </p:cNvSpPr>
          <p:nvPr>
            <p:ph type="title"/>
          </p:nvPr>
        </p:nvSpPr>
        <p:spPr/>
        <p:txBody>
          <a:bodyPr/>
          <a:lstStyle/>
          <a:p>
            <a:r>
              <a:rPr lang="en-US" dirty="0"/>
              <a:t>Figure 11.5</a:t>
            </a:r>
          </a:p>
        </p:txBody>
      </p:sp>
      <p:pic>
        <p:nvPicPr>
          <p:cNvPr id="9" name="Picture 8">
            <a:extLst>
              <a:ext uri="{FF2B5EF4-FFF2-40B4-BE49-F238E27FC236}">
                <a16:creationId xmlns:a16="http://schemas.microsoft.com/office/drawing/2014/main" id="{4C75907C-095C-B84C-9B4F-5F93299EA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0004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0CB5627-1BF7-4820-8928-F3FA11DB490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As the Industrial Revolution caused trees to darken from soot, darker colored peppered moths were better camouflaged than the lighter colored ones, which caused there to be more of the darker colored moths in the population.</a:t>
            </a:r>
          </a:p>
        </p:txBody>
      </p:sp>
      <p:pic>
        <p:nvPicPr>
          <p:cNvPr id="2" name="Figure" descr="A graph shows two moths, one light and one dark in color. The population line shifts from the light phenotype on the left to the dark one on the right in response to a darker natural environment. The text next to the graph reads: Light-colored peppered moths are better camouflaged against a pristine environment; likewise, dark-colored peppered moths are better camouflaged against a sooty environment. Thus, as the Industrial Revolution progressed in nineteenth-century England, the color of the moth population shifted from light to dar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992" b="-10992"/>
          <a:stretch>
            <a:fillRect/>
          </a:stretch>
        </p:blipFill>
        <p:spPr/>
      </p:pic>
      <p:sp>
        <p:nvSpPr>
          <p:cNvPr id="5" name="Figure Number"/>
          <p:cNvSpPr>
            <a:spLocks noGrp="1"/>
          </p:cNvSpPr>
          <p:nvPr>
            <p:ph type="title"/>
          </p:nvPr>
        </p:nvSpPr>
        <p:spPr/>
        <p:txBody>
          <a:bodyPr/>
          <a:lstStyle/>
          <a:p>
            <a:r>
              <a:rPr lang="en-US" dirty="0"/>
              <a:t>Figure 11.6</a:t>
            </a:r>
          </a:p>
        </p:txBody>
      </p:sp>
      <p:pic>
        <p:nvPicPr>
          <p:cNvPr id="9" name="Picture 8">
            <a:extLst>
              <a:ext uri="{FF2B5EF4-FFF2-40B4-BE49-F238E27FC236}">
                <a16:creationId xmlns:a16="http://schemas.microsoft.com/office/drawing/2014/main" id="{71FFF028-1869-2542-95B7-B0BCC4EC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53592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DA8EA6D-D954-4960-BA1D-21113D21417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Genetic drift in a population can lead to the elimination of an allele from a population by chance. In each generation, a random set of individuals reproduces to produce the next generation. The frequency of alleles in the next generation is equal to the frequency of alleles among the individuals reproducing.</a:t>
            </a:r>
          </a:p>
        </p:txBody>
      </p:sp>
      <p:pic>
        <p:nvPicPr>
          <p:cNvPr id="2" name="Figure" descr="A population has ten rabbits. Three of these rabbits are homozygous dominant for the A allele and have brown coat color. Five are heterozygous and also have brown coat color. Two are homozygous recessive and have white coat color. The frequency of the capital A allele, p, is .5 and the frequency of the small a allele, q, is also .5. Only five of the rabbits, including two homozygous dominant and three heterozygous individuals, produce offspring. Five of the resulting offspring are homozygous dominant, four are heterozygous, and one is homozygous recessive. The frequency of alleles in the second generation is p=.7 and q=.3. Only two rabbits in the second generation produce offspring, and both of these are homozygous dominant. As a result, the recessive small a allele is lost in the third generation, and all of the rabbits are heterozygous dominant with brown coat col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919" r="-13919"/>
          <a:stretch>
            <a:fillRect/>
          </a:stretch>
        </p:blipFill>
        <p:spPr>
          <a:xfrm>
            <a:off x="457199" y="1186394"/>
            <a:ext cx="8062913" cy="3500071"/>
          </a:xfrm>
        </p:spPr>
      </p:pic>
      <p:sp>
        <p:nvSpPr>
          <p:cNvPr id="5" name="Figure Number"/>
          <p:cNvSpPr>
            <a:spLocks noGrp="1"/>
          </p:cNvSpPr>
          <p:nvPr>
            <p:ph type="title"/>
          </p:nvPr>
        </p:nvSpPr>
        <p:spPr/>
        <p:txBody>
          <a:bodyPr/>
          <a:lstStyle/>
          <a:p>
            <a:r>
              <a:rPr lang="en-US" dirty="0"/>
              <a:t>Figure 11.7</a:t>
            </a:r>
          </a:p>
        </p:txBody>
      </p:sp>
      <p:pic>
        <p:nvPicPr>
          <p:cNvPr id="9" name="Picture 8">
            <a:extLst>
              <a:ext uri="{FF2B5EF4-FFF2-40B4-BE49-F238E27FC236}">
                <a16:creationId xmlns:a16="http://schemas.microsoft.com/office/drawing/2014/main" id="{B49C2097-80E0-D34F-9A6F-0A0012E01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555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539581E-FEFD-447B-B764-9CFF3852D44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chance event or catastrophe can reduce the genetic variability within a population.</a:t>
            </a:r>
          </a:p>
        </p:txBody>
      </p:sp>
      <p:pic>
        <p:nvPicPr>
          <p:cNvPr id="2" name="Figure" descr="Illustration shows a narrow-neck bottle filled with red, orange, and green marbles tipped so the marbles pour into a glass. Because of the bottleneck, only seven marbles escape, and these are all orange and green. The marbles in the bottle represent the original population, and the marbles in the glass represent the surviving population. Because of the bottleneck effect, the surviving population is less diverse than the original popul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7348" r="-57348"/>
          <a:stretch>
            <a:fillRect/>
          </a:stretch>
        </p:blipFill>
        <p:spPr/>
      </p:pic>
      <p:sp>
        <p:nvSpPr>
          <p:cNvPr id="5" name="Figure Number"/>
          <p:cNvSpPr>
            <a:spLocks noGrp="1"/>
          </p:cNvSpPr>
          <p:nvPr>
            <p:ph type="title"/>
          </p:nvPr>
        </p:nvSpPr>
        <p:spPr/>
        <p:txBody>
          <a:bodyPr/>
          <a:lstStyle/>
          <a:p>
            <a:r>
              <a:rPr lang="en-US" dirty="0"/>
              <a:t>Figure 11.8</a:t>
            </a:r>
          </a:p>
        </p:txBody>
      </p:sp>
      <p:pic>
        <p:nvPicPr>
          <p:cNvPr id="9" name="Picture 8">
            <a:extLst>
              <a:ext uri="{FF2B5EF4-FFF2-40B4-BE49-F238E27FC236}">
                <a16:creationId xmlns:a16="http://schemas.microsoft.com/office/drawing/2014/main" id="{ECDA0458-7865-B34A-B11F-ECC428C6B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36036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2070</Words>
  <Application>Microsoft Macintosh PowerPoint</Application>
  <PresentationFormat>On-screen Show (4:3)</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Essential</vt:lpstr>
      <vt:lpstr>CONCEPTS OF BIOLOGY</vt:lpstr>
      <vt:lpstr>Figure 11.1</vt:lpstr>
      <vt:lpstr>Figure 11.2</vt:lpstr>
      <vt:lpstr>Figure 11.3</vt:lpstr>
      <vt:lpstr>Figure 11.4</vt:lpstr>
      <vt:lpstr>Figure 11.5</vt:lpstr>
      <vt:lpstr>Figure 11.6</vt:lpstr>
      <vt:lpstr>Figure 11.7</vt:lpstr>
      <vt:lpstr>Figure 11.8</vt:lpstr>
      <vt:lpstr>Figure 11.9</vt:lpstr>
      <vt:lpstr>Figure 11.10</vt:lpstr>
      <vt:lpstr>Figure 11.11</vt:lpstr>
      <vt:lpstr>Figure 11.12</vt:lpstr>
      <vt:lpstr>Figure 11.13</vt:lpstr>
      <vt:lpstr>Figure 11.14</vt:lpstr>
      <vt:lpstr>Figure 11.15</vt:lpstr>
      <vt:lpstr>Figure 11.16</vt:lpstr>
      <vt:lpstr>Figure 11.17</vt:lpstr>
      <vt:lpstr>Figure 11.18</vt:lpstr>
      <vt:lpstr>Figure 11.19</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11 - EVOLUTION AND ITS PROCESSES</dc:title>
  <dc:creator>Spuddy McSpare</dc:creator>
  <cp:lastModifiedBy>Microsoft Office User</cp:lastModifiedBy>
  <cp:revision>92</cp:revision>
  <dcterms:created xsi:type="dcterms:W3CDTF">2012-06-04T02:13:36Z</dcterms:created>
  <dcterms:modified xsi:type="dcterms:W3CDTF">2020-01-23T21:21:17Z</dcterms:modified>
</cp:coreProperties>
</file>