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12"/>
  </p:handoutMasterIdLst>
  <p:sldIdLst>
    <p:sldId id="256" r:id="rId2"/>
    <p:sldId id="282" r:id="rId3"/>
    <p:sldId id="283" r:id="rId4"/>
    <p:sldId id="273" r:id="rId5"/>
    <p:sldId id="285" r:id="rId6"/>
    <p:sldId id="286" r:id="rId7"/>
    <p:sldId id="284" r:id="rId8"/>
    <p:sldId id="288" r:id="rId9"/>
    <p:sldId id="289" r:id="rId10"/>
    <p:sldId id="29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541" autoAdjust="0"/>
  </p:normalViewPr>
  <p:slideViewPr>
    <p:cSldViewPr snapToGrid="0" snapToObjects="1">
      <p:cViewPr varScale="1">
        <p:scale>
          <a:sx n="124" d="100"/>
          <a:sy n="124" d="100"/>
        </p:scale>
        <p:origin x="18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Figure" descr="Concepts of Biology">
            <a:extLst>
              <a:ext uri="{FF2B5EF4-FFF2-40B4-BE49-F238E27FC236}">
                <a16:creationId xmlns:a16="http://schemas.microsoft.com/office/drawing/2014/main" id="{1F80BA5D-CCE3-4D1B-8261-E85F4D16397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4625"/>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12 DIVERSITY OF LIFE</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id="{3508A0A1-9812-41DD-9846-802FE9373117}"/>
              </a:ext>
            </a:extLst>
          </p:cNvPr>
          <p:cNvSpPr>
            <a:spLocks noGrp="1"/>
          </p:cNvSpPr>
          <p:nvPr>
            <p:ph type="title" idx="4294967295"/>
          </p:nvPr>
        </p:nvSpPr>
        <p:spPr>
          <a:xfrm>
            <a:off x="0" y="824948"/>
            <a:ext cx="9144000" cy="599979"/>
          </a:xfrm>
        </p:spPr>
        <p:txBody>
          <a:bodyPr>
            <a:noAutofit/>
          </a:bodyPr>
          <a:lstStyle/>
          <a:p>
            <a:pPr algn="ctr"/>
            <a:r>
              <a:rPr lang="en-US" sz="3600" dirty="0"/>
              <a:t>Concepts of Biology</a:t>
            </a:r>
          </a:p>
        </p:txBody>
      </p:sp>
      <p:pic>
        <p:nvPicPr>
          <p:cNvPr id="8" name="Picture 7">
            <a:extLst>
              <a:ext uri="{FF2B5EF4-FFF2-40B4-BE49-F238E27FC236}">
                <a16:creationId xmlns:a16="http://schemas.microsoft.com/office/drawing/2014/main" id="{BD33EACE-64DD-3F4E-B807-0030D2A81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74A02E2D-426C-40EC-B050-091BC5CBFBA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Lizards, rabbits, and humans all descend from a common ancestor in which the amniotic egg evolved. Thus, lizards, rabbits, and humans all belong to the clade </a:t>
            </a:r>
            <a:r>
              <a:rPr lang="en-US" sz="1600" dirty="0" err="1"/>
              <a:t>Amniota</a:t>
            </a:r>
            <a:r>
              <a:rPr lang="en-US" sz="1600" dirty="0"/>
              <a:t>. Vertebrata is a larger clade that also includes fish and lamprey.</a:t>
            </a:r>
          </a:p>
        </p:txBody>
      </p:sp>
      <p:pic>
        <p:nvPicPr>
          <p:cNvPr id="2" name="Figure" descr="Illustration shows the V-shaped Vertebrata clade, which includes lancelets, lamprey, fish, lizards, rabbits and humans. Lancelets are at the left tip of the V, and humans are at the right tip. Four more lines are drawn parallel to the lancelet line; each of these lines starts further up the right arm of the V than the next. At the end of each line, from left to right, are lampreys, fish, lizards, and rabbits. Lizards, rabbits and humans, which form a small V nested in the upper right corner of the Vertebrata V, are in the clade Amniot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052" r="-10052"/>
          <a:stretch>
            <a:fillRect/>
          </a:stretch>
        </p:blipFill>
        <p:spPr/>
      </p:pic>
      <p:sp>
        <p:nvSpPr>
          <p:cNvPr id="5" name="Figure Number"/>
          <p:cNvSpPr>
            <a:spLocks noGrp="1"/>
          </p:cNvSpPr>
          <p:nvPr>
            <p:ph type="title"/>
          </p:nvPr>
        </p:nvSpPr>
        <p:spPr/>
        <p:txBody>
          <a:bodyPr/>
          <a:lstStyle/>
          <a:p>
            <a:r>
              <a:rPr lang="en-US" dirty="0"/>
              <a:t>Figure 12.9</a:t>
            </a:r>
          </a:p>
        </p:txBody>
      </p:sp>
      <p:pic>
        <p:nvPicPr>
          <p:cNvPr id="8" name="Picture 7">
            <a:extLst>
              <a:ext uri="{FF2B5EF4-FFF2-40B4-BE49-F238E27FC236}">
                <a16:creationId xmlns:a16="http://schemas.microsoft.com/office/drawing/2014/main" id="{D8AD459F-A806-7B43-A332-ACEC41663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86441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267E7F76-C80F-456A-BE99-AE669457EA0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Although they look different, this bee and flower are distantly related. (credit: modification of work by John </a:t>
            </a:r>
            <a:r>
              <a:rPr lang="en-US" sz="1600" dirty="0" err="1"/>
              <a:t>Beetham</a:t>
            </a:r>
            <a:r>
              <a:rPr lang="en-US" sz="1600" dirty="0"/>
              <a:t>)</a:t>
            </a:r>
          </a:p>
        </p:txBody>
      </p:sp>
      <p:pic>
        <p:nvPicPr>
          <p:cNvPr id="2" name="Figure" descr="Photo shows a bee collecting nectar from a flow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4502" r="-14502"/>
          <a:stretch>
            <a:fillRect/>
          </a:stretch>
        </p:blipFill>
        <p:spPr/>
      </p:pic>
      <p:sp>
        <p:nvSpPr>
          <p:cNvPr id="5" name="Figure Number"/>
          <p:cNvSpPr>
            <a:spLocks noGrp="1"/>
          </p:cNvSpPr>
          <p:nvPr>
            <p:ph type="title"/>
          </p:nvPr>
        </p:nvSpPr>
        <p:spPr/>
        <p:txBody>
          <a:bodyPr/>
          <a:lstStyle/>
          <a:p>
            <a:r>
              <a:rPr lang="en-US" dirty="0"/>
              <a:t>Figure 12.1</a:t>
            </a:r>
          </a:p>
        </p:txBody>
      </p:sp>
      <p:pic>
        <p:nvPicPr>
          <p:cNvPr id="8" name="Picture 7">
            <a:extLst>
              <a:ext uri="{FF2B5EF4-FFF2-40B4-BE49-F238E27FC236}">
                <a16:creationId xmlns:a16="http://schemas.microsoft.com/office/drawing/2014/main" id="{8921216B-6575-C040-BFB8-01948380B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33702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BA608032-FFCC-4ADE-AB29-89B5875B385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In the evolution of life on Earth, the three domains of life—</a:t>
            </a:r>
            <a:r>
              <a:rPr lang="en-US" sz="1600" dirty="0" err="1"/>
              <a:t>Archaea</a:t>
            </a:r>
            <a:r>
              <a:rPr lang="en-US" sz="1600" dirty="0"/>
              <a:t>, Bacteria, and </a:t>
            </a:r>
            <a:r>
              <a:rPr lang="en-US" sz="1600" dirty="0" err="1"/>
              <a:t>Eukarya</a:t>
            </a:r>
            <a:r>
              <a:rPr lang="en-US" sz="1600" dirty="0"/>
              <a:t>—branch from a single point. (credit: modification of work by Eric </a:t>
            </a:r>
            <a:r>
              <a:rPr lang="en-US" sz="1600" dirty="0" err="1"/>
              <a:t>Gaba</a:t>
            </a:r>
            <a:r>
              <a:rPr lang="en-US" sz="1600" dirty="0"/>
              <a:t>)</a:t>
            </a:r>
          </a:p>
        </p:txBody>
      </p:sp>
      <p:pic>
        <p:nvPicPr>
          <p:cNvPr id="2" name="Figure" descr="This phylogenetic tree shows that the three domains of life, Bacteria, Archaea and Eukarya, all arose from a common ancest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7748" r="-27748"/>
          <a:stretch>
            <a:fillRect/>
          </a:stretch>
        </p:blipFill>
        <p:spPr/>
      </p:pic>
      <p:sp>
        <p:nvSpPr>
          <p:cNvPr id="5" name="Figure Number"/>
          <p:cNvSpPr>
            <a:spLocks noGrp="1"/>
          </p:cNvSpPr>
          <p:nvPr>
            <p:ph type="title"/>
          </p:nvPr>
        </p:nvSpPr>
        <p:spPr/>
        <p:txBody>
          <a:bodyPr/>
          <a:lstStyle/>
          <a:p>
            <a:r>
              <a:rPr lang="en-US" dirty="0"/>
              <a:t>Figure 12.2</a:t>
            </a:r>
          </a:p>
        </p:txBody>
      </p:sp>
      <p:pic>
        <p:nvPicPr>
          <p:cNvPr id="8" name="Picture 7">
            <a:extLst>
              <a:ext uri="{FF2B5EF4-FFF2-40B4-BE49-F238E27FC236}">
                <a16:creationId xmlns:a16="http://schemas.microsoft.com/office/drawing/2014/main" id="{382AB821-0245-254B-B31B-D37FB84CC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4249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24AED56C-BCCE-4CE0-A4C1-E53DEB09EC9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t>At each sublevel in the taxonomic classification system, organisms become more similar. Dogs and wolves are the same species because they can breed and produce viable offspring, but they are different enough to be classified as different subspecies. (credit “plant”: modification of work by "</a:t>
            </a:r>
            <a:r>
              <a:rPr lang="en-US" sz="1600" dirty="0" err="1"/>
              <a:t>berduchwal</a:t>
            </a:r>
            <a:r>
              <a:rPr lang="en-US" sz="1600" dirty="0"/>
              <a:t>"/Flickr; credit “insect”: modification of work by Jon Sullivan; credit “fish”: modification of work by Christian </a:t>
            </a:r>
            <a:r>
              <a:rPr lang="en-US" sz="1600" dirty="0" err="1"/>
              <a:t>Mehlführer</a:t>
            </a:r>
            <a:r>
              <a:rPr lang="en-US" sz="1600" dirty="0"/>
              <a:t>; credit “rabbit”: modification of work by Aidan </a:t>
            </a:r>
            <a:r>
              <a:rPr lang="en-US" sz="1600" dirty="0" err="1"/>
              <a:t>Wojtas</a:t>
            </a:r>
            <a:r>
              <a:rPr lang="en-US" sz="1600" dirty="0"/>
              <a:t>; credit “cat”: modification of work by Jonathan </a:t>
            </a:r>
            <a:r>
              <a:rPr lang="en-US" sz="1600" dirty="0" err="1"/>
              <a:t>Lidbeck</a:t>
            </a:r>
            <a:r>
              <a:rPr lang="en-US" sz="1600" dirty="0"/>
              <a:t>; credit “fox”: modification of work by Kevin </a:t>
            </a:r>
            <a:r>
              <a:rPr lang="en-US" sz="1600" dirty="0" err="1"/>
              <a:t>Bacher</a:t>
            </a:r>
            <a:r>
              <a:rPr lang="en-US" sz="1600" dirty="0"/>
              <a:t>, NPS; credit “jackal”: modification of work by Thomas A. Hermann, NBII, USGS; credit “wolf” modification of work by Robert Dewar; credit “dog”: modification of work by </a:t>
            </a:r>
            <a:r>
              <a:rPr lang="cs-CZ" sz="1600" dirty="0"/>
              <a:t>"</a:t>
            </a:r>
            <a:r>
              <a:rPr lang="cs-CZ" sz="1600" dirty="0" err="1"/>
              <a:t>digital_image_fan</a:t>
            </a:r>
            <a:r>
              <a:rPr lang="cs-CZ" sz="1600" dirty="0"/>
              <a:t>"/</a:t>
            </a:r>
            <a:r>
              <a:rPr lang="cs-CZ" sz="1600" dirty="0" err="1"/>
              <a:t>Flickr</a:t>
            </a:r>
            <a:r>
              <a:rPr lang="cs-CZ" sz="1600" dirty="0"/>
              <a:t>)</a:t>
            </a:r>
            <a:endParaRPr lang="en-US" sz="1600" dirty="0"/>
          </a:p>
        </p:txBody>
      </p:sp>
      <p:pic>
        <p:nvPicPr>
          <p:cNvPr id="2" name="Figure" descr="Illustration shows the taxonomic groups shared by various species. All the organisms shown, plants, insects, fish, rabbits, cats, foxes, jackals, wolves and dogs, are in the domain Eukarya. Of these, insects, fish, rabbits, cats, foxes, jackals, wolves and dogs are in the kingdom Animalia. Within the kingdom Animalia, fish, rabbits, cats foxes, jackals, wolves and dogs are in the phylum Chordata. Rabbits, cats, foxes, jackals, wolves, and dogs are in the class Mammalia. Cats, foxes, jackals, wolves and dogs are in the order Carnivora. Foxes, jackals, wolves and dogs are in the family Canidae. Jackals, wolves and dogs are in the Genus Canis. Wolves and dogs have the species name Canis Lupus. Dogs have the subspecies name Canis lupus familiari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4620" b="-14620"/>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12.3</a:t>
            </a:r>
          </a:p>
        </p:txBody>
      </p:sp>
      <p:pic>
        <p:nvPicPr>
          <p:cNvPr id="8" name="Picture 7">
            <a:extLst>
              <a:ext uri="{FF2B5EF4-FFF2-40B4-BE49-F238E27FC236}">
                <a16:creationId xmlns:a16="http://schemas.microsoft.com/office/drawing/2014/main" id="{0E984158-B560-1743-BD51-68DBD76B7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E0124F62-BA33-438B-A84B-DF3D8615BD7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 phylogenetic tree is rooted and shows how different organisms, in this case the species and subspecies of living apes, evolved from a common ancestor.</a:t>
            </a:r>
          </a:p>
        </p:txBody>
      </p:sp>
      <p:pic>
        <p:nvPicPr>
          <p:cNvPr id="2" name="Figure" descr="Illustration shows a phylogenetic tree that starts at a root, indicating that all organisms on tree share a common ancestor. Shortly after the root, the tree branches. One branch gives rise to a single, basal lineage, and the other gives rise to all other organisms on the tree. The next branch forks into four different lineages, an example of polytomy. The final branch gives rise to two lineages, an example of sister tax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5709" b="-25709"/>
          <a:stretch>
            <a:fillRect/>
          </a:stretch>
        </p:blipFill>
        <p:spPr/>
      </p:pic>
      <p:sp>
        <p:nvSpPr>
          <p:cNvPr id="5" name="Figure Number"/>
          <p:cNvSpPr>
            <a:spLocks noGrp="1"/>
          </p:cNvSpPr>
          <p:nvPr>
            <p:ph type="title"/>
          </p:nvPr>
        </p:nvSpPr>
        <p:spPr/>
        <p:txBody>
          <a:bodyPr/>
          <a:lstStyle/>
          <a:p>
            <a:r>
              <a:rPr lang="en-US" dirty="0"/>
              <a:t>Figure 12.4</a:t>
            </a:r>
          </a:p>
        </p:txBody>
      </p:sp>
      <p:pic>
        <p:nvPicPr>
          <p:cNvPr id="8" name="Picture 7">
            <a:extLst>
              <a:ext uri="{FF2B5EF4-FFF2-40B4-BE49-F238E27FC236}">
                <a16:creationId xmlns:a16="http://schemas.microsoft.com/office/drawing/2014/main" id="{918B47C0-F0B7-FB44-9B89-EF2CCDD42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68021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B2B820D2-C1FF-42A0-A4A7-10A37336F3C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phylogenetic tree is rooted by an organism that lacked a vertebral column. At each branch point, organisms with different characters are placed in different groups.</a:t>
            </a:r>
          </a:p>
        </p:txBody>
      </p:sp>
      <p:pic>
        <p:nvPicPr>
          <p:cNvPr id="2" name="Figure" descr="The ladder-like phylogenetic tree starts with a trunk at the left. A question next to the trunk asks whether a vertebral column is present. If the answer is no, a branch leads downward to lancelet. If the answer is yes, a branch leads upward to another question, is a hinged jaw present? If the answer is no, a branch leads downward to lamprey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813" r="-18813"/>
          <a:stretch>
            <a:fillRect/>
          </a:stretch>
        </p:blipFill>
        <p:spPr/>
      </p:pic>
      <p:sp>
        <p:nvSpPr>
          <p:cNvPr id="5" name="Figure Number"/>
          <p:cNvSpPr>
            <a:spLocks noGrp="1"/>
          </p:cNvSpPr>
          <p:nvPr>
            <p:ph type="title"/>
          </p:nvPr>
        </p:nvSpPr>
        <p:spPr/>
        <p:txBody>
          <a:bodyPr/>
          <a:lstStyle/>
          <a:p>
            <a:r>
              <a:rPr lang="en-US" dirty="0"/>
              <a:t>Figure 12.5</a:t>
            </a:r>
          </a:p>
        </p:txBody>
      </p:sp>
      <p:pic>
        <p:nvPicPr>
          <p:cNvPr id="8" name="Picture 7">
            <a:extLst>
              <a:ext uri="{FF2B5EF4-FFF2-40B4-BE49-F238E27FC236}">
                <a16:creationId xmlns:a16="http://schemas.microsoft.com/office/drawing/2014/main" id="{783674F7-514D-4D45-911B-502B2240C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59957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17A8E7FA-3F2A-4CAB-87A1-5942048C6BB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t>Bat and bird wings, the foreleg of a horse, the flipper of a whale, and the arm of a human are homologous structures, indicating that bats, birds, horses, whales, and humans share a common evolutionary past. (credit a photo: modification of work by Steve </a:t>
            </a:r>
            <a:r>
              <a:rPr lang="en-US" sz="1600" dirty="0" err="1"/>
              <a:t>Hillebrand</a:t>
            </a:r>
            <a:r>
              <a:rPr lang="en-US" sz="1600" dirty="0"/>
              <a:t>, USFWS; credit b photo: modification of work by U.S. BLM; credit c photo: modification of work by </a:t>
            </a:r>
            <a:r>
              <a:rPr lang="en-US" sz="1600" dirty="0" err="1"/>
              <a:t>Virendra</a:t>
            </a:r>
            <a:r>
              <a:rPr lang="en-US" sz="1600" dirty="0"/>
              <a:t> </a:t>
            </a:r>
            <a:r>
              <a:rPr lang="en-US" sz="1600" dirty="0" err="1"/>
              <a:t>Kankariya</a:t>
            </a:r>
            <a:r>
              <a:rPr lang="en-US" sz="1600" dirty="0"/>
              <a:t>; credit d photo: modification of work by Russian Gov./Wikimedia Commons)</a:t>
            </a:r>
          </a:p>
        </p:txBody>
      </p:sp>
      <p:pic>
        <p:nvPicPr>
          <p:cNvPr id="2" name="Figure" descr="Photo A shows a bird in flight, with a corresponding drawing of bird wing bones. Photo B shows a bat in flight with a corresponding drawing of bat wing bones. Photo C shows a horse, with a corresponding drawing of front leg bones. Photo D shows a beluga whale, with a corresponding drawing of flipper bones. Photo E shows a human arm, with a corresponding drawing of arm bones. All the limbs share common bones, analogous to the bones in the arms and fingers of humans. However, in the bat wing, finger bones are long and separate and form a scaffolding on which the wing’s membrane is stretched. In the bird wing, the finger bones are fused together. In the horse leg, the ulna is shortened and is fused to the radius. The hand bones are reduced to one long thick bone and the finger bones are reduced to one long thick finger with a modified nail or hoof. In the whale flipper, the humerus, ulna, and radius are very short and thick."/>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306" b="-1306"/>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12.6</a:t>
            </a:r>
          </a:p>
        </p:txBody>
      </p:sp>
      <p:pic>
        <p:nvPicPr>
          <p:cNvPr id="8" name="Picture 7">
            <a:extLst>
              <a:ext uri="{FF2B5EF4-FFF2-40B4-BE49-F238E27FC236}">
                <a16:creationId xmlns:a16="http://schemas.microsoft.com/office/drawing/2014/main" id="{2365B4E3-30A9-EF4F-91FC-B1E1A8EA5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679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B25ED872-05CF-4F5B-82E9-C1CF2CCBD22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solidFill>
                  <a:srgbClr val="6CB255"/>
                </a:solidFill>
              </a:rPr>
              <a:t>(a) </a:t>
            </a:r>
            <a:r>
              <a:rPr lang="en-US" sz="1600" dirty="0"/>
              <a:t>The chimpanzee jaw protrudes to a much greater degree than </a:t>
            </a:r>
            <a:r>
              <a:rPr lang="en-US" sz="1600" dirty="0">
                <a:solidFill>
                  <a:srgbClr val="6CB255"/>
                </a:solidFill>
              </a:rPr>
              <a:t>(b)</a:t>
            </a:r>
            <a:r>
              <a:rPr lang="en-US" sz="1600" dirty="0"/>
              <a:t> the human jaw.</a:t>
            </a:r>
          </a:p>
          <a:p>
            <a:r>
              <a:rPr lang="en-US" sz="1600" dirty="0"/>
              <a:t>(credit a: modification of work by "</a:t>
            </a:r>
            <a:r>
              <a:rPr lang="en-US" sz="1600" dirty="0" err="1"/>
              <a:t>Pastorius</a:t>
            </a:r>
            <a:r>
              <a:rPr lang="en-US" sz="1600" dirty="0"/>
              <a:t>"/Wikimedia Commons)</a:t>
            </a:r>
          </a:p>
        </p:txBody>
      </p:sp>
      <p:pic>
        <p:nvPicPr>
          <p:cNvPr id="2" name="Figure" descr="Photo A is of a chimpanzee skull. There is a prominent ridged brow, the eye and nose area is quite flat, and the maxilla and mandible (the jaw) protrude. Photo B is of a human skull. The cranium is proportionately larger than the chimpanzee, the brow is smooth, the nose and cheekbones are more prominent and the mandible and maxilla protrude only slightl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7235" r="-27235"/>
          <a:stretch>
            <a:fillRect/>
          </a:stretch>
        </p:blipFill>
        <p:spPr/>
      </p:pic>
      <p:sp>
        <p:nvSpPr>
          <p:cNvPr id="5" name="Figure Number"/>
          <p:cNvSpPr>
            <a:spLocks noGrp="1"/>
          </p:cNvSpPr>
          <p:nvPr>
            <p:ph type="title"/>
          </p:nvPr>
        </p:nvSpPr>
        <p:spPr/>
        <p:txBody>
          <a:bodyPr/>
          <a:lstStyle/>
          <a:p>
            <a:r>
              <a:rPr lang="en-US" dirty="0"/>
              <a:t>Figure 12.7</a:t>
            </a:r>
          </a:p>
        </p:txBody>
      </p:sp>
      <p:pic>
        <p:nvPicPr>
          <p:cNvPr id="8" name="Picture 7">
            <a:extLst>
              <a:ext uri="{FF2B5EF4-FFF2-40B4-BE49-F238E27FC236}">
                <a16:creationId xmlns:a16="http://schemas.microsoft.com/office/drawing/2014/main" id="{75956BFD-B1C5-184D-A29C-AFBCA25E6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85809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8863E5C6-CADA-4FF0-ADB8-8A9511BADA0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85000" lnSpcReduction="20000"/>
          </a:bodyPr>
          <a:lstStyle/>
          <a:p>
            <a:r>
              <a:rPr lang="en-US" sz="1600" dirty="0"/>
              <a:t>The wing of a honey bee is similar in shape to a bird wing and a bat wing and serves the same function (flight). The bird and bat wings are homologous structures. However, the honey bee wing has a different structure (it is made of a </a:t>
            </a:r>
            <a:r>
              <a:rPr lang="en-US" sz="1600" dirty="0" err="1"/>
              <a:t>chitinous</a:t>
            </a:r>
            <a:r>
              <a:rPr lang="en-US" sz="1600" dirty="0"/>
              <a:t> exoskeleton, not a boney endoskeleton) and embryonic origin. The bee and bird or bat wing types illustrate an analogy—similar structures that do not share an evolutionary history. (credit a photo: modification of work by U.S. BLM; credit b: modification of work by Steve </a:t>
            </a:r>
            <a:r>
              <a:rPr lang="en-US" sz="1600" dirty="0" err="1"/>
              <a:t>Hillebrand</a:t>
            </a:r>
            <a:r>
              <a:rPr lang="en-US" sz="1600" dirty="0"/>
              <a:t>, USFWS; credit c: modification of work by Jon Sullivan)</a:t>
            </a:r>
          </a:p>
        </p:txBody>
      </p:sp>
      <p:pic>
        <p:nvPicPr>
          <p:cNvPr id="2" name="Figure" descr="Part A shows a bat wing, part B shows a bat wing, and part C shows a bee wing. All are similar in overall shape. However, the bird wing and bat wing are both made from homologous bones that are similar in appearance. The bee wing is made of a thin, membranous material rather than bon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465" r="-41465"/>
          <a:stretch>
            <a:fillRect/>
          </a:stretch>
        </p:blipFill>
        <p:spPr/>
      </p:pic>
      <p:sp>
        <p:nvSpPr>
          <p:cNvPr id="5" name="Figure Number"/>
          <p:cNvSpPr>
            <a:spLocks noGrp="1"/>
          </p:cNvSpPr>
          <p:nvPr>
            <p:ph type="title"/>
          </p:nvPr>
        </p:nvSpPr>
        <p:spPr/>
        <p:txBody>
          <a:bodyPr/>
          <a:lstStyle/>
          <a:p>
            <a:r>
              <a:rPr lang="en-US" dirty="0"/>
              <a:t>Figure 12.8</a:t>
            </a:r>
          </a:p>
        </p:txBody>
      </p:sp>
      <p:pic>
        <p:nvPicPr>
          <p:cNvPr id="8" name="Picture 7">
            <a:extLst>
              <a:ext uri="{FF2B5EF4-FFF2-40B4-BE49-F238E27FC236}">
                <a16:creationId xmlns:a16="http://schemas.microsoft.com/office/drawing/2014/main" id="{4D93FBFD-DA71-1244-A4AE-8542EC065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276238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387</TotalTime>
  <Words>1119</Words>
  <Application>Microsoft Macintosh PowerPoint</Application>
  <PresentationFormat>On-screen Show (4:3)</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Calibri</vt:lpstr>
      <vt:lpstr>Essential</vt:lpstr>
      <vt:lpstr>Concepts of Biology</vt:lpstr>
      <vt:lpstr>Figure 12.1</vt:lpstr>
      <vt:lpstr>Figure 12.2</vt:lpstr>
      <vt:lpstr>Figure 12.3</vt:lpstr>
      <vt:lpstr>Figure 12.4</vt:lpstr>
      <vt:lpstr>Figure 12.5</vt:lpstr>
      <vt:lpstr>Figure 12.6</vt:lpstr>
      <vt:lpstr>Figure 12.7</vt:lpstr>
      <vt:lpstr>Figure 12.8</vt:lpstr>
      <vt:lpstr>Figure 12.9</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12 - DIVERSITY OF LIFE</dc:title>
  <dc:creator>Spuddy McSpare</dc:creator>
  <cp:lastModifiedBy>Microsoft Office User</cp:lastModifiedBy>
  <cp:revision>43</cp:revision>
  <dcterms:created xsi:type="dcterms:W3CDTF">2012-06-04T02:13:36Z</dcterms:created>
  <dcterms:modified xsi:type="dcterms:W3CDTF">2020-01-23T21:19:58Z</dcterms:modified>
</cp:coreProperties>
</file>