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30"/>
  </p:handoutMasterIdLst>
  <p:sldIdLst>
    <p:sldId id="256"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73" r:id="rId17"/>
    <p:sldId id="293" r:id="rId18"/>
    <p:sldId id="294" r:id="rId19"/>
    <p:sldId id="277" r:id="rId20"/>
    <p:sldId id="295" r:id="rId21"/>
    <p:sldId id="296" r:id="rId22"/>
    <p:sldId id="297" r:id="rId23"/>
    <p:sldId id="298" r:id="rId24"/>
    <p:sldId id="299" r:id="rId25"/>
    <p:sldId id="300" r:id="rId26"/>
    <p:sldId id="301" r:id="rId27"/>
    <p:sldId id="302" r:id="rId28"/>
    <p:sldId id="27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30" autoAdjust="0"/>
    <p:restoredTop sz="94541" autoAdjust="0"/>
  </p:normalViewPr>
  <p:slideViewPr>
    <p:cSldViewPr snapToGrid="0" snapToObjects="1">
      <p:cViewPr varScale="1">
        <p:scale>
          <a:sx n="124" d="100"/>
          <a:sy n="124" d="100"/>
        </p:scale>
        <p:origin x="220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1/23/20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23,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23,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23,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Figure" descr="Concepts of Biology"/>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
        <p:nvSpPr>
          <p:cNvPr id="5" name="Chapter Title"/>
          <p:cNvSpPr txBox="1">
            <a:spLocks/>
          </p:cNvSpPr>
          <p:nvPr/>
        </p:nvSpPr>
        <p:spPr>
          <a:xfrm>
            <a:off x="0" y="1614624"/>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2000" b="1" cap="none" dirty="0">
                <a:solidFill>
                  <a:srgbClr val="212F62"/>
                </a:solidFill>
                <a:latin typeface="+mn-lt"/>
              </a:rPr>
              <a:t>Chapter 13 DIVERSITY OF MICROBES, FUNGI, AND PROTISTS</a:t>
            </a:r>
          </a:p>
          <a:p>
            <a:pPr algn="ctr"/>
            <a:r>
              <a:rPr lang="en-US" sz="1600" cap="none" dirty="0">
                <a:solidFill>
                  <a:schemeClr val="tx1"/>
                </a:solidFill>
                <a:latin typeface="+mn-lt"/>
              </a:rPr>
              <a:t>PowerPoint Image Slideshow</a:t>
            </a:r>
          </a:p>
        </p:txBody>
      </p:sp>
      <p:sp>
        <p:nvSpPr>
          <p:cNvPr id="2" name="Title">
            <a:extLst>
              <a:ext uri="{FF2B5EF4-FFF2-40B4-BE49-F238E27FC236}">
                <a16:creationId xmlns:a16="http://schemas.microsoft.com/office/drawing/2014/main" id="{B9E3C4E3-96D3-4277-9E23-229055B4175C}"/>
              </a:ext>
            </a:extLst>
          </p:cNvPr>
          <p:cNvSpPr>
            <a:spLocks noGrp="1"/>
          </p:cNvSpPr>
          <p:nvPr>
            <p:ph type="title" idx="4294967295"/>
          </p:nvPr>
        </p:nvSpPr>
        <p:spPr>
          <a:xfrm>
            <a:off x="0" y="690286"/>
            <a:ext cx="9144000" cy="734641"/>
          </a:xfrm>
        </p:spPr>
        <p:txBody>
          <a:bodyPr>
            <a:normAutofit/>
          </a:bodyPr>
          <a:lstStyle/>
          <a:p>
            <a:pPr algn="ctr"/>
            <a:r>
              <a:rPr lang="en-US" sz="3600" dirty="0"/>
              <a:t>CONCEPTS OF BIOLOGY</a:t>
            </a:r>
          </a:p>
        </p:txBody>
      </p:sp>
      <p:pic>
        <p:nvPicPr>
          <p:cNvPr id="6" name="Picture 5">
            <a:extLst>
              <a:ext uri="{FF2B5EF4-FFF2-40B4-BE49-F238E27FC236}">
                <a16:creationId xmlns:a16="http://schemas.microsoft.com/office/drawing/2014/main" id="{20422B41-9298-CD46-B353-BCDB74AB13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05E04459-69D3-4177-A41D-FACD1FB4036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Some of the products derived from the use of prokaryotes in early biotechnology include </a:t>
            </a:r>
            <a:r>
              <a:rPr lang="en-US" sz="1600" dirty="0">
                <a:solidFill>
                  <a:srgbClr val="6CB255"/>
                </a:solidFill>
              </a:rPr>
              <a:t>(a)</a:t>
            </a:r>
            <a:r>
              <a:rPr lang="en-US" sz="1600" dirty="0"/>
              <a:t> cheese, </a:t>
            </a:r>
            <a:r>
              <a:rPr lang="en-US" sz="1600" dirty="0">
                <a:solidFill>
                  <a:srgbClr val="6CB255"/>
                </a:solidFill>
              </a:rPr>
              <a:t>(b)</a:t>
            </a:r>
            <a:r>
              <a:rPr lang="en-US" sz="1600" dirty="0"/>
              <a:t> salami, </a:t>
            </a:r>
            <a:r>
              <a:rPr lang="en-US" sz="1600" dirty="0">
                <a:solidFill>
                  <a:srgbClr val="6CB255"/>
                </a:solidFill>
              </a:rPr>
              <a:t>(c)</a:t>
            </a:r>
            <a:r>
              <a:rPr lang="en-US" sz="1600" dirty="0"/>
              <a:t> yogurt, and </a:t>
            </a:r>
            <a:r>
              <a:rPr lang="en-US" sz="1600" dirty="0">
                <a:solidFill>
                  <a:srgbClr val="6CB255"/>
                </a:solidFill>
              </a:rPr>
              <a:t>(d)</a:t>
            </a:r>
            <a:r>
              <a:rPr lang="en-US" sz="1600" dirty="0"/>
              <a:t> fish sauce. (credit b: modification of work by </a:t>
            </a:r>
            <a:r>
              <a:rPr lang="en-US" sz="1600" dirty="0" err="1"/>
              <a:t>Alisdair</a:t>
            </a:r>
            <a:r>
              <a:rPr lang="en-US" sz="1600" dirty="0"/>
              <a:t> </a:t>
            </a:r>
            <a:r>
              <a:rPr lang="en-US" sz="1600" dirty="0" err="1"/>
              <a:t>McDiarmid</a:t>
            </a:r>
            <a:r>
              <a:rPr lang="en-US" sz="1600" dirty="0"/>
              <a:t>; credit c: modification of work by Kris Miller; credit d: modification of work by Jane Whitney)</a:t>
            </a:r>
          </a:p>
        </p:txBody>
      </p:sp>
      <p:pic>
        <p:nvPicPr>
          <p:cNvPr id="2" name="Figure" descr="The photo collage shows cheese (a), salami (b) in a sandwich, yogurt (c) in a strainer, and a bottle of fish sauce (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9645" r="-69645"/>
          <a:stretch>
            <a:fillRect/>
          </a:stretch>
        </p:blipFill>
        <p:spPr/>
      </p:pic>
      <p:sp>
        <p:nvSpPr>
          <p:cNvPr id="5" name="Figure Number"/>
          <p:cNvSpPr>
            <a:spLocks noGrp="1"/>
          </p:cNvSpPr>
          <p:nvPr>
            <p:ph type="title"/>
          </p:nvPr>
        </p:nvSpPr>
        <p:spPr/>
        <p:txBody>
          <a:bodyPr/>
          <a:lstStyle/>
          <a:p>
            <a:r>
              <a:rPr lang="en-US" dirty="0"/>
              <a:t>Figure 13.9</a:t>
            </a:r>
          </a:p>
        </p:txBody>
      </p:sp>
      <p:pic>
        <p:nvPicPr>
          <p:cNvPr id="9" name="Picture 8">
            <a:extLst>
              <a:ext uri="{FF2B5EF4-FFF2-40B4-BE49-F238E27FC236}">
                <a16:creationId xmlns:a16="http://schemas.microsoft.com/office/drawing/2014/main" id="{B77BA909-F2C0-0242-9F3D-4A46E6458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425665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202E5F64-BEC4-45A4-AC56-979AF333FAC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lnSpcReduction="10000"/>
          </a:bodyPr>
          <a:lstStyle/>
          <a:p>
            <a:r>
              <a:rPr lang="en-US" sz="1600" dirty="0">
                <a:solidFill>
                  <a:srgbClr val="6CB255"/>
                </a:solidFill>
              </a:rPr>
              <a:t>(a) </a:t>
            </a:r>
            <a:r>
              <a:rPr lang="en-US" sz="1600" dirty="0"/>
              <a:t>Cleaning up oil after the Valdez spill in Alaska, the workers hosed oil from beaches and then used a floating boom to corral the oil, which was finally skimmed from the water surface. Some species of bacteria are able to solubilize and degrade the oil. </a:t>
            </a:r>
            <a:r>
              <a:rPr lang="en-US" sz="1600" dirty="0">
                <a:solidFill>
                  <a:srgbClr val="6CB255"/>
                </a:solidFill>
              </a:rPr>
              <a:t>(b) </a:t>
            </a:r>
            <a:r>
              <a:rPr lang="en-US" sz="1600" dirty="0"/>
              <a:t>One of the most catastrophic consequences of oil spills is the damage to fauna. (credit a: modification of work by NOAA; credit b: modification of work by GOLUBENKOV, NGO: Saving Taman)</a:t>
            </a:r>
          </a:p>
        </p:txBody>
      </p:sp>
      <p:pic>
        <p:nvPicPr>
          <p:cNvPr id="2" name="Figure" descr="Part a shows two men in yellow raingear hosing off oil-drenched rocks on a sea-shore. Part b shows an oil-drenched bird sitting in oily wat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1847" b="-11847"/>
          <a:stretch>
            <a:fillRect/>
          </a:stretch>
        </p:blipFill>
        <p:spPr/>
      </p:pic>
      <p:sp>
        <p:nvSpPr>
          <p:cNvPr id="5" name="Figure Number"/>
          <p:cNvSpPr>
            <a:spLocks noGrp="1"/>
          </p:cNvSpPr>
          <p:nvPr>
            <p:ph type="title"/>
          </p:nvPr>
        </p:nvSpPr>
        <p:spPr/>
        <p:txBody>
          <a:bodyPr/>
          <a:lstStyle/>
          <a:p>
            <a:r>
              <a:rPr lang="en-US" dirty="0"/>
              <a:t>Figure 13.10</a:t>
            </a:r>
          </a:p>
        </p:txBody>
      </p:sp>
      <p:pic>
        <p:nvPicPr>
          <p:cNvPr id="9" name="Picture 8">
            <a:extLst>
              <a:ext uri="{FF2B5EF4-FFF2-40B4-BE49-F238E27FC236}">
                <a16:creationId xmlns:a16="http://schemas.microsoft.com/office/drawing/2014/main" id="{6F605307-9B97-8C45-90F4-8F6059D14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87356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357C0731-7C9B-4963-A7AF-7FE03CD8F6F9}"/>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In this transmission electron micrograph of mitochondria in a mammalian lung cell, the cristae, </a:t>
            </a:r>
            <a:r>
              <a:rPr lang="en-US" sz="1600" dirty="0" err="1"/>
              <a:t>infoldings</a:t>
            </a:r>
            <a:r>
              <a:rPr lang="en-US" sz="1600" dirty="0"/>
              <a:t> of the mitochondrial inner membrane, can be seen in cross-section. (credit: modification of work by Louisa Howard; scale-bar data from Matt Russell)</a:t>
            </a:r>
          </a:p>
        </p:txBody>
      </p:sp>
      <p:pic>
        <p:nvPicPr>
          <p:cNvPr id="2" name="Figure" descr="The transmission electron micrograph shows two round, membrane-bound organelles inside a cell. The organelles are about 400 nm across and have membranes running through the middle of the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517" r="-31517"/>
          <a:stretch>
            <a:fillRect/>
          </a:stretch>
        </p:blipFill>
        <p:spPr/>
      </p:pic>
      <p:sp>
        <p:nvSpPr>
          <p:cNvPr id="5" name="Figure Number"/>
          <p:cNvSpPr>
            <a:spLocks noGrp="1"/>
          </p:cNvSpPr>
          <p:nvPr>
            <p:ph type="title"/>
          </p:nvPr>
        </p:nvSpPr>
        <p:spPr/>
        <p:txBody>
          <a:bodyPr/>
          <a:lstStyle/>
          <a:p>
            <a:r>
              <a:rPr lang="en-US" dirty="0"/>
              <a:t>Figure 13.11</a:t>
            </a:r>
          </a:p>
        </p:txBody>
      </p:sp>
      <p:pic>
        <p:nvPicPr>
          <p:cNvPr id="9" name="Picture 8">
            <a:extLst>
              <a:ext uri="{FF2B5EF4-FFF2-40B4-BE49-F238E27FC236}">
                <a16:creationId xmlns:a16="http://schemas.microsoft.com/office/drawing/2014/main" id="{64F0F7FA-9A55-0A41-BC49-FE97398D0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342208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5FFB2729-06BC-4AF1-A1D2-98EBB2BAFF37}"/>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Autofit/>
          </a:bodyPr>
          <a:lstStyle/>
          <a:p>
            <a:r>
              <a:rPr lang="en-US" sz="1520" dirty="0"/>
              <a:t>The first eukaryote may have originated from an ancestral prokaryote that had undergone membrane proliferation, compartmentalization of cellular function (into a nucleus, lysosomes, and an endoplasmic reticulum), and the establishment of </a:t>
            </a:r>
            <a:r>
              <a:rPr lang="en-US" sz="1520" dirty="0" err="1"/>
              <a:t>endosymbiotic</a:t>
            </a:r>
            <a:r>
              <a:rPr lang="en-US" sz="1520" dirty="0"/>
              <a:t> relationships with an aerobic prokaryote and, in some cases, a photosynthetic prokaryote to form mitochondria and chloroplasts, respectively.</a:t>
            </a:r>
          </a:p>
        </p:txBody>
      </p:sp>
      <p:pic>
        <p:nvPicPr>
          <p:cNvPr id="2" name="Figure" descr="The illustration shows steps that, according to the endosymbiotic theory, gave rise to eukaryotic organisms. In step 1, infoldings in the plasma membrane of an ancestral prokaryote gave rise to endomembrane components, including a nucleus and endoplasmic reticulum. In step 2, the first endosymbiotic event occurred: The ancestral eukaryote consumed aerobic bacteria that evolved into mitochondria. In a second endosymbiotic event, the early eukaryote consumed photosynthetic bacteria that evolved into chloroplast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333" r="-7333"/>
          <a:stretch>
            <a:fillRect/>
          </a:stretch>
        </p:blipFill>
        <p:spPr/>
      </p:pic>
      <p:sp>
        <p:nvSpPr>
          <p:cNvPr id="5" name="Figure Number"/>
          <p:cNvSpPr>
            <a:spLocks noGrp="1"/>
          </p:cNvSpPr>
          <p:nvPr>
            <p:ph type="title"/>
          </p:nvPr>
        </p:nvSpPr>
        <p:spPr/>
        <p:txBody>
          <a:bodyPr/>
          <a:lstStyle/>
          <a:p>
            <a:r>
              <a:rPr lang="en-US" dirty="0"/>
              <a:t>Figure 13.12</a:t>
            </a:r>
          </a:p>
        </p:txBody>
      </p:sp>
      <p:pic>
        <p:nvPicPr>
          <p:cNvPr id="9" name="Picture 8">
            <a:extLst>
              <a:ext uri="{FF2B5EF4-FFF2-40B4-BE49-F238E27FC236}">
                <a16:creationId xmlns:a16="http://schemas.microsoft.com/office/drawing/2014/main" id="{4297800A-3939-D74D-8DB8-982C3669E8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356572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146379F9-B677-4591-B190-3927CD7A1E02}"/>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lnSpcReduction="10000"/>
          </a:bodyPr>
          <a:lstStyle/>
          <a:p>
            <a:r>
              <a:rPr lang="en-US" sz="1600" dirty="0" err="1"/>
              <a:t>Protists</a:t>
            </a:r>
            <a:r>
              <a:rPr lang="en-US" sz="1600" dirty="0"/>
              <a:t> range from the microscopic, single-celled </a:t>
            </a:r>
            <a:r>
              <a:rPr lang="en-US" sz="1600" dirty="0">
                <a:solidFill>
                  <a:srgbClr val="6CB255"/>
                </a:solidFill>
              </a:rPr>
              <a:t>(a) </a:t>
            </a:r>
            <a:r>
              <a:rPr lang="en-US" sz="1600" i="1" dirty="0" err="1"/>
              <a:t>Acanthocystis</a:t>
            </a:r>
            <a:r>
              <a:rPr lang="en-US" sz="1600" i="1" dirty="0"/>
              <a:t> </a:t>
            </a:r>
            <a:r>
              <a:rPr lang="en-US" sz="1600" i="1" dirty="0" err="1"/>
              <a:t>turfacea</a:t>
            </a:r>
            <a:r>
              <a:rPr lang="en-US" sz="1600" i="1" dirty="0"/>
              <a:t> </a:t>
            </a:r>
            <a:r>
              <a:rPr lang="en-US" sz="1600" dirty="0"/>
              <a:t>and the </a:t>
            </a:r>
            <a:r>
              <a:rPr lang="en-US" sz="1600" dirty="0">
                <a:solidFill>
                  <a:srgbClr val="6CB255"/>
                </a:solidFill>
              </a:rPr>
              <a:t>(b) </a:t>
            </a:r>
            <a:r>
              <a:rPr lang="en-US" sz="1600" dirty="0"/>
              <a:t>ciliate </a:t>
            </a:r>
            <a:r>
              <a:rPr lang="en-US" sz="1600" i="1" dirty="0" err="1"/>
              <a:t>Tetrahymena</a:t>
            </a:r>
            <a:r>
              <a:rPr lang="en-US" sz="1600" i="1" dirty="0"/>
              <a:t> </a:t>
            </a:r>
            <a:r>
              <a:rPr lang="en-US" sz="1600" i="1" dirty="0" err="1"/>
              <a:t>thermophila</a:t>
            </a:r>
            <a:r>
              <a:rPr lang="en-US" sz="1600" i="1" dirty="0"/>
              <a:t> </a:t>
            </a:r>
            <a:r>
              <a:rPr lang="en-US" sz="1600" dirty="0"/>
              <a:t>to the enormous, multicellular </a:t>
            </a:r>
            <a:r>
              <a:rPr lang="en-US" sz="1600" dirty="0">
                <a:solidFill>
                  <a:srgbClr val="6CB255"/>
                </a:solidFill>
              </a:rPr>
              <a:t>(c) </a:t>
            </a:r>
            <a:r>
              <a:rPr lang="en-US" sz="1600" dirty="0"/>
              <a:t>kelps (</a:t>
            </a:r>
            <a:r>
              <a:rPr lang="en-US" sz="1600" dirty="0" err="1"/>
              <a:t>Chromalveolata</a:t>
            </a:r>
            <a:r>
              <a:rPr lang="en-US" sz="1600" dirty="0"/>
              <a:t>) that extend for hundreds of feet in underwater “forests.” (credit a: modification of work by </a:t>
            </a:r>
            <a:r>
              <a:rPr lang="en-US" sz="1600" dirty="0" err="1"/>
              <a:t>Yuiuji</a:t>
            </a:r>
            <a:r>
              <a:rPr lang="en-US" sz="1600" dirty="0"/>
              <a:t> </a:t>
            </a:r>
            <a:r>
              <a:rPr lang="en-US" sz="1600" dirty="0" err="1"/>
              <a:t>Tsukii</a:t>
            </a:r>
            <a:r>
              <a:rPr lang="en-US" sz="1600" dirty="0"/>
              <a:t>; credit b: modification of work by Richard Robinson, Public Library of Science; credit c: modification of work by Kip Evans, NOAA; scale-bar data from Matt Russell)</a:t>
            </a:r>
          </a:p>
        </p:txBody>
      </p:sp>
      <p:pic>
        <p:nvPicPr>
          <p:cNvPr id="2" name="Figure" descr="Part a is a light micrograph of a round, transparent single-celled organism with long thin spines. Part b is a light micrograph of an oval, transparent organism with ridges running along its length. The nucleus is visible as a large, round sphere. Cilia extend from the surface of the organism. Part c is an underwater photo of a kelp forest growing from the seab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209" r="-3209"/>
          <a:stretch>
            <a:fillRect/>
          </a:stretch>
        </p:blipFill>
        <p:spPr/>
      </p:pic>
      <p:sp>
        <p:nvSpPr>
          <p:cNvPr id="5" name="Figure Number"/>
          <p:cNvSpPr>
            <a:spLocks noGrp="1"/>
          </p:cNvSpPr>
          <p:nvPr>
            <p:ph type="title"/>
          </p:nvPr>
        </p:nvSpPr>
        <p:spPr/>
        <p:txBody>
          <a:bodyPr/>
          <a:lstStyle/>
          <a:p>
            <a:r>
              <a:rPr lang="en-US" dirty="0"/>
              <a:t>Figure 13.13</a:t>
            </a:r>
          </a:p>
        </p:txBody>
      </p:sp>
      <p:pic>
        <p:nvPicPr>
          <p:cNvPr id="9" name="Picture 8">
            <a:extLst>
              <a:ext uri="{FF2B5EF4-FFF2-40B4-BE49-F238E27FC236}">
                <a16:creationId xmlns:a16="http://schemas.microsoft.com/office/drawing/2014/main" id="{EDAD7F00-ACA3-9049-BB98-59EE51BFF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727711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50CB9906-4CF7-494F-86BB-FBD0E72415BE}"/>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stages of phagocytosis include the engulfment of a food particle, the digestion of the particle using hydrolytic enzymes contained within a lysosome, and the expulsion of undigested material from the cell.</a:t>
            </a:r>
          </a:p>
        </p:txBody>
      </p:sp>
      <p:pic>
        <p:nvPicPr>
          <p:cNvPr id="2" name="Figure" descr="In this illustration, a eukaryotic cell is shown consuming a food particle. As the particle is consumed, it is encapsulated in a vesicle. The vesicle fuses with a lysosome, and proteins inside the lysosome digest the particle. Undigested waste material is ejected from the cell when an exocytic vesicle fuses with the plasma membran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4693" r="-34693"/>
          <a:stretch>
            <a:fillRect/>
          </a:stretch>
        </p:blipFill>
        <p:spPr/>
      </p:pic>
      <p:sp>
        <p:nvSpPr>
          <p:cNvPr id="5" name="Figure Number"/>
          <p:cNvSpPr>
            <a:spLocks noGrp="1"/>
          </p:cNvSpPr>
          <p:nvPr>
            <p:ph type="title"/>
          </p:nvPr>
        </p:nvSpPr>
        <p:spPr/>
        <p:txBody>
          <a:bodyPr/>
          <a:lstStyle/>
          <a:p>
            <a:r>
              <a:rPr lang="en-US" dirty="0"/>
              <a:t>Figure 13.14</a:t>
            </a:r>
          </a:p>
        </p:txBody>
      </p:sp>
      <p:pic>
        <p:nvPicPr>
          <p:cNvPr id="9" name="Picture 8">
            <a:extLst>
              <a:ext uri="{FF2B5EF4-FFF2-40B4-BE49-F238E27FC236}">
                <a16:creationId xmlns:a16="http://schemas.microsoft.com/office/drawing/2014/main" id="{7920E4AF-EA99-1E44-9C38-808574948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931704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AAA1DDF9-5867-4D10-9726-4FE9F6C8F57B}"/>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err="1">
                <a:solidFill>
                  <a:schemeClr val="tx1"/>
                </a:solidFill>
              </a:rPr>
              <a:t>Protists</a:t>
            </a:r>
            <a:r>
              <a:rPr lang="en-US" sz="1600" dirty="0">
                <a:solidFill>
                  <a:schemeClr val="tx1"/>
                </a:solidFill>
              </a:rPr>
              <a:t> appear in all six eukaryotic </a:t>
            </a:r>
            <a:r>
              <a:rPr lang="en-US" sz="1600" dirty="0" err="1">
                <a:solidFill>
                  <a:schemeClr val="tx1"/>
                </a:solidFill>
              </a:rPr>
              <a:t>supergroups</a:t>
            </a:r>
            <a:r>
              <a:rPr lang="en-US" sz="1600" dirty="0">
                <a:solidFill>
                  <a:schemeClr val="tx1"/>
                </a:solidFill>
              </a:rPr>
              <a:t>.</a:t>
            </a:r>
          </a:p>
        </p:txBody>
      </p:sp>
      <p:pic>
        <p:nvPicPr>
          <p:cNvPr id="2" name="Figure" descr="The chart shows the relationships of the eukaryotic supergroups, which all arose from a common eukaryotic ancestor. The six groups are Excavata, Chromalveolata, Rhizaria, Archaeplastida, Amoebozoa, and Opisthokonta. Excavata includes the kingdoms diplomads, parabasalids, and euglenozoans. Chromalveola includes the kingdoms dinoflagellates, apicomplexans, and ciliates, all within the alveolate lineage, and the diatoms, golden algae, brown algae, and oomyctes, all within the stramenopile lineage. Rhizaria includes cercozoans, forams, and radiolarians. Archaeplastida includes red algae and two kingdoms of green algae, chlorophytes and charophytes, and land plants. Amoebozoa includes slime molds, gymnamoebas, and entamoebas. Opisthokonta includes nucleariids, fungi, choanoflagellates, and animal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638" r="-4638"/>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13.15</a:t>
            </a:r>
          </a:p>
        </p:txBody>
      </p:sp>
      <p:pic>
        <p:nvPicPr>
          <p:cNvPr id="7" name="Picture 6">
            <a:extLst>
              <a:ext uri="{FF2B5EF4-FFF2-40B4-BE49-F238E27FC236}">
                <a16:creationId xmlns:a16="http://schemas.microsoft.com/office/drawing/2014/main" id="{9FBA1B28-B7B3-2343-929F-CC98C9ABF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285096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3BB883FE-CF87-4FBF-A65D-520EF2A4BD3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450" dirty="0"/>
              <a:t>This light micrograph shows a 100x magnification of red blood cells infected with </a:t>
            </a:r>
            <a:r>
              <a:rPr lang="en-US" sz="1450" i="1" dirty="0"/>
              <a:t>P. falciparum </a:t>
            </a:r>
            <a:r>
              <a:rPr lang="en-US" sz="1450" dirty="0"/>
              <a:t>(seen as purple). (credit: modification of work by Michael </a:t>
            </a:r>
            <a:r>
              <a:rPr lang="en-US" sz="1450" dirty="0" err="1"/>
              <a:t>Zahniser</a:t>
            </a:r>
            <a:r>
              <a:rPr lang="en-US" sz="1450" dirty="0"/>
              <a:t>; scale-bar data from </a:t>
            </a:r>
            <a:r>
              <a:rPr lang="sv-SE" sz="1450" dirty="0"/>
              <a:t>Matt Russell)</a:t>
            </a:r>
            <a:endParaRPr lang="en-US" sz="1450" dirty="0"/>
          </a:p>
        </p:txBody>
      </p:sp>
      <p:pic>
        <p:nvPicPr>
          <p:cNvPr id="3" name="Figure" descr="The light micrograph shows round red blood cells, each about 8 microns across, infected with ring-shaped P. falciparu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5182" r="-65182"/>
          <a:stretch>
            <a:fillRect/>
          </a:stretch>
        </p:blipFill>
        <p:spPr/>
      </p:pic>
      <p:sp>
        <p:nvSpPr>
          <p:cNvPr id="5" name="Figure Number"/>
          <p:cNvSpPr>
            <a:spLocks noGrp="1"/>
          </p:cNvSpPr>
          <p:nvPr>
            <p:ph type="title"/>
          </p:nvPr>
        </p:nvSpPr>
        <p:spPr/>
        <p:txBody>
          <a:bodyPr/>
          <a:lstStyle/>
          <a:p>
            <a:r>
              <a:rPr lang="en-US" dirty="0"/>
              <a:t>Figure 13.16</a:t>
            </a:r>
          </a:p>
        </p:txBody>
      </p:sp>
      <p:pic>
        <p:nvPicPr>
          <p:cNvPr id="9" name="Picture 8">
            <a:extLst>
              <a:ext uri="{FF2B5EF4-FFF2-40B4-BE49-F238E27FC236}">
                <a16:creationId xmlns:a16="http://schemas.microsoft.com/office/drawing/2014/main" id="{8DB0C630-7DFD-F240-AD73-47F195167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257448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2DFFCF6B-FA11-4E00-BDEE-5AE86898D52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Trypanosomes are shown in this light micrograph among red blood cells. (credit: modification of work by Myron G. Schultz, CDC; scale-bar data from Matt Russell)</a:t>
            </a:r>
          </a:p>
        </p:txBody>
      </p:sp>
      <p:pic>
        <p:nvPicPr>
          <p:cNvPr id="2" name="Figure" descr="The light micrograph shows round red blood cells, about 8 microns across. Swimming among the red blood cells are ribbon-like trypanosomes. The trypanosomes are about three times as long as the red blood cells are wid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517" r="-31517"/>
          <a:stretch>
            <a:fillRect/>
          </a:stretch>
        </p:blipFill>
        <p:spPr/>
      </p:pic>
      <p:sp>
        <p:nvSpPr>
          <p:cNvPr id="5" name="Figure Number"/>
          <p:cNvSpPr>
            <a:spLocks noGrp="1"/>
          </p:cNvSpPr>
          <p:nvPr>
            <p:ph type="title"/>
          </p:nvPr>
        </p:nvSpPr>
        <p:spPr/>
        <p:txBody>
          <a:bodyPr/>
          <a:lstStyle/>
          <a:p>
            <a:r>
              <a:rPr lang="en-US" dirty="0"/>
              <a:t>Figure 13.17</a:t>
            </a:r>
          </a:p>
        </p:txBody>
      </p:sp>
      <p:pic>
        <p:nvPicPr>
          <p:cNvPr id="9" name="Picture 8">
            <a:extLst>
              <a:ext uri="{FF2B5EF4-FFF2-40B4-BE49-F238E27FC236}">
                <a16:creationId xmlns:a16="http://schemas.microsoft.com/office/drawing/2014/main" id="{96386D27-7045-F74F-A405-8952E18EC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511379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05358A7E-BDCB-48DD-B815-354E92C855B1}"/>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pPr marL="342900" indent="-342900">
              <a:buAutoNum type="alphaLcParenBoth"/>
            </a:pPr>
            <a:r>
              <a:rPr lang="en-US" sz="1450" dirty="0"/>
              <a:t>The downy and powdery mildews on this grape leaf are caused by an infection of </a:t>
            </a:r>
            <a:r>
              <a:rPr lang="en-US" sz="1450" i="1" dirty="0"/>
              <a:t>P. </a:t>
            </a:r>
            <a:r>
              <a:rPr lang="en-US" sz="1450" i="1" dirty="0" err="1"/>
              <a:t>viticola</a:t>
            </a:r>
            <a:r>
              <a:rPr lang="en-US" sz="1450" dirty="0"/>
              <a:t>.</a:t>
            </a:r>
          </a:p>
          <a:p>
            <a:pPr marL="342900" indent="-342900">
              <a:buAutoNum type="alphaLcParenBoth"/>
            </a:pPr>
            <a:r>
              <a:rPr lang="en-US" sz="1450" dirty="0"/>
              <a:t>This potato exhibits the results of an infection with </a:t>
            </a:r>
            <a:r>
              <a:rPr lang="en-US" sz="1450" i="1" dirty="0"/>
              <a:t>P. </a:t>
            </a:r>
            <a:r>
              <a:rPr lang="en-US" sz="1450" i="1" dirty="0" err="1"/>
              <a:t>infestans</a:t>
            </a:r>
            <a:r>
              <a:rPr lang="en-US" sz="1450" dirty="0"/>
              <a:t>, the potato late blight. (credit a: modification of work by David B. Langston, University of Georgia, USDA ARS; credit b: USDA ARS)</a:t>
            </a:r>
          </a:p>
        </p:txBody>
      </p:sp>
      <p:pic>
        <p:nvPicPr>
          <p:cNvPr id="2" name="Figure" descr="Part a shows a leaf infected with downy and powdery mildews. Where the leaf is infected with downy mildew, it is yellow instead of green. Powdery mildew appears as a white fuzz on the leaf. Part b shows a slice of potato that has browned and appears rotte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7315" b="-7315"/>
          <a:stretch>
            <a:fillRect/>
          </a:stretch>
        </p:blipFill>
        <p:spPr/>
      </p:pic>
      <p:sp>
        <p:nvSpPr>
          <p:cNvPr id="5" name="Figure Number"/>
          <p:cNvSpPr>
            <a:spLocks noGrp="1"/>
          </p:cNvSpPr>
          <p:nvPr>
            <p:ph type="title"/>
          </p:nvPr>
        </p:nvSpPr>
        <p:spPr/>
        <p:txBody>
          <a:bodyPr/>
          <a:lstStyle/>
          <a:p>
            <a:r>
              <a:rPr lang="en-US" dirty="0"/>
              <a:t>Figure 13.18</a:t>
            </a:r>
          </a:p>
        </p:txBody>
      </p:sp>
      <p:pic>
        <p:nvPicPr>
          <p:cNvPr id="9" name="Picture 8">
            <a:extLst>
              <a:ext uri="{FF2B5EF4-FFF2-40B4-BE49-F238E27FC236}">
                <a16:creationId xmlns:a16="http://schemas.microsoft.com/office/drawing/2014/main" id="{1D14E145-913A-FF44-BDC7-A384B520C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58F7E817-C7C2-4528-963E-2F1CA22E001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Autofit/>
          </a:bodyPr>
          <a:lstStyle/>
          <a:p>
            <a:r>
              <a:rPr lang="en-US" sz="1220" dirty="0"/>
              <a:t>Living things are very diverse, from simple, single-celled bacteria to complex, multicellular organisms. (credit “ringworm”: modification of work by Dr. Lucille K. Georg, CDC; credit “Trypanosomes”: modification of work by Dr. Myron G. Schultz, CDC; credit “tree mold”: modification of work by Janice Haney Carr, Robert Simmons, CDC; credit “coral fungus”: modification of work by Cory </a:t>
            </a:r>
            <a:r>
              <a:rPr lang="en-US" sz="1220" dirty="0" err="1"/>
              <a:t>Zanker</a:t>
            </a:r>
            <a:r>
              <a:rPr lang="en-US" sz="1220" dirty="0"/>
              <a:t>; credit “bacterium”: modification of work by Dr. David Cox, CDC; credit “cup fungus”: modification of work by “</a:t>
            </a:r>
            <a:r>
              <a:rPr lang="en-US" sz="1220" dirty="0" err="1"/>
              <a:t>icelight</a:t>
            </a:r>
            <a:r>
              <a:rPr lang="en-US" sz="1220" dirty="0"/>
              <a:t>”/Flickr; credit “MRSA”: modification of work by Janice Haney Carr, CDC; credit “moldy grapefruit”: modification of work by Joseph </a:t>
            </a:r>
            <a:r>
              <a:rPr lang="en-US" sz="1220" dirty="0" err="1"/>
              <a:t>Smilanick</a:t>
            </a:r>
            <a:r>
              <a:rPr lang="en-US" sz="1220" dirty="0"/>
              <a:t>)</a:t>
            </a:r>
          </a:p>
        </p:txBody>
      </p:sp>
      <p:pic>
        <p:nvPicPr>
          <p:cNvPr id="2" name="Figure" descr="A photo collage of images from the chapter. Clockwise from top left are: ringworm in skin; trypanosomes (pink ribbon-like parasites) in a smear of blood viewed under a light microscope; an electron micrograph of tree mold, showing a long, slender stalk that branches into long chains of spores that look like a string of beads; a wedge of cheese; a scanning electron micrograph of MRSA bacteria, which looks like clusters of spheres clinging to a surface; grapes with white and brown fungus; pale pink, cup-shaped fungi growing on a log; a scanning electron micrograph of corkscrew-shaped bacterium; coral fungus, a yellowish-orange fungus that grows in a cluster and is lobe-shap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1064" r="-21064"/>
          <a:stretch>
            <a:fillRect/>
          </a:stretch>
        </p:blipFill>
        <p:spPr/>
      </p:pic>
      <p:sp>
        <p:nvSpPr>
          <p:cNvPr id="5" name="Figure Number"/>
          <p:cNvSpPr>
            <a:spLocks noGrp="1"/>
          </p:cNvSpPr>
          <p:nvPr>
            <p:ph type="title"/>
          </p:nvPr>
        </p:nvSpPr>
        <p:spPr/>
        <p:txBody>
          <a:bodyPr/>
          <a:lstStyle/>
          <a:p>
            <a:r>
              <a:rPr lang="en-US" dirty="0"/>
              <a:t>Figure 13.1</a:t>
            </a:r>
          </a:p>
        </p:txBody>
      </p:sp>
      <p:pic>
        <p:nvPicPr>
          <p:cNvPr id="9" name="Picture 8">
            <a:extLst>
              <a:ext uri="{FF2B5EF4-FFF2-40B4-BE49-F238E27FC236}">
                <a16:creationId xmlns:a16="http://schemas.microsoft.com/office/drawing/2014/main" id="{89703202-0465-BD46-9F00-9C023DB91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018114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CECEF2FA-BF69-4C5B-8AB0-2D15B74FFE9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Coral polyps obtain nutrition through a symbiotic relationship with </a:t>
            </a:r>
            <a:r>
              <a:rPr lang="en-US" sz="1600" dirty="0" err="1"/>
              <a:t>dinoflagellates</a:t>
            </a:r>
            <a:r>
              <a:rPr lang="en-US" sz="1600" dirty="0"/>
              <a:t>.</a:t>
            </a:r>
          </a:p>
        </p:txBody>
      </p:sp>
      <p:pic>
        <p:nvPicPr>
          <p:cNvPr id="4" name="Figure" descr="The underwater photo shows coral polyps. Polyps are cup-shaped and have tentacles extending from the edge of the cup."/>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1892" r="-41892"/>
          <a:stretch>
            <a:fillRect/>
          </a:stretch>
        </p:blipFill>
        <p:spPr/>
      </p:pic>
      <p:sp>
        <p:nvSpPr>
          <p:cNvPr id="5" name="Figure Number"/>
          <p:cNvSpPr>
            <a:spLocks noGrp="1"/>
          </p:cNvSpPr>
          <p:nvPr>
            <p:ph type="title"/>
          </p:nvPr>
        </p:nvSpPr>
        <p:spPr/>
        <p:txBody>
          <a:bodyPr/>
          <a:lstStyle/>
          <a:p>
            <a:r>
              <a:rPr lang="en-US" dirty="0"/>
              <a:t>Figure 13.19</a:t>
            </a:r>
          </a:p>
        </p:txBody>
      </p:sp>
      <p:pic>
        <p:nvPicPr>
          <p:cNvPr id="9" name="Picture 8">
            <a:extLst>
              <a:ext uri="{FF2B5EF4-FFF2-40B4-BE49-F238E27FC236}">
                <a16:creationId xmlns:a16="http://schemas.microsoft.com/office/drawing/2014/main" id="{87EE4EE8-EB85-2740-AE79-48F1DAF75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988558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96396B3B-B139-440D-8209-02A5143CE131}"/>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Autofit/>
          </a:bodyPr>
          <a:lstStyle/>
          <a:p>
            <a:r>
              <a:rPr lang="en-US" sz="1450" dirty="0"/>
              <a:t>The </a:t>
            </a:r>
            <a:r>
              <a:rPr lang="en-US" sz="1450" dirty="0">
                <a:solidFill>
                  <a:srgbClr val="6CB255"/>
                </a:solidFill>
              </a:rPr>
              <a:t>(a) </a:t>
            </a:r>
            <a:r>
              <a:rPr lang="en-US" sz="1450" dirty="0"/>
              <a:t>familiar mushroom is only one type of fungus. The brightly colored fruiting bodies of this </a:t>
            </a:r>
            <a:r>
              <a:rPr lang="en-US" sz="1450" dirty="0">
                <a:solidFill>
                  <a:srgbClr val="6CB255"/>
                </a:solidFill>
              </a:rPr>
              <a:t>(b) </a:t>
            </a:r>
            <a:r>
              <a:rPr lang="en-US" sz="1450" dirty="0"/>
              <a:t>coral fungus are displayed. This </a:t>
            </a:r>
            <a:r>
              <a:rPr lang="en-US" sz="1450" dirty="0">
                <a:solidFill>
                  <a:srgbClr val="6CB255"/>
                </a:solidFill>
              </a:rPr>
              <a:t>(c) </a:t>
            </a:r>
            <a:r>
              <a:rPr lang="en-US" sz="1450" dirty="0"/>
              <a:t>electron micrograph shows the spore-bearing structures of </a:t>
            </a:r>
            <a:r>
              <a:rPr lang="en-US" sz="1450" i="1" dirty="0" err="1"/>
              <a:t>Aspergillus</a:t>
            </a:r>
            <a:r>
              <a:rPr lang="en-US" sz="1450" dirty="0"/>
              <a:t>, a type of toxic fungi found mostly in soil and plants. (credit a: modification of work by Chris Wee; credit b: modification of work by Cory </a:t>
            </a:r>
            <a:r>
              <a:rPr lang="en-US" sz="1450" dirty="0" err="1"/>
              <a:t>Zanker</a:t>
            </a:r>
            <a:r>
              <a:rPr lang="en-US" sz="1450" dirty="0"/>
              <a:t>; credit c: modification of work by Janice Haney Carr, Robert Simmons, CDC; scale-bar data from Matt Russell)</a:t>
            </a:r>
          </a:p>
        </p:txBody>
      </p:sp>
      <p:pic>
        <p:nvPicPr>
          <p:cNvPr id="3" name="Figure" descr="Part a shows a cluster of mushrooms with bell-like domes attached to slender stalks. Part b shows a yellowish-orange fungus that grows in a cluster and is lobe-shaped. Part c is an electron micrograph that shows a long, slender stalk that branches into long chains of spores that look like a string of bead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100" r="-1100"/>
          <a:stretch>
            <a:fillRect/>
          </a:stretch>
        </p:blipFill>
        <p:spPr/>
      </p:pic>
      <p:sp>
        <p:nvSpPr>
          <p:cNvPr id="5" name="Figure Number"/>
          <p:cNvSpPr>
            <a:spLocks noGrp="1"/>
          </p:cNvSpPr>
          <p:nvPr>
            <p:ph type="title"/>
          </p:nvPr>
        </p:nvSpPr>
        <p:spPr/>
        <p:txBody>
          <a:bodyPr/>
          <a:lstStyle/>
          <a:p>
            <a:r>
              <a:rPr lang="en-US" dirty="0"/>
              <a:t>Figure 13.20</a:t>
            </a:r>
          </a:p>
        </p:txBody>
      </p:sp>
      <p:pic>
        <p:nvPicPr>
          <p:cNvPr id="9" name="Picture 8">
            <a:extLst>
              <a:ext uri="{FF2B5EF4-FFF2-40B4-BE49-F238E27FC236}">
                <a16:creationId xmlns:a16="http://schemas.microsoft.com/office/drawing/2014/main" id="{AD60C38C-6992-CA44-8D85-5ECB33B20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950310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E71E4179-284A-4DAA-A89D-21888F517DA2}"/>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poisonous </a:t>
            </a:r>
            <a:r>
              <a:rPr lang="en-US" sz="1600" i="1" dirty="0"/>
              <a:t>Amanita </a:t>
            </a:r>
            <a:r>
              <a:rPr lang="en-US" sz="1600" i="1" dirty="0" err="1"/>
              <a:t>muscaria</a:t>
            </a:r>
            <a:r>
              <a:rPr lang="en-US" sz="1600" i="1" dirty="0"/>
              <a:t> </a:t>
            </a:r>
            <a:r>
              <a:rPr lang="en-US" sz="1600" dirty="0"/>
              <a:t>is native to the temperate and boreal regions of North America. (credit: Christine </a:t>
            </a:r>
            <a:r>
              <a:rPr lang="en-US" sz="1600" dirty="0" err="1"/>
              <a:t>Majul</a:t>
            </a:r>
            <a:r>
              <a:rPr lang="en-US" sz="1600" dirty="0"/>
              <a:t>)</a:t>
            </a:r>
          </a:p>
        </p:txBody>
      </p:sp>
      <p:pic>
        <p:nvPicPr>
          <p:cNvPr id="4" name="Figure" descr="The photo shows two large mushrooms, each with a wide white base and a bright red cap. The caps are dotted with small white protrusion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387" r="-36387"/>
          <a:stretch>
            <a:fillRect/>
          </a:stretch>
        </p:blipFill>
        <p:spPr/>
      </p:pic>
      <p:sp>
        <p:nvSpPr>
          <p:cNvPr id="5" name="Figure Number"/>
          <p:cNvSpPr>
            <a:spLocks noGrp="1"/>
          </p:cNvSpPr>
          <p:nvPr>
            <p:ph type="title"/>
          </p:nvPr>
        </p:nvSpPr>
        <p:spPr/>
        <p:txBody>
          <a:bodyPr/>
          <a:lstStyle/>
          <a:p>
            <a:r>
              <a:rPr lang="en-US" dirty="0"/>
              <a:t>Figure 13.21</a:t>
            </a:r>
          </a:p>
        </p:txBody>
      </p:sp>
      <p:pic>
        <p:nvPicPr>
          <p:cNvPr id="9" name="Picture 8">
            <a:extLst>
              <a:ext uri="{FF2B5EF4-FFF2-40B4-BE49-F238E27FC236}">
                <a16:creationId xmlns:a16="http://schemas.microsoft.com/office/drawing/2014/main" id="{6C9B1100-D9CC-CB4D-A34F-36EAEAB5C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028415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9CB8CADF-0C81-4EDD-AF39-E6E03DFFDD0B}"/>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mycelium of the fungus </a:t>
            </a:r>
            <a:r>
              <a:rPr lang="en-US" sz="1600" i="1" dirty="0" err="1"/>
              <a:t>Neotestudina</a:t>
            </a:r>
            <a:r>
              <a:rPr lang="en-US" sz="1600" i="1" dirty="0"/>
              <a:t> </a:t>
            </a:r>
            <a:r>
              <a:rPr lang="en-US" sz="1600" i="1" dirty="0" err="1"/>
              <a:t>rosati</a:t>
            </a:r>
            <a:r>
              <a:rPr lang="en-US" sz="1600" i="1" dirty="0"/>
              <a:t> </a:t>
            </a:r>
            <a:r>
              <a:rPr lang="en-US" sz="1600" dirty="0"/>
              <a:t>can be pathogenic to humans. The fungus enters through a cut or scrape and develops into a </a:t>
            </a:r>
            <a:r>
              <a:rPr lang="en-US" sz="1600" dirty="0" err="1"/>
              <a:t>mycetoma</a:t>
            </a:r>
            <a:r>
              <a:rPr lang="en-US" sz="1600" dirty="0"/>
              <a:t>, a chronic subcutaneous infection. (credit: CDC)</a:t>
            </a:r>
          </a:p>
        </p:txBody>
      </p:sp>
      <p:pic>
        <p:nvPicPr>
          <p:cNvPr id="3" name="Figure" descr="The photo depicts a light brown fungus, growing in a Petri dish. The fungus, which is about 8 centimeters in diameter, has the appearance of wrinkled round skin surrounded by powdery residue. A hub-like indentation exists at the center of the fungus. Extending from this hub are folds that resemble spokes on a whee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5328" r="-35328"/>
          <a:stretch>
            <a:fillRect/>
          </a:stretch>
        </p:blipFill>
        <p:spPr/>
      </p:pic>
      <p:sp>
        <p:nvSpPr>
          <p:cNvPr id="5" name="Figure Number"/>
          <p:cNvSpPr>
            <a:spLocks noGrp="1"/>
          </p:cNvSpPr>
          <p:nvPr>
            <p:ph type="title"/>
          </p:nvPr>
        </p:nvSpPr>
        <p:spPr/>
        <p:txBody>
          <a:bodyPr/>
          <a:lstStyle/>
          <a:p>
            <a:r>
              <a:rPr lang="en-US" dirty="0"/>
              <a:t>Figure 13.22</a:t>
            </a:r>
          </a:p>
        </p:txBody>
      </p:sp>
      <p:pic>
        <p:nvPicPr>
          <p:cNvPr id="9" name="Picture 8">
            <a:extLst>
              <a:ext uri="{FF2B5EF4-FFF2-40B4-BE49-F238E27FC236}">
                <a16:creationId xmlns:a16="http://schemas.microsoft.com/office/drawing/2014/main" id="{EC52DB4A-085B-494C-8C2D-E6BCDE1E59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4100771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9F10AD9C-83A3-43A8-A007-4089BC029990}"/>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a:t>
            </a:r>
            <a:r>
              <a:rPr lang="en-US" sz="1600" dirty="0">
                <a:solidFill>
                  <a:srgbClr val="6CB255"/>
                </a:solidFill>
              </a:rPr>
              <a:t>(a) </a:t>
            </a:r>
            <a:r>
              <a:rPr lang="en-US" sz="1600" dirty="0"/>
              <a:t>giant puffball mushroom releases </a:t>
            </a:r>
            <a:r>
              <a:rPr lang="en-US" sz="1600" dirty="0">
                <a:solidFill>
                  <a:srgbClr val="6CB255"/>
                </a:solidFill>
              </a:rPr>
              <a:t>(b) </a:t>
            </a:r>
            <a:r>
              <a:rPr lang="en-US" sz="1600" dirty="0"/>
              <a:t>a cloud of spores when it reaches maturity. (credit a: modification of work by Roger Griffith; credit b: modification of work by Pearson Scott </a:t>
            </a:r>
            <a:r>
              <a:rPr lang="en-US" sz="1600" dirty="0" err="1"/>
              <a:t>Foresman</a:t>
            </a:r>
            <a:r>
              <a:rPr lang="en-US" sz="1600" dirty="0"/>
              <a:t>, donated to the Wikimedia Foundation)</a:t>
            </a:r>
          </a:p>
        </p:txBody>
      </p:sp>
      <p:pic>
        <p:nvPicPr>
          <p:cNvPr id="4" name="Figure" descr="Part a is a photo of a puffball mushroom, which is round and white. Part b is an illustration of a puffball mushroom releasing spores through its exploded top."/>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1047" r="-11047"/>
          <a:stretch>
            <a:fillRect/>
          </a:stretch>
        </p:blipFill>
        <p:spPr/>
      </p:pic>
      <p:sp>
        <p:nvSpPr>
          <p:cNvPr id="5" name="Figure Number"/>
          <p:cNvSpPr>
            <a:spLocks noGrp="1"/>
          </p:cNvSpPr>
          <p:nvPr>
            <p:ph type="title"/>
          </p:nvPr>
        </p:nvSpPr>
        <p:spPr/>
        <p:txBody>
          <a:bodyPr/>
          <a:lstStyle/>
          <a:p>
            <a:r>
              <a:rPr lang="en-US" dirty="0"/>
              <a:t>Figure 13.23</a:t>
            </a:r>
          </a:p>
        </p:txBody>
      </p:sp>
      <p:pic>
        <p:nvPicPr>
          <p:cNvPr id="9" name="Picture 8">
            <a:extLst>
              <a:ext uri="{FF2B5EF4-FFF2-40B4-BE49-F238E27FC236}">
                <a16:creationId xmlns:a16="http://schemas.microsoft.com/office/drawing/2014/main" id="{AAC6CCD9-8192-AD40-88AC-DB8D4F3F0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083353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F2D006D4-2397-48A6-8FBC-A1A04413786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Divisions of fungi include </a:t>
            </a:r>
            <a:r>
              <a:rPr lang="en-US" sz="1600" dirty="0">
                <a:solidFill>
                  <a:srgbClr val="6CB255"/>
                </a:solidFill>
              </a:rPr>
              <a:t>(a)</a:t>
            </a:r>
            <a:r>
              <a:rPr lang="en-US" sz="1600" dirty="0"/>
              <a:t> </a:t>
            </a:r>
            <a:r>
              <a:rPr lang="en-US" sz="1600" dirty="0" err="1"/>
              <a:t>chytrids</a:t>
            </a:r>
            <a:r>
              <a:rPr lang="en-US" sz="1600" dirty="0"/>
              <a:t>, </a:t>
            </a:r>
            <a:r>
              <a:rPr lang="en-US" sz="1600" dirty="0">
                <a:solidFill>
                  <a:srgbClr val="6CB255"/>
                </a:solidFill>
              </a:rPr>
              <a:t>(b)</a:t>
            </a:r>
            <a:r>
              <a:rPr lang="en-US" sz="1600" dirty="0"/>
              <a:t> conjugated fungi, </a:t>
            </a:r>
            <a:r>
              <a:rPr lang="en-US" sz="1600" dirty="0">
                <a:solidFill>
                  <a:srgbClr val="6CB255"/>
                </a:solidFill>
              </a:rPr>
              <a:t>(c)</a:t>
            </a:r>
            <a:r>
              <a:rPr lang="en-US" sz="1600" dirty="0"/>
              <a:t> sac fungi, </a:t>
            </a:r>
            <a:r>
              <a:rPr lang="en-US" sz="1600" dirty="0">
                <a:solidFill>
                  <a:srgbClr val="6CB255"/>
                </a:solidFill>
              </a:rPr>
              <a:t>(d)</a:t>
            </a:r>
            <a:r>
              <a:rPr lang="en-US" sz="1600" dirty="0"/>
              <a:t> club fungi, and </a:t>
            </a:r>
            <a:r>
              <a:rPr lang="en-US" sz="1600" dirty="0">
                <a:solidFill>
                  <a:srgbClr val="6CB255"/>
                </a:solidFill>
              </a:rPr>
              <a:t>(e)</a:t>
            </a:r>
            <a:r>
              <a:rPr lang="en-US" sz="1600" dirty="0"/>
              <a:t> imperfect fungi. (credit a: modification of work by USDA APHIS PPQ; credit c: modification of work by “</a:t>
            </a:r>
            <a:r>
              <a:rPr lang="en-US" sz="1600" dirty="0" err="1"/>
              <a:t>icelight</a:t>
            </a:r>
            <a:r>
              <a:rPr lang="en-US" sz="1600" dirty="0"/>
              <a:t>”/Flickr; credit d: modification of work by Cory </a:t>
            </a:r>
            <a:r>
              <a:rPr lang="en-US" sz="1600" dirty="0" err="1"/>
              <a:t>Zanker</a:t>
            </a:r>
            <a:r>
              <a:rPr lang="en-US" sz="1600" dirty="0"/>
              <a:t>; credit e: modification of work by CDC/ Brinkman; scale-bar data from Matt Russell)</a:t>
            </a:r>
          </a:p>
        </p:txBody>
      </p:sp>
      <p:pic>
        <p:nvPicPr>
          <p:cNvPr id="3" name="Figure" descr="Photo a shows two potatoes with large wart-like masses growing on them. Photo b shows many tall, tiny threadlike stalks with a small brown sphere at the top of each. Photo c shows three thin, pale pink cup-shaped fungi growing on a log. Photo d shows a creamy-white mushroom with a slender frilled stalk and a wide, flat cap with gills on the bottom and light brown small bumps on top."/>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5405" r="-45405"/>
          <a:stretch>
            <a:fillRect/>
          </a:stretch>
        </p:blipFill>
        <p:spPr/>
      </p:pic>
      <p:sp>
        <p:nvSpPr>
          <p:cNvPr id="5" name="Figure Number"/>
          <p:cNvSpPr>
            <a:spLocks noGrp="1"/>
          </p:cNvSpPr>
          <p:nvPr>
            <p:ph type="title"/>
          </p:nvPr>
        </p:nvSpPr>
        <p:spPr/>
        <p:txBody>
          <a:bodyPr/>
          <a:lstStyle/>
          <a:p>
            <a:r>
              <a:rPr lang="en-US" dirty="0"/>
              <a:t>Figure 13.24</a:t>
            </a:r>
          </a:p>
        </p:txBody>
      </p:sp>
      <p:pic>
        <p:nvPicPr>
          <p:cNvPr id="9" name="Picture 8">
            <a:extLst>
              <a:ext uri="{FF2B5EF4-FFF2-40B4-BE49-F238E27FC236}">
                <a16:creationId xmlns:a16="http://schemas.microsoft.com/office/drawing/2014/main" id="{0E5CFF16-9CB0-4F48-96DD-9F5F4FE727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190787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E1B6A2C8-5B70-48B4-A759-86599A8C31B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Autofit/>
          </a:bodyPr>
          <a:lstStyle/>
          <a:p>
            <a:r>
              <a:rPr lang="en-US" sz="1250" dirty="0"/>
              <a:t>Some fungal pathogens include </a:t>
            </a:r>
            <a:r>
              <a:rPr lang="en-US" sz="1250" dirty="0">
                <a:solidFill>
                  <a:srgbClr val="6CB255"/>
                </a:solidFill>
              </a:rPr>
              <a:t>(a) </a:t>
            </a:r>
            <a:r>
              <a:rPr lang="en-US" sz="1250" dirty="0"/>
              <a:t>green mold on grapefruit, </a:t>
            </a:r>
            <a:r>
              <a:rPr lang="en-US" sz="1250" dirty="0">
                <a:solidFill>
                  <a:srgbClr val="6CB255"/>
                </a:solidFill>
              </a:rPr>
              <a:t>(b) </a:t>
            </a:r>
            <a:r>
              <a:rPr lang="en-US" sz="1250" dirty="0"/>
              <a:t>fungus on grapes, </a:t>
            </a:r>
            <a:r>
              <a:rPr lang="en-US" sz="1250" dirty="0">
                <a:solidFill>
                  <a:srgbClr val="6CB255"/>
                </a:solidFill>
              </a:rPr>
              <a:t>(c) </a:t>
            </a:r>
            <a:r>
              <a:rPr lang="en-US" sz="1250" dirty="0"/>
              <a:t>powdery mildew on a zinnia, and </a:t>
            </a:r>
            <a:r>
              <a:rPr lang="en-US" sz="1250" dirty="0">
                <a:solidFill>
                  <a:srgbClr val="6CB255"/>
                </a:solidFill>
              </a:rPr>
              <a:t>(d) </a:t>
            </a:r>
            <a:r>
              <a:rPr lang="en-US" sz="1250" dirty="0"/>
              <a:t>stem rust on a sheaf of barley. Notice the brownish color of the fungus in </a:t>
            </a:r>
            <a:r>
              <a:rPr lang="en-US" sz="1250" dirty="0">
                <a:solidFill>
                  <a:srgbClr val="6CB255"/>
                </a:solidFill>
              </a:rPr>
              <a:t>(b) </a:t>
            </a:r>
            <a:r>
              <a:rPr lang="en-US" sz="1250" i="1" dirty="0"/>
              <a:t>Botrytis </a:t>
            </a:r>
            <a:r>
              <a:rPr lang="en-US" sz="1250" i="1" dirty="0" err="1"/>
              <a:t>cinerea</a:t>
            </a:r>
            <a:r>
              <a:rPr lang="en-US" sz="1250" dirty="0"/>
              <a:t>, also referred to as the “noble rot,” which grows on grapes and other fruit. Controlled infection of grapes by </a:t>
            </a:r>
            <a:r>
              <a:rPr lang="en-US" sz="1250" i="1" dirty="0"/>
              <a:t>Botrytis</a:t>
            </a:r>
            <a:r>
              <a:rPr lang="en-US" sz="1250" dirty="0"/>
              <a:t> is used to produce strong and much-prized dessert wines. (credit a: modification of work by Scott Bauer, USDA ARS; credit b: modification of work by Stephen </a:t>
            </a:r>
            <a:r>
              <a:rPr lang="en-US" sz="1250" dirty="0" err="1"/>
              <a:t>Ausmus</a:t>
            </a:r>
            <a:r>
              <a:rPr lang="en-US" sz="1250" dirty="0"/>
              <a:t>, USDA ARS; credit c: modification of work by David Marshall, USDA ARS; credit d: modification of work by Joseph </a:t>
            </a:r>
            <a:r>
              <a:rPr lang="en-US" sz="1250" dirty="0" err="1"/>
              <a:t>Smilanick</a:t>
            </a:r>
            <a:r>
              <a:rPr lang="en-US" sz="1250" dirty="0"/>
              <a:t>, USDA ARS)</a:t>
            </a:r>
          </a:p>
        </p:txBody>
      </p:sp>
      <p:pic>
        <p:nvPicPr>
          <p:cNvPr id="4" name="Figure" descr="Parts a, b, c, and d show fungal parasites on grapefruit, grapes, a zinnia, and a sheaf of barley, respectivel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4036" r="-14036"/>
          <a:stretch>
            <a:fillRect/>
          </a:stretch>
        </p:blipFill>
        <p:spPr/>
      </p:pic>
      <p:sp>
        <p:nvSpPr>
          <p:cNvPr id="5" name="Figure Number"/>
          <p:cNvSpPr>
            <a:spLocks noGrp="1"/>
          </p:cNvSpPr>
          <p:nvPr>
            <p:ph type="title"/>
          </p:nvPr>
        </p:nvSpPr>
        <p:spPr/>
        <p:txBody>
          <a:bodyPr/>
          <a:lstStyle/>
          <a:p>
            <a:r>
              <a:rPr lang="en-US" dirty="0"/>
              <a:t>Figure 13.25</a:t>
            </a:r>
          </a:p>
        </p:txBody>
      </p:sp>
      <p:pic>
        <p:nvPicPr>
          <p:cNvPr id="9" name="Picture 8">
            <a:extLst>
              <a:ext uri="{FF2B5EF4-FFF2-40B4-BE49-F238E27FC236}">
                <a16:creationId xmlns:a16="http://schemas.microsoft.com/office/drawing/2014/main" id="{82042EF3-6A5A-D24B-8BA0-876F0F2253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289861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D1A2F54D-4593-4017-BB18-7C52840003E2}"/>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lnSpcReduction="10000"/>
          </a:bodyPr>
          <a:lstStyle/>
          <a:p>
            <a:r>
              <a:rPr lang="en-US" sz="1600" dirty="0">
                <a:solidFill>
                  <a:srgbClr val="6CB255"/>
                </a:solidFill>
              </a:rPr>
              <a:t>(a) </a:t>
            </a:r>
            <a:r>
              <a:rPr lang="en-US" sz="1600" dirty="0"/>
              <a:t>Ringworm presents as a red ring on the skin. </a:t>
            </a:r>
            <a:r>
              <a:rPr lang="en-US" sz="1600" dirty="0">
                <a:solidFill>
                  <a:srgbClr val="6CB255"/>
                </a:solidFill>
              </a:rPr>
              <a:t>(b) </a:t>
            </a:r>
            <a:r>
              <a:rPr lang="en-US" sz="1600" i="1" dirty="0" err="1"/>
              <a:t>Trichophyton</a:t>
            </a:r>
            <a:r>
              <a:rPr lang="en-US" sz="1600" i="1" dirty="0"/>
              <a:t> </a:t>
            </a:r>
            <a:r>
              <a:rPr lang="en-US" sz="1600" i="1" dirty="0" err="1"/>
              <a:t>violaceum</a:t>
            </a:r>
            <a:r>
              <a:rPr lang="en-US" sz="1600" i="1" dirty="0"/>
              <a:t> </a:t>
            </a:r>
            <a:r>
              <a:rPr lang="en-US" sz="1600" dirty="0"/>
              <a:t>is a fungus that causes superficial mycoses on the scalp. </a:t>
            </a:r>
            <a:r>
              <a:rPr lang="en-US" sz="1600" dirty="0">
                <a:solidFill>
                  <a:srgbClr val="6CB255"/>
                </a:solidFill>
              </a:rPr>
              <a:t>(c) </a:t>
            </a:r>
            <a:r>
              <a:rPr lang="en-US" sz="1600" i="1" dirty="0" err="1"/>
              <a:t>Histoplasma</a:t>
            </a:r>
            <a:r>
              <a:rPr lang="en-US" sz="1600" i="1" dirty="0"/>
              <a:t> </a:t>
            </a:r>
            <a:r>
              <a:rPr lang="en-US" sz="1600" i="1" dirty="0" err="1"/>
              <a:t>capsulatum</a:t>
            </a:r>
            <a:r>
              <a:rPr lang="en-US" sz="1600" dirty="0"/>
              <a:t>, seen in this X-ray as speckling of light areas in the lung, is a species of Ascomycota that infects airways and causes symptoms similar to the flu. (credit a, b: modification of work by Dr. Lucille K. Georg, CDC; credit c: modification of work by M </a:t>
            </a:r>
            <a:r>
              <a:rPr lang="en-US" sz="1600" dirty="0" err="1"/>
              <a:t>Renz</a:t>
            </a:r>
            <a:r>
              <a:rPr lang="en-US" sz="1600" dirty="0"/>
              <a:t>, CDC; scale-bar data from Matt Russell)</a:t>
            </a:r>
          </a:p>
        </p:txBody>
      </p:sp>
      <p:pic>
        <p:nvPicPr>
          <p:cNvPr id="3" name="Figure" descr="Part a is a photo of a red, ring-shaped skin lesion. Part b is a light micrograph of long, thread-like mycelia and small, oval sporangia. Part c is a chest X-ray of a person with a fungal infection. There are diffuse, scattered light areas where the infiltration of fluid has replaced the air in the microscopic air sac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2801" r="-22801"/>
          <a:stretch>
            <a:fillRect/>
          </a:stretch>
        </p:blipFill>
        <p:spPr/>
      </p:pic>
      <p:sp>
        <p:nvSpPr>
          <p:cNvPr id="5" name="Figure Number"/>
          <p:cNvSpPr>
            <a:spLocks noGrp="1"/>
          </p:cNvSpPr>
          <p:nvPr>
            <p:ph type="title"/>
          </p:nvPr>
        </p:nvSpPr>
        <p:spPr/>
        <p:txBody>
          <a:bodyPr/>
          <a:lstStyle/>
          <a:p>
            <a:r>
              <a:rPr lang="en-US" dirty="0"/>
              <a:t>Figure 13.26</a:t>
            </a:r>
          </a:p>
        </p:txBody>
      </p:sp>
      <p:pic>
        <p:nvPicPr>
          <p:cNvPr id="9" name="Picture 8">
            <a:extLst>
              <a:ext uri="{FF2B5EF4-FFF2-40B4-BE49-F238E27FC236}">
                <a16:creationId xmlns:a16="http://schemas.microsoft.com/office/drawing/2014/main" id="{0C6B8D17-5E9F-6547-AA24-E8E195725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195770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CEC22812-BE16-4F02-9355-AC450FC8E768}"/>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2" name="Figure" descr="The photo shows a mushroom with a convoluted black cap."/>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099" r="-1099"/>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The morel mushroom is an </a:t>
            </a:r>
            <a:r>
              <a:rPr lang="en-US" sz="1600" dirty="0" err="1">
                <a:solidFill>
                  <a:schemeClr val="tx1"/>
                </a:solidFill>
              </a:rPr>
              <a:t>ascomycete</a:t>
            </a:r>
            <a:r>
              <a:rPr lang="en-US" sz="1600" dirty="0">
                <a:solidFill>
                  <a:schemeClr val="tx1"/>
                </a:solidFill>
              </a:rPr>
              <a:t> that is much appreciated for its delicate taste. </a:t>
            </a:r>
            <a:r>
              <a:rPr lang="nb-NO" sz="1600" dirty="0">
                <a:solidFill>
                  <a:schemeClr val="tx1"/>
                </a:solidFill>
              </a:rPr>
              <a:t>(</a:t>
            </a:r>
            <a:r>
              <a:rPr lang="nb-NO" sz="1600" dirty="0" err="1">
                <a:solidFill>
                  <a:schemeClr val="tx1"/>
                </a:solidFill>
              </a:rPr>
              <a:t>credit</a:t>
            </a:r>
            <a:r>
              <a:rPr lang="nb-NO" sz="1600" dirty="0">
                <a:solidFill>
                  <a:schemeClr val="tx1"/>
                </a:solidFill>
              </a:rPr>
              <a:t>: Jason </a:t>
            </a:r>
            <a:r>
              <a:rPr lang="nb-NO" sz="1600" dirty="0" err="1">
                <a:solidFill>
                  <a:schemeClr val="tx1"/>
                </a:solidFill>
              </a:rPr>
              <a:t>Hollinger</a:t>
            </a:r>
            <a:r>
              <a:rPr lang="nb-NO" sz="1600" dirty="0">
                <a:solidFill>
                  <a:schemeClr val="tx1"/>
                </a:solidFill>
              </a:rPr>
              <a:t>)</a:t>
            </a:r>
            <a:endParaRPr lang="en-US" sz="1600" dirty="0">
              <a:solidFill>
                <a:schemeClr val="tx1"/>
              </a:solidFill>
            </a:endParaRPr>
          </a:p>
        </p:txBody>
      </p:sp>
      <p:sp>
        <p:nvSpPr>
          <p:cNvPr id="5" name="Figure Number"/>
          <p:cNvSpPr>
            <a:spLocks noGrp="1"/>
          </p:cNvSpPr>
          <p:nvPr>
            <p:ph type="title"/>
          </p:nvPr>
        </p:nvSpPr>
        <p:spPr/>
        <p:txBody>
          <a:bodyPr>
            <a:normAutofit/>
          </a:bodyPr>
          <a:lstStyle/>
          <a:p>
            <a:pPr algn="r"/>
            <a:r>
              <a:rPr lang="en-US" sz="2400" dirty="0">
                <a:solidFill>
                  <a:srgbClr val="6CB255"/>
                </a:solidFill>
              </a:rPr>
              <a:t>Figure </a:t>
            </a:r>
            <a:r>
              <a:rPr lang="en-US" dirty="0"/>
              <a:t>13.27</a:t>
            </a:r>
            <a:endParaRPr lang="en-US" sz="2400" dirty="0">
              <a:solidFill>
                <a:srgbClr val="6CB255"/>
              </a:solidFill>
            </a:endParaRPr>
          </a:p>
        </p:txBody>
      </p:sp>
      <p:pic>
        <p:nvPicPr>
          <p:cNvPr id="7" name="Picture 6">
            <a:extLst>
              <a:ext uri="{FF2B5EF4-FFF2-40B4-BE49-F238E27FC236}">
                <a16:creationId xmlns:a16="http://schemas.microsoft.com/office/drawing/2014/main" id="{6104EEBF-7948-0E48-A409-E700084691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1793688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A65EE6D8-E1F0-4C83-B6F4-95BCB15883D1}"/>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a:bodyPr>
          <a:lstStyle/>
          <a:p>
            <a:r>
              <a:rPr lang="en-US" sz="1600" dirty="0"/>
              <a:t>This hot spring in Yellowstone National Park flows toward the foreground. Cyanobacteria in the spring are green, and as water flows down the heat gradient, the intensity of the color increases because cell density increases. The water is cooler at the edges of the stream than in the center, causing the edges to appear greener. (credit: Graciela </a:t>
            </a:r>
            <a:r>
              <a:rPr lang="en-US" sz="1600" dirty="0" err="1"/>
              <a:t>Brelles-Mariño</a:t>
            </a:r>
            <a:r>
              <a:rPr lang="en-US" sz="1600" dirty="0"/>
              <a:t>)</a:t>
            </a:r>
          </a:p>
        </p:txBody>
      </p:sp>
      <p:pic>
        <p:nvPicPr>
          <p:cNvPr id="2" name="Figure" descr="The photo shows a woman squatting next to a stream of green-colored wat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598" r="-36598"/>
          <a:stretch>
            <a:fillRect/>
          </a:stretch>
        </p:blipFill>
        <p:spPr/>
      </p:pic>
      <p:sp>
        <p:nvSpPr>
          <p:cNvPr id="5" name="Figure Number"/>
          <p:cNvSpPr>
            <a:spLocks noGrp="1"/>
          </p:cNvSpPr>
          <p:nvPr>
            <p:ph type="title"/>
          </p:nvPr>
        </p:nvSpPr>
        <p:spPr/>
        <p:txBody>
          <a:bodyPr/>
          <a:lstStyle/>
          <a:p>
            <a:r>
              <a:rPr lang="en-US" dirty="0"/>
              <a:t>Figure 13.2</a:t>
            </a:r>
          </a:p>
        </p:txBody>
      </p:sp>
      <p:pic>
        <p:nvPicPr>
          <p:cNvPr id="9" name="Picture 8">
            <a:extLst>
              <a:ext uri="{FF2B5EF4-FFF2-40B4-BE49-F238E27FC236}">
                <a16:creationId xmlns:a16="http://schemas.microsoft.com/office/drawing/2014/main" id="{756BCF60-32D2-204C-83C3-F00200E083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148658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4DD26566-4A85-45FD-9493-1C0E5512349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lnSpcReduction="20000"/>
          </a:bodyPr>
          <a:lstStyle/>
          <a:p>
            <a:pPr marL="342900" indent="-342900">
              <a:buAutoNum type="alphaLcParenBoth"/>
            </a:pPr>
            <a:r>
              <a:rPr lang="en-US" sz="1600" dirty="0"/>
              <a:t>This microbial mat grows over a hydrothermal vent in the Pacific Ocean. Chimneys such as the one indicated by the arrow allow gases to escape.</a:t>
            </a:r>
          </a:p>
          <a:p>
            <a:pPr marL="342900" indent="-342900">
              <a:buAutoNum type="alphaLcParenBoth"/>
            </a:pPr>
            <a:r>
              <a:rPr lang="en-US" sz="1600" dirty="0"/>
              <a:t>This photo shows </a:t>
            </a:r>
            <a:r>
              <a:rPr lang="en-US" sz="1600" dirty="0" err="1"/>
              <a:t>stromatolites</a:t>
            </a:r>
            <a:r>
              <a:rPr lang="en-US" sz="1600" dirty="0"/>
              <a:t> that are nearly 1.5 billion years old, found in Glacier National Park, Montana.(credit a: modification of work by Dr. Bob </a:t>
            </a:r>
            <a:r>
              <a:rPr lang="en-US" sz="1600" dirty="0" err="1"/>
              <a:t>Embley</a:t>
            </a:r>
            <a:r>
              <a:rPr lang="en-US" sz="1600" dirty="0"/>
              <a:t>, NOAA PMEL; credit b: modification of work by P. </a:t>
            </a:r>
            <a:r>
              <a:rPr lang="en-US" sz="1600" dirty="0" err="1"/>
              <a:t>Carrara</a:t>
            </a:r>
            <a:r>
              <a:rPr lang="en-US" sz="1600" dirty="0"/>
              <a:t>, NPS)</a:t>
            </a:r>
          </a:p>
        </p:txBody>
      </p:sp>
      <p:pic>
        <p:nvPicPr>
          <p:cNvPr id="2" name="Figure" descr="Part a shows a reddish-yellow mound with small chimneys growing out of it. Part b shows rock, marbled white and gra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6463" b="-6463"/>
          <a:stretch>
            <a:fillRect/>
          </a:stretch>
        </p:blipFill>
        <p:spPr/>
      </p:pic>
      <p:sp>
        <p:nvSpPr>
          <p:cNvPr id="5" name="Figure Number"/>
          <p:cNvSpPr>
            <a:spLocks noGrp="1"/>
          </p:cNvSpPr>
          <p:nvPr>
            <p:ph type="title"/>
          </p:nvPr>
        </p:nvSpPr>
        <p:spPr/>
        <p:txBody>
          <a:bodyPr/>
          <a:lstStyle/>
          <a:p>
            <a:r>
              <a:rPr lang="en-US" dirty="0"/>
              <a:t>Figure 13.3</a:t>
            </a:r>
          </a:p>
        </p:txBody>
      </p:sp>
      <p:pic>
        <p:nvPicPr>
          <p:cNvPr id="9" name="Picture 8">
            <a:extLst>
              <a:ext uri="{FF2B5EF4-FFF2-40B4-BE49-F238E27FC236}">
                <a16:creationId xmlns:a16="http://schemas.microsoft.com/office/drawing/2014/main" id="{50CE7799-B695-FB45-8DFC-F669EE868F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30233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44CECB86-850E-4F98-B56D-8B748648EED9}"/>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Many prokaryotes fall into three basic categories based on their shape: </a:t>
            </a:r>
            <a:r>
              <a:rPr lang="en-US" sz="1600" dirty="0">
                <a:solidFill>
                  <a:srgbClr val="6CB255"/>
                </a:solidFill>
              </a:rPr>
              <a:t>(a) </a:t>
            </a:r>
            <a:r>
              <a:rPr lang="en-US" sz="1600" dirty="0" err="1"/>
              <a:t>cocci</a:t>
            </a:r>
            <a:r>
              <a:rPr lang="en-US" sz="1600" dirty="0"/>
              <a:t>, or spherical; </a:t>
            </a:r>
            <a:r>
              <a:rPr lang="en-US" sz="1600" dirty="0">
                <a:solidFill>
                  <a:srgbClr val="6CB255"/>
                </a:solidFill>
              </a:rPr>
              <a:t>(b) </a:t>
            </a:r>
            <a:r>
              <a:rPr lang="en-US" sz="1600" dirty="0"/>
              <a:t>bacilli, or rod-shaped; and </a:t>
            </a:r>
            <a:r>
              <a:rPr lang="en-US" sz="1600" dirty="0">
                <a:solidFill>
                  <a:srgbClr val="6CB255"/>
                </a:solidFill>
              </a:rPr>
              <a:t>(c) </a:t>
            </a:r>
            <a:r>
              <a:rPr lang="en-US" sz="1600" dirty="0" err="1"/>
              <a:t>spirilla</a:t>
            </a:r>
            <a:r>
              <a:rPr lang="en-US" sz="1600" dirty="0"/>
              <a:t>, or spiral-shaped. (credit a: modification of work by Janice Haney Carr, Dr. Richard </a:t>
            </a:r>
            <a:r>
              <a:rPr lang="en-US" sz="1600" dirty="0" err="1"/>
              <a:t>Facklam</a:t>
            </a:r>
            <a:r>
              <a:rPr lang="en-US" sz="1600" dirty="0"/>
              <a:t>, CDC; credit c: modification of work by Dr. David Cox, CDC; scale-bar data from Matt Russell)</a:t>
            </a:r>
          </a:p>
        </p:txBody>
      </p:sp>
      <p:pic>
        <p:nvPicPr>
          <p:cNvPr id="2" name="Figure" descr="Scanning electron micrograph a shows ball-shaped cocci. Scanning electron micrograph b shows rod-shaped bacilli. Scanning electron micrograph c shows corkscrew-shaped spirill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7966" b="-7966"/>
          <a:stretch>
            <a:fillRect/>
          </a:stretch>
        </p:blipFill>
        <p:spPr/>
      </p:pic>
      <p:sp>
        <p:nvSpPr>
          <p:cNvPr id="5" name="Figure Number"/>
          <p:cNvSpPr>
            <a:spLocks noGrp="1"/>
          </p:cNvSpPr>
          <p:nvPr>
            <p:ph type="title"/>
          </p:nvPr>
        </p:nvSpPr>
        <p:spPr/>
        <p:txBody>
          <a:bodyPr/>
          <a:lstStyle/>
          <a:p>
            <a:r>
              <a:rPr lang="en-US" dirty="0"/>
              <a:t>Figure 13.4</a:t>
            </a:r>
          </a:p>
        </p:txBody>
      </p:sp>
      <p:pic>
        <p:nvPicPr>
          <p:cNvPr id="9" name="Picture 8">
            <a:extLst>
              <a:ext uri="{FF2B5EF4-FFF2-40B4-BE49-F238E27FC236}">
                <a16:creationId xmlns:a16="http://schemas.microsoft.com/office/drawing/2014/main" id="{99AF0E55-60A9-164F-B184-B2C1D47FA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49207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0D2527A1-1D9F-4130-8E2D-76ABB95A5AFC}"/>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features of a typical bacterium cell are shown.</a:t>
            </a:r>
          </a:p>
        </p:txBody>
      </p:sp>
      <p:pic>
        <p:nvPicPr>
          <p:cNvPr id="2" name="Figure" descr="In this illustration, the prokaryotic cell has an oval shape. The circular chromosome is concentrated in a region called the nucleoid. The fluid inside the cell is called the cytoplasm. Ribosomes, depicted as small dots, float in the cytoplasm. The cytoplasm is encased by a plasma membrane, which in turn is encased by a cell wall. A capsule surrounds the cell wall. The bacterium depicted has a flagellum protruding from one narrow end. Pili are small protrusions that project from the capsule in all direction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3422" r="-33422"/>
          <a:stretch>
            <a:fillRect/>
          </a:stretch>
        </p:blipFill>
        <p:spPr/>
      </p:pic>
      <p:sp>
        <p:nvSpPr>
          <p:cNvPr id="5" name="Figure Number"/>
          <p:cNvSpPr>
            <a:spLocks noGrp="1"/>
          </p:cNvSpPr>
          <p:nvPr>
            <p:ph type="title"/>
          </p:nvPr>
        </p:nvSpPr>
        <p:spPr/>
        <p:txBody>
          <a:bodyPr/>
          <a:lstStyle/>
          <a:p>
            <a:r>
              <a:rPr lang="en-US" dirty="0"/>
              <a:t>Figure 13.5</a:t>
            </a:r>
          </a:p>
        </p:txBody>
      </p:sp>
      <p:pic>
        <p:nvPicPr>
          <p:cNvPr id="9" name="Picture 8">
            <a:extLst>
              <a:ext uri="{FF2B5EF4-FFF2-40B4-BE49-F238E27FC236}">
                <a16:creationId xmlns:a16="http://schemas.microsoft.com/office/drawing/2014/main" id="{BB884771-BC3A-0941-9D59-D562B3B6A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016470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549EE7EF-7823-439F-98BA-6218E36C4007}"/>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Bacteria are divided into two major groups: Gram-positive and Gram-negative. Both groups have a cell wall composed of peptidoglycans: In Gram-positive bacteria, the wall is thick, whereas in Gram-negative bacteria, the wall is thin. In Gram-negative bacteria, the cell wall is surrounded by an outer membrane.</a:t>
            </a:r>
          </a:p>
        </p:txBody>
      </p:sp>
      <p:pic>
        <p:nvPicPr>
          <p:cNvPr id="2" name="Figure" descr="This illustration compares Gram-positive to Gram-negative bacterial cell walls. The Gram-positive image on the left shows, from bottom to top: the cytoplasm, a plasma membrane bilayer with phospholipids and membrane proteins, and a thick cell wall with several layers of peptidoglycans. The Gram-negative image on the right shows, from bottom to top: the cytoplasm, a plasma membrane bilayer with phospholipids and membrane proteins, a thin cell wall with one layer of peptidoglycans, and an outer plasma membrane bilay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98" r="-998"/>
          <a:stretch>
            <a:fillRect/>
          </a:stretch>
        </p:blipFill>
        <p:spPr/>
      </p:pic>
      <p:sp>
        <p:nvSpPr>
          <p:cNvPr id="5" name="Figure Number"/>
          <p:cNvSpPr>
            <a:spLocks noGrp="1"/>
          </p:cNvSpPr>
          <p:nvPr>
            <p:ph type="title"/>
          </p:nvPr>
        </p:nvSpPr>
        <p:spPr/>
        <p:txBody>
          <a:bodyPr/>
          <a:lstStyle/>
          <a:p>
            <a:r>
              <a:rPr lang="en-US" dirty="0"/>
              <a:t>Figure 13.6</a:t>
            </a:r>
          </a:p>
        </p:txBody>
      </p:sp>
      <p:pic>
        <p:nvPicPr>
          <p:cNvPr id="9" name="Picture 8">
            <a:extLst>
              <a:ext uri="{FF2B5EF4-FFF2-40B4-BE49-F238E27FC236}">
                <a16:creationId xmlns:a16="http://schemas.microsoft.com/office/drawing/2014/main" id="{0319B14F-5C7C-0F49-9DD0-66F6788CB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978756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9BFE6E0F-B073-4DF3-BAD8-ABF558DFD04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This scanning electron micrograph shows methicillin-resistant </a:t>
            </a:r>
            <a:r>
              <a:rPr lang="en-US" sz="1600" i="1" dirty="0"/>
              <a:t>Staphylococcus</a:t>
            </a:r>
            <a:r>
              <a:rPr lang="en-US" sz="1600" dirty="0"/>
              <a:t> </a:t>
            </a:r>
            <a:r>
              <a:rPr lang="en-US" sz="1600" i="1" dirty="0" err="1"/>
              <a:t>aureus</a:t>
            </a:r>
            <a:r>
              <a:rPr lang="en-US" sz="1600" dirty="0"/>
              <a:t> bacteria, commonly known as MRSA. (credit: modification of work by Janice Haney Carr, CDC; scale-bar data from Matt Russell)</a:t>
            </a:r>
          </a:p>
        </p:txBody>
      </p:sp>
      <p:pic>
        <p:nvPicPr>
          <p:cNvPr id="2" name="Figure" descr="The scanning electron micrograph shows clusters of round bacteria, clinging to a surfac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966" r="-17966"/>
          <a:stretch>
            <a:fillRect/>
          </a:stretch>
        </p:blipFill>
        <p:spPr/>
      </p:pic>
      <p:sp>
        <p:nvSpPr>
          <p:cNvPr id="5" name="Figure Number"/>
          <p:cNvSpPr>
            <a:spLocks noGrp="1"/>
          </p:cNvSpPr>
          <p:nvPr>
            <p:ph type="title"/>
          </p:nvPr>
        </p:nvSpPr>
        <p:spPr/>
        <p:txBody>
          <a:bodyPr/>
          <a:lstStyle/>
          <a:p>
            <a:r>
              <a:rPr lang="en-US" dirty="0"/>
              <a:t>Figure 13.7</a:t>
            </a:r>
          </a:p>
        </p:txBody>
      </p:sp>
      <p:pic>
        <p:nvPicPr>
          <p:cNvPr id="9" name="Picture 8">
            <a:extLst>
              <a:ext uri="{FF2B5EF4-FFF2-40B4-BE49-F238E27FC236}">
                <a16:creationId xmlns:a16="http://schemas.microsoft.com/office/drawing/2014/main" id="{3DE5AF12-F966-094B-869C-7ACCC1CA8C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759034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E7239AD7-3C8C-467C-BC2C-5F7C2991D0D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85000" lnSpcReduction="20000"/>
          </a:bodyPr>
          <a:lstStyle/>
          <a:p>
            <a:r>
              <a:rPr lang="en-US" sz="1600" dirty="0">
                <a:solidFill>
                  <a:srgbClr val="6CB255"/>
                </a:solidFill>
              </a:rPr>
              <a:t>(a) </a:t>
            </a:r>
            <a:r>
              <a:rPr lang="en-US" sz="1600" dirty="0"/>
              <a:t>Locally grown vegetable sprouts were the cause of a European </a:t>
            </a:r>
            <a:r>
              <a:rPr lang="en-US" sz="1600" i="1" dirty="0"/>
              <a:t>E. coli </a:t>
            </a:r>
            <a:r>
              <a:rPr lang="en-US" sz="1600" dirty="0"/>
              <a:t>outbreak that killed 31 people and sickened about 3,000 in 2010. </a:t>
            </a:r>
            <a:r>
              <a:rPr lang="en-US" sz="1600" dirty="0">
                <a:solidFill>
                  <a:srgbClr val="6CB255"/>
                </a:solidFill>
              </a:rPr>
              <a:t>(b) </a:t>
            </a:r>
            <a:r>
              <a:rPr lang="en-US" sz="1600" i="1" dirty="0"/>
              <a:t>Escherichia coli</a:t>
            </a:r>
            <a:r>
              <a:rPr lang="en-US" sz="1600" dirty="0"/>
              <a:t> are shown here in a scanning electron micrograph. The strain of</a:t>
            </a:r>
            <a:r>
              <a:rPr lang="en-US" sz="1600" i="1" dirty="0"/>
              <a:t> E. coli </a:t>
            </a:r>
            <a:r>
              <a:rPr lang="en-US" sz="1600" dirty="0"/>
              <a:t>that caused a deadly outbreak in Germany is a new one not involved in any previous</a:t>
            </a:r>
            <a:r>
              <a:rPr lang="en-US" sz="1600" i="1" dirty="0"/>
              <a:t> E. coli </a:t>
            </a:r>
            <a:r>
              <a:rPr lang="en-US" sz="1600" dirty="0"/>
              <a:t>outbreaks. It has acquired several antibiotic resistance genes and specific genetic sequences involved in aggregation ability and virulence. It has recently been sequenced. (credit b: Rocky Mountain Laboratories, NIAID, NIH; scale-bar data from Matt Russell)</a:t>
            </a:r>
          </a:p>
        </p:txBody>
      </p:sp>
      <p:pic>
        <p:nvPicPr>
          <p:cNvPr id="2" name="Figure" descr="Part a shows round, green seeds with stems sprouting from them in the palm of a person’s hand. Part b shows a scanning electron micrograph of rod-shaped bacteri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084" r="-2084"/>
          <a:stretch>
            <a:fillRect/>
          </a:stretch>
        </p:blipFill>
        <p:spPr/>
      </p:pic>
      <p:sp>
        <p:nvSpPr>
          <p:cNvPr id="5" name="Figure Number"/>
          <p:cNvSpPr>
            <a:spLocks noGrp="1"/>
          </p:cNvSpPr>
          <p:nvPr>
            <p:ph type="title"/>
          </p:nvPr>
        </p:nvSpPr>
        <p:spPr/>
        <p:txBody>
          <a:bodyPr/>
          <a:lstStyle/>
          <a:p>
            <a:r>
              <a:rPr lang="en-US" dirty="0"/>
              <a:t>Figure 13.8</a:t>
            </a:r>
          </a:p>
        </p:txBody>
      </p:sp>
      <p:pic>
        <p:nvPicPr>
          <p:cNvPr id="9" name="Picture 8">
            <a:extLst>
              <a:ext uri="{FF2B5EF4-FFF2-40B4-BE49-F238E27FC236}">
                <a16:creationId xmlns:a16="http://schemas.microsoft.com/office/drawing/2014/main" id="{9F794EFF-254C-224B-908D-D1580E5AC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268655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367</TotalTime>
  <Words>3262</Words>
  <Application>Microsoft Macintosh PowerPoint</Application>
  <PresentationFormat>On-screen Show (4:3)</PresentationFormat>
  <Paragraphs>86</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Arial Black</vt:lpstr>
      <vt:lpstr>Calibri</vt:lpstr>
      <vt:lpstr>Essential</vt:lpstr>
      <vt:lpstr>CONCEPTS OF BIOLOGY</vt:lpstr>
      <vt:lpstr>Figure 13.1</vt:lpstr>
      <vt:lpstr>Figure 13.2</vt:lpstr>
      <vt:lpstr>Figure 13.3</vt:lpstr>
      <vt:lpstr>Figure 13.4</vt:lpstr>
      <vt:lpstr>Figure 13.5</vt:lpstr>
      <vt:lpstr>Figure 13.6</vt:lpstr>
      <vt:lpstr>Figure 13.7</vt:lpstr>
      <vt:lpstr>Figure 13.8</vt:lpstr>
      <vt:lpstr>Figure 13.9</vt:lpstr>
      <vt:lpstr>Figure 13.10</vt:lpstr>
      <vt:lpstr>Figure 13.11</vt:lpstr>
      <vt:lpstr>Figure 13.12</vt:lpstr>
      <vt:lpstr>Figure 13.13</vt:lpstr>
      <vt:lpstr>Figure 13.14</vt:lpstr>
      <vt:lpstr>Figure 13.15</vt:lpstr>
      <vt:lpstr>Figure 13.16</vt:lpstr>
      <vt:lpstr>Figure 13.17</vt:lpstr>
      <vt:lpstr>Figure 13.18</vt:lpstr>
      <vt:lpstr>Figure 13.19</vt:lpstr>
      <vt:lpstr>Figure 13.20</vt:lpstr>
      <vt:lpstr>Figure 13.21</vt:lpstr>
      <vt:lpstr>Figure 13.22</vt:lpstr>
      <vt:lpstr>Figure 13.23</vt:lpstr>
      <vt:lpstr>Figure 13.24</vt:lpstr>
      <vt:lpstr>Figure 13.25</vt:lpstr>
      <vt:lpstr>Figure 13.26</vt:lpstr>
      <vt:lpstr>Figure 13.27</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Biology - Chapter 13 - DIVERSITY OF MICROBES, FUNGI, AND PROTISTS</dc:title>
  <dc:creator>Spuddy McSpare</dc:creator>
  <cp:lastModifiedBy>Microsoft Office User</cp:lastModifiedBy>
  <cp:revision>167</cp:revision>
  <dcterms:created xsi:type="dcterms:W3CDTF">2012-06-04T02:13:36Z</dcterms:created>
  <dcterms:modified xsi:type="dcterms:W3CDTF">2020-01-23T21:19:18Z</dcterms:modified>
</cp:coreProperties>
</file>