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28"/>
  </p:handoutMasterIdLst>
  <p:sldIdLst>
    <p:sldId id="256" r:id="rId2"/>
    <p:sldId id="279" r:id="rId3"/>
    <p:sldId id="280" r:id="rId4"/>
    <p:sldId id="281" r:id="rId5"/>
    <p:sldId id="282" r:id="rId6"/>
    <p:sldId id="283" r:id="rId7"/>
    <p:sldId id="284" r:id="rId8"/>
    <p:sldId id="285" r:id="rId9"/>
    <p:sldId id="286" r:id="rId10"/>
    <p:sldId id="288" r:id="rId11"/>
    <p:sldId id="277" r:id="rId12"/>
    <p:sldId id="289" r:id="rId13"/>
    <p:sldId id="290" r:id="rId14"/>
    <p:sldId id="291" r:id="rId15"/>
    <p:sldId id="293" r:id="rId16"/>
    <p:sldId id="294" r:id="rId17"/>
    <p:sldId id="292" r:id="rId18"/>
    <p:sldId id="295" r:id="rId19"/>
    <p:sldId id="296" r:id="rId20"/>
    <p:sldId id="297" r:id="rId21"/>
    <p:sldId id="298" r:id="rId22"/>
    <p:sldId id="299" r:id="rId23"/>
    <p:sldId id="300" r:id="rId24"/>
    <p:sldId id="301" r:id="rId25"/>
    <p:sldId id="302" r:id="rId26"/>
    <p:sldId id="30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91" autoAdjust="0"/>
    <p:restoredTop sz="94541" autoAdjust="0"/>
  </p:normalViewPr>
  <p:slideViewPr>
    <p:cSldViewPr snapToGrid="0" snapToObjects="1">
      <p:cViewPr varScale="1">
        <p:scale>
          <a:sx n="124" d="100"/>
          <a:sy n="124" d="100"/>
        </p:scale>
        <p:origin x="224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1/23/20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January 23,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January 23,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January 23,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January 23,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January 23, 2020</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Figure" descr="Concepts of Biology">
            <a:extLst>
              <a:ext uri="{FF2B5EF4-FFF2-40B4-BE49-F238E27FC236}">
                <a16:creationId xmlns:a16="http://schemas.microsoft.com/office/drawing/2014/main" id="{AA819FC9-EF84-4BDF-9B00-D981495DD85B}"/>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62758" y="2518312"/>
            <a:ext cx="2010681" cy="2602059"/>
          </a:xfrm>
          <a:prstGeom prst="rect">
            <a:avLst/>
          </a:prstGeom>
          <a:effectLst>
            <a:reflection blurRad="6350" stA="52000" endA="300" endPos="35000" dir="5400000" sy="-100000" algn="bl" rotWithShape="0"/>
          </a:effectLst>
          <a:scene3d>
            <a:camera prst="obliqueTopLeft"/>
            <a:lightRig rig="threePt" dir="t"/>
          </a:scene3d>
        </p:spPr>
      </p:pic>
      <p:sp>
        <p:nvSpPr>
          <p:cNvPr id="5" name="Chapter Title"/>
          <p:cNvSpPr txBox="1">
            <a:spLocks/>
          </p:cNvSpPr>
          <p:nvPr/>
        </p:nvSpPr>
        <p:spPr>
          <a:xfrm>
            <a:off x="0" y="1614625"/>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2000" b="1" cap="none" dirty="0">
                <a:solidFill>
                  <a:srgbClr val="212F62"/>
                </a:solidFill>
                <a:latin typeface="+mn-lt"/>
              </a:rPr>
              <a:t>Chapter 16 THE BODY’S SYSTEMS</a:t>
            </a:r>
          </a:p>
          <a:p>
            <a:pPr algn="ctr"/>
            <a:r>
              <a:rPr lang="en-US" sz="1600" cap="none" dirty="0">
                <a:solidFill>
                  <a:schemeClr val="tx1"/>
                </a:solidFill>
                <a:latin typeface="+mn-lt"/>
              </a:rPr>
              <a:t>PowerPoint Image Slideshow</a:t>
            </a:r>
          </a:p>
        </p:txBody>
      </p:sp>
      <p:sp>
        <p:nvSpPr>
          <p:cNvPr id="2" name="Title">
            <a:extLst>
              <a:ext uri="{FF2B5EF4-FFF2-40B4-BE49-F238E27FC236}">
                <a16:creationId xmlns:a16="http://schemas.microsoft.com/office/drawing/2014/main" id="{B9D85C8C-CC47-4E84-B75C-7EA886D4BB0E}"/>
              </a:ext>
            </a:extLst>
          </p:cNvPr>
          <p:cNvSpPr>
            <a:spLocks noGrp="1"/>
          </p:cNvSpPr>
          <p:nvPr>
            <p:ph type="title" idx="4294967295"/>
          </p:nvPr>
        </p:nvSpPr>
        <p:spPr>
          <a:xfrm>
            <a:off x="0" y="690286"/>
            <a:ext cx="9144000" cy="734641"/>
          </a:xfrm>
        </p:spPr>
        <p:txBody>
          <a:bodyPr>
            <a:normAutofit/>
          </a:bodyPr>
          <a:lstStyle/>
          <a:p>
            <a:pPr algn="ctr"/>
            <a:r>
              <a:rPr lang="en-US" sz="3600" dirty="0"/>
              <a:t>Concepts of Biology</a:t>
            </a:r>
          </a:p>
        </p:txBody>
      </p:sp>
      <p:pic>
        <p:nvPicPr>
          <p:cNvPr id="8" name="Picture 7">
            <a:extLst>
              <a:ext uri="{FF2B5EF4-FFF2-40B4-BE49-F238E27FC236}">
                <a16:creationId xmlns:a16="http://schemas.microsoft.com/office/drawing/2014/main" id="{3B92EC92-2D83-D046-AA4C-439A3118A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ADB3A85A-29E8-457C-826E-F675894E47CC}"/>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pic>
        <p:nvPicPr>
          <p:cNvPr id="2" name="Figure" descr="The illustration shows the flow of air through the human respiratory system. The nasal cavity is a wide cavity above and behind the nostrils, and the pharynx is the passageway behind the mouth. The nasal cavity and pharynx join and enter the trachea through the larynx. The larynx is somewhat wider than the trachea and flat. The trachea has concentric, ring-like grooves, giving it a bumpy appearance. The trachea bifurcates into two primary bronchi, which are also grooved. The primary bronchi enter the lungs, and branch into secondary bronchi. The secondary bronchi in turn branch into many tertiary bronchi. The tertiary bronchi branch into bronchioles, which branch into terminal bronchioles. Each terminal bronchiole ends in an alveolar sac. Each alveolar sac contains many alveoli clustered together, like bunches of grapes. The alveolar duct is the air passage into the alveolar sac. The alveoli are hollow, and air empties into them. Pulmonary arteries bring deoxygenated blood to the alveolar sac (and thus appear blue), and pulmonary veins return oxygenated blood (and thus appear red) to the heart. Capillaries form a web around each alveolus. The diaphragm is a membrane that pushes up against the lung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4319" b="-4319"/>
          <a:stretch>
            <a:fillRect/>
          </a:stretch>
        </p:blipFill>
        <p:spPr>
          <a:xfrm>
            <a:off x="4489450" y="1108075"/>
            <a:ext cx="4030663" cy="5256213"/>
          </a:xfrm>
        </p:spPr>
      </p:pic>
      <p:sp>
        <p:nvSpPr>
          <p:cNvPr id="14" name="Figure Legend"/>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Air enters the respiratory system through the nasal cavity, and then passes through the pharynx and the trachea into the lungs. (credit: modification of work by NCI)</a:t>
            </a:r>
          </a:p>
        </p:txBody>
      </p:sp>
      <p:sp>
        <p:nvSpPr>
          <p:cNvPr id="5" name="Figure Number"/>
          <p:cNvSpPr>
            <a:spLocks noGrp="1"/>
          </p:cNvSpPr>
          <p:nvPr>
            <p:ph type="title"/>
          </p:nvPr>
        </p:nvSpPr>
        <p:spPr/>
        <p:txBody>
          <a:bodyPr>
            <a:normAutofit/>
          </a:bodyPr>
          <a:lstStyle/>
          <a:p>
            <a:pPr algn="r"/>
            <a:r>
              <a:rPr lang="en-US" sz="2400" dirty="0">
                <a:solidFill>
                  <a:srgbClr val="6CB255"/>
                </a:solidFill>
              </a:rPr>
              <a:t>Figure 16.9</a:t>
            </a:r>
          </a:p>
        </p:txBody>
      </p:sp>
      <p:pic>
        <p:nvPicPr>
          <p:cNvPr id="8" name="Picture 7">
            <a:extLst>
              <a:ext uri="{FF2B5EF4-FFF2-40B4-BE49-F238E27FC236}">
                <a16:creationId xmlns:a16="http://schemas.microsoft.com/office/drawing/2014/main" id="{D7AD69E4-EE50-3745-B3D9-7CA9B17A5F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41326"/>
            <a:ext cx="1693024" cy="409803"/>
          </a:xfrm>
          <a:prstGeom prst="rect">
            <a:avLst/>
          </a:prstGeom>
        </p:spPr>
      </p:pic>
    </p:spTree>
    <p:extLst>
      <p:ext uri="{BB962C8B-B14F-4D97-AF65-F5344CB8AC3E}">
        <p14:creationId xmlns:p14="http://schemas.microsoft.com/office/powerpoint/2010/main" val="3282103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B3E58663-502F-4FA4-A3CB-14AE2C3B090E}"/>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heart is divided into four chambers, two atria, and two ventricles. Each chamber is separated by one-way valves. The right side of the heart receives deoxygenated blood from the body and pumps it to the lungs. The left side of the heart pumps blood to the rest of the body.</a:t>
            </a:r>
          </a:p>
        </p:txBody>
      </p:sp>
      <p:pic>
        <p:nvPicPr>
          <p:cNvPr id="2" name="Figure" descr="Illustration shows blood circulation through the mammalian systemic and pulmonary circuits. Blood enters the left atrium, the upper left chamber of the heart, through veins of the systemic circuit. The major vein that feeds the heart from the upper body is the superior vena cava, and the major vein that feeds the heart from the lower body is the inferior vena cava. From the left atrium blood travels down to the left ventricle, then up to the pulmonary artery. From the pulmonary artery blood enters capillaries of the lung. Blood is then collected by the pulmonary vein, and re-enters the heart through the upper left chamber of the heart, the left atrium. Blood travels down to the left ventricle, then re-enters the systemic circuit through the aorta, which exits through the top of the heart. Blood enters tissues of the body through capillaries of the systemic circui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5656" r="-55656"/>
          <a:stretch>
            <a:fillRect/>
          </a:stretch>
        </p:blipFill>
        <p:spPr/>
      </p:pic>
      <p:sp>
        <p:nvSpPr>
          <p:cNvPr id="5" name="Figure Number"/>
          <p:cNvSpPr>
            <a:spLocks noGrp="1"/>
          </p:cNvSpPr>
          <p:nvPr>
            <p:ph type="title"/>
          </p:nvPr>
        </p:nvSpPr>
        <p:spPr/>
        <p:txBody>
          <a:bodyPr/>
          <a:lstStyle/>
          <a:p>
            <a:r>
              <a:rPr lang="en-US" dirty="0"/>
              <a:t>Figure 16.10</a:t>
            </a:r>
          </a:p>
        </p:txBody>
      </p:sp>
      <p:pic>
        <p:nvPicPr>
          <p:cNvPr id="8" name="Picture 7">
            <a:extLst>
              <a:ext uri="{FF2B5EF4-FFF2-40B4-BE49-F238E27FC236}">
                <a16:creationId xmlns:a16="http://schemas.microsoft.com/office/drawing/2014/main" id="{7ACA959D-F54E-094B-A281-C82A129F0F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039996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C23EA9AD-411B-4094-B4E2-321A83A74359}"/>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fontScale="77500" lnSpcReduction="20000"/>
          </a:bodyPr>
          <a:lstStyle/>
          <a:p>
            <a:r>
              <a:rPr lang="en-US" sz="1600" dirty="0"/>
              <a:t>In each cardiac cycle, a series of contractions (systoles) and relaxations (diastoles) pumps blood through the heart and through the body.</a:t>
            </a:r>
          </a:p>
          <a:p>
            <a:pPr marL="342900" indent="-342900">
              <a:buAutoNum type="alphaLcParenBoth"/>
            </a:pPr>
            <a:r>
              <a:rPr lang="en-US" sz="1600" dirty="0"/>
              <a:t>During cardiac diastole, blood flows into the heart while all chambers are relaxed.</a:t>
            </a:r>
          </a:p>
          <a:p>
            <a:pPr marL="342900" indent="-342900">
              <a:buAutoNum type="alphaLcParenBoth"/>
            </a:pPr>
            <a:r>
              <a:rPr lang="en-US" sz="1600" dirty="0"/>
              <a:t>Then the ventricles remain relaxed while atrial systole pushes blood into the ventricles.</a:t>
            </a:r>
          </a:p>
          <a:p>
            <a:pPr marL="342900" indent="-342900">
              <a:buAutoNum type="alphaLcParenBoth"/>
            </a:pPr>
            <a:r>
              <a:rPr lang="en-US" sz="1600" dirty="0"/>
              <a:t>Once the atria relax again, ventricle systole pushes blood out of the heart.</a:t>
            </a:r>
          </a:p>
        </p:txBody>
      </p:sp>
      <p:pic>
        <p:nvPicPr>
          <p:cNvPr id="2" name="Figure" descr="Illustration A shows cardiac diastole. The cardiac muscle is relaxed, and blood flows into the heart atria and into the ventricles. Illustration B shows atrial systole; the atria contract, pushing blood into the ventricles, which are relaxed. Illustration C shows atrial diastole; after the atria relax, the ventricles contract, pushing blood out of the heart. The sinoatrial node is located at the top of the right atrium, and the atrioventricular node is located between the right atrium and right ventricle. The heartbeat begins with an electrical impulse at the sinoatrial node, which spreads throughout the walls of the atria, resulting in a bump in the ECG reading. The signal then coalesces at the atrioventricular node, causing the ECG reading to flat-line briefly. Next, the signal passes from the atrioventricular node to the Purkinje fibers, which travel from the atriovenricular node and down the middle of the heart, between the two ventricles, then up the sides of the ventricles. As the signal passes down the Purkinje fibers the ECG reading falls. The signal then spreads throughout the ventricle walls, and the ventricles contract, resulting in a sharp spike in the ECG. The spike is followed by a flat-line, longer than the first, then a bump."/>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6820" r="-16820"/>
          <a:stretch>
            <a:fillRect/>
          </a:stretch>
        </p:blipFill>
        <p:spPr/>
      </p:pic>
      <p:sp>
        <p:nvSpPr>
          <p:cNvPr id="5" name="Figure Number"/>
          <p:cNvSpPr>
            <a:spLocks noGrp="1"/>
          </p:cNvSpPr>
          <p:nvPr>
            <p:ph type="title"/>
          </p:nvPr>
        </p:nvSpPr>
        <p:spPr/>
        <p:txBody>
          <a:bodyPr/>
          <a:lstStyle/>
          <a:p>
            <a:r>
              <a:rPr lang="en-US" dirty="0"/>
              <a:t>Figure 16.11</a:t>
            </a:r>
          </a:p>
        </p:txBody>
      </p:sp>
      <p:pic>
        <p:nvPicPr>
          <p:cNvPr id="8" name="Picture 7">
            <a:extLst>
              <a:ext uri="{FF2B5EF4-FFF2-40B4-BE49-F238E27FC236}">
                <a16:creationId xmlns:a16="http://schemas.microsoft.com/office/drawing/2014/main" id="{D668A8B6-4194-5D48-8B67-0852FA8FE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207032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5A83F01B-EADD-4307-8ECC-019DBF21AB5F}"/>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The arteries of the body, indicated in red, start at the aortic arch and branch to supply the organs and muscles of the body with oxygenated blood. The veins of the body, indicated in blue, return blood to the heart. The pulmonary arteries are blue to reflect the fact that they are deoxygenated, and the pulmonary veins are red to reflect that they are oxygenated. (credit: modification of work by Mariana Ruiz </a:t>
            </a:r>
            <a:r>
              <a:rPr lang="en-US" sz="1600" dirty="0" err="1">
                <a:solidFill>
                  <a:schemeClr val="tx1"/>
                </a:solidFill>
              </a:rPr>
              <a:t>Villareal</a:t>
            </a:r>
            <a:r>
              <a:rPr lang="en-US" sz="1600" dirty="0">
                <a:solidFill>
                  <a:schemeClr val="tx1"/>
                </a:solidFill>
              </a:rPr>
              <a:t>)</a:t>
            </a:r>
          </a:p>
        </p:txBody>
      </p:sp>
      <p:pic>
        <p:nvPicPr>
          <p:cNvPr id="2" name="Figure" descr="Illustration shows the major human blood vessels. From the heart, blood is pumped into the aorta and distributed to systemic arteries. The carotid arteries bring blood to the head. The brachial arteries bring blood to the arms. The thoracic aorta brings blood down the trunk of the body along the spine. The hepatic, gastric, and renal arteries, which branch from the thoracic aorta, bring blood to the liver, stomach, and kidneys, respectively. The iliac artery brings blood to the legs. Blood is returned to the heart through two major veins, the superior vena cava at the top, and the inferior vena cava at the bottom. The jugular veins return blood from the head. The basilic veins return blood from the arms.  The hepatic, gastric and renal veins return blood from the liver, stomach and kidneys, respectively. The iliac vein returns blood from the leg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7835" r="-7835"/>
          <a:stretch>
            <a:fillRect/>
          </a:stretch>
        </p:blipFill>
        <p:spPr>
          <a:xfrm>
            <a:off x="457200" y="1108075"/>
            <a:ext cx="4032250" cy="5256213"/>
          </a:xfrm>
        </p:spPr>
      </p:pic>
      <p:sp>
        <p:nvSpPr>
          <p:cNvPr id="5" name="Figure Number"/>
          <p:cNvSpPr>
            <a:spLocks noGrp="1"/>
          </p:cNvSpPr>
          <p:nvPr>
            <p:ph type="title"/>
          </p:nvPr>
        </p:nvSpPr>
        <p:spPr/>
        <p:txBody>
          <a:bodyPr>
            <a:normAutofit/>
          </a:bodyPr>
          <a:lstStyle/>
          <a:p>
            <a:r>
              <a:rPr lang="en-US" sz="2400" dirty="0">
                <a:solidFill>
                  <a:srgbClr val="6CB255"/>
                </a:solidFill>
              </a:rPr>
              <a:t>Figure 16.12</a:t>
            </a:r>
          </a:p>
        </p:txBody>
      </p:sp>
      <p:pic>
        <p:nvPicPr>
          <p:cNvPr id="8" name="Picture 7">
            <a:extLst>
              <a:ext uri="{FF2B5EF4-FFF2-40B4-BE49-F238E27FC236}">
                <a16:creationId xmlns:a16="http://schemas.microsoft.com/office/drawing/2014/main" id="{4519374F-2599-BB49-81BB-F32FAA2F1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226079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232B9D3B-ABE4-4633-B8F8-F909E19C9D74}"/>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Autofit/>
          </a:bodyPr>
          <a:lstStyle/>
          <a:p>
            <a:pPr marL="342900" indent="-342900">
              <a:buFontTx/>
              <a:buAutoNum type="alphaLcParenBoth"/>
            </a:pPr>
            <a:r>
              <a:rPr lang="en-US" sz="1200" dirty="0"/>
              <a:t>The pituitary gland sits at the base of the brain, just above the brain stem.</a:t>
            </a:r>
          </a:p>
          <a:p>
            <a:pPr marL="342900" indent="-342900">
              <a:buFontTx/>
              <a:buAutoNum type="alphaLcParenBoth"/>
            </a:pPr>
            <a:r>
              <a:rPr lang="en-US" sz="1200" dirty="0"/>
              <a:t>The parathyroid glands are located on the posterior of the thyroid gland.</a:t>
            </a:r>
          </a:p>
          <a:p>
            <a:pPr marL="342900" indent="-342900">
              <a:buFontTx/>
              <a:buAutoNum type="alphaLcParenBoth"/>
            </a:pPr>
            <a:r>
              <a:rPr lang="en-US" sz="1200" dirty="0"/>
              <a:t>The adrenal glands are on top of the kidneys.</a:t>
            </a:r>
          </a:p>
          <a:p>
            <a:pPr marL="342900" indent="-342900">
              <a:buFontTx/>
              <a:buAutoNum type="alphaLcParenBoth"/>
            </a:pPr>
            <a:r>
              <a:rPr lang="en-US" sz="1200" dirty="0"/>
              <a:t>The pancreas is found between the stomach and the small intestine. </a:t>
            </a:r>
            <a:r>
              <a:rPr lang="it-IT" sz="1200" dirty="0"/>
              <a:t>(credit: </a:t>
            </a:r>
            <a:r>
              <a:rPr lang="en-US" sz="1200" dirty="0"/>
              <a:t>modification of work by NCI, NIH)</a:t>
            </a:r>
          </a:p>
        </p:txBody>
      </p:sp>
      <p:pic>
        <p:nvPicPr>
          <p:cNvPr id="2" name="Figure" descr="The pituitary gland, shown in figure A, sits at the base of the brain, just above the brain stem. It is lobe-shaped and hangs down from the hypothalamus, to which it is connected to via a narrow stalk. The anterior part of the pituitary is toward the front, and the posterior end is toward the back. The parathyroid glands, shown in figure B, are round structures located on the surface of the right and left lobes of the thyroid gland. In the illustration shown, there are two parathyroid glands on each side, and one is located above the other.  Shown in figure C, the adrenal glands are lumpy, irregular structures located on top of the kidneys.  Figure D shows the pancreas. It is a flattened, elongated lumpy organ, narrower at one end; and is tucked between the stomach and intestin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1888" r="-61888"/>
          <a:stretch>
            <a:fillRect/>
          </a:stretch>
        </p:blipFill>
        <p:spPr/>
      </p:pic>
      <p:sp>
        <p:nvSpPr>
          <p:cNvPr id="5" name="Figure Number"/>
          <p:cNvSpPr>
            <a:spLocks noGrp="1"/>
          </p:cNvSpPr>
          <p:nvPr>
            <p:ph type="title"/>
          </p:nvPr>
        </p:nvSpPr>
        <p:spPr/>
        <p:txBody>
          <a:bodyPr/>
          <a:lstStyle/>
          <a:p>
            <a:r>
              <a:rPr lang="en-US" dirty="0"/>
              <a:t>Figure 16.13</a:t>
            </a:r>
          </a:p>
        </p:txBody>
      </p:sp>
      <p:pic>
        <p:nvPicPr>
          <p:cNvPr id="8" name="Picture 7">
            <a:extLst>
              <a:ext uri="{FF2B5EF4-FFF2-40B4-BE49-F238E27FC236}">
                <a16:creationId xmlns:a16="http://schemas.microsoft.com/office/drawing/2014/main" id="{80C6ECED-0663-544A-91B6-816DF1A0BE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184877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310D422F-DD9E-4F6D-813D-356307D23B06}"/>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pic>
        <p:nvPicPr>
          <p:cNvPr id="2" name="Figure" descr="The hypothalamus secretes thyrotropin-releasing hormone, which causes the anterior pituitary gland to secrete thyroid-stimulating hormone. Thyroid-stimulating hormone causes the thyroid gland to secrete the thyroid hormones T3 and T4, which increase metabolism, resulting in growth and development. In a negative feedback loop, T3 and T4 inhibit hormone secretion by the hypothalamus and pituitary, terminating the signal."/>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123" r="-1123"/>
          <a:stretch>
            <a:fillRect/>
          </a:stretch>
        </p:blipFill>
        <p:spPr>
          <a:xfrm>
            <a:off x="4489450" y="1108075"/>
            <a:ext cx="4030663" cy="5256213"/>
          </a:xfrm>
        </p:spPr>
      </p:pic>
      <p:sp>
        <p:nvSpPr>
          <p:cNvPr id="14" name="Figure Legend"/>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The anterior pituitary stimulates the thyroid gland to release thyroid hormones T</a:t>
            </a:r>
            <a:r>
              <a:rPr lang="en-US" sz="1600" baseline="-25000" dirty="0">
                <a:solidFill>
                  <a:srgbClr val="000000"/>
                </a:solidFill>
              </a:rPr>
              <a:t>3</a:t>
            </a:r>
            <a:r>
              <a:rPr lang="en-US" sz="1600" dirty="0">
                <a:solidFill>
                  <a:srgbClr val="000000"/>
                </a:solidFill>
              </a:rPr>
              <a:t> and T</a:t>
            </a:r>
            <a:r>
              <a:rPr lang="en-US" sz="1600" baseline="-25000" dirty="0">
                <a:solidFill>
                  <a:srgbClr val="000000"/>
                </a:solidFill>
              </a:rPr>
              <a:t>4</a:t>
            </a:r>
            <a:r>
              <a:rPr lang="en-US" sz="1600" dirty="0">
                <a:solidFill>
                  <a:srgbClr val="000000"/>
                </a:solidFill>
              </a:rPr>
              <a:t>. Increasing levels of these hormones in the blood result in feedback to the hypothalamus and anterior pituitary to inhibit further signaling to the thyroid gland. (credit: modification of work </a:t>
            </a:r>
            <a:r>
              <a:rPr lang="da-DK" sz="1600" dirty="0">
                <a:solidFill>
                  <a:srgbClr val="000000"/>
                </a:solidFill>
              </a:rPr>
              <a:t>by Mikael </a:t>
            </a:r>
            <a:r>
              <a:rPr lang="da-DK" sz="1600" dirty="0" err="1">
                <a:solidFill>
                  <a:srgbClr val="000000"/>
                </a:solidFill>
              </a:rPr>
              <a:t>Häggström</a:t>
            </a:r>
            <a:r>
              <a:rPr lang="da-DK" sz="1600" dirty="0">
                <a:solidFill>
                  <a:srgbClr val="000000"/>
                </a:solidFill>
              </a:rPr>
              <a:t>)</a:t>
            </a:r>
            <a:endParaRPr lang="en-US" sz="1600" dirty="0">
              <a:solidFill>
                <a:srgbClr val="000000"/>
              </a:solidFill>
            </a:endParaRPr>
          </a:p>
        </p:txBody>
      </p:sp>
      <p:sp>
        <p:nvSpPr>
          <p:cNvPr id="5" name="Figure Number"/>
          <p:cNvSpPr>
            <a:spLocks noGrp="1"/>
          </p:cNvSpPr>
          <p:nvPr>
            <p:ph type="title"/>
          </p:nvPr>
        </p:nvSpPr>
        <p:spPr/>
        <p:txBody>
          <a:bodyPr>
            <a:normAutofit/>
          </a:bodyPr>
          <a:lstStyle/>
          <a:p>
            <a:pPr algn="r"/>
            <a:r>
              <a:rPr lang="en-US" sz="2400" dirty="0">
                <a:solidFill>
                  <a:srgbClr val="6CB255"/>
                </a:solidFill>
              </a:rPr>
              <a:t>Figure 16.14</a:t>
            </a:r>
          </a:p>
        </p:txBody>
      </p:sp>
      <p:pic>
        <p:nvPicPr>
          <p:cNvPr id="8" name="Picture 7">
            <a:extLst>
              <a:ext uri="{FF2B5EF4-FFF2-40B4-BE49-F238E27FC236}">
                <a16:creationId xmlns:a16="http://schemas.microsoft.com/office/drawing/2014/main" id="{F38A92D5-4DC9-514E-A009-6F7604F45D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41326"/>
            <a:ext cx="1693024" cy="409803"/>
          </a:xfrm>
          <a:prstGeom prst="rect">
            <a:avLst/>
          </a:prstGeom>
        </p:spPr>
      </p:pic>
    </p:spTree>
    <p:extLst>
      <p:ext uri="{BB962C8B-B14F-4D97-AF65-F5344CB8AC3E}">
        <p14:creationId xmlns:p14="http://schemas.microsoft.com/office/powerpoint/2010/main" val="2131214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B1A4DC94-1958-4CE9-9A73-EDE0D48E108D}"/>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The axial skeleton, shown in blue, consists of the bones of the skull, </a:t>
            </a:r>
            <a:r>
              <a:rPr lang="en-US" sz="1600" dirty="0" err="1">
                <a:solidFill>
                  <a:srgbClr val="000000"/>
                </a:solidFill>
              </a:rPr>
              <a:t>ossicles</a:t>
            </a:r>
            <a:r>
              <a:rPr lang="en-US" sz="1600" dirty="0">
                <a:solidFill>
                  <a:srgbClr val="000000"/>
                </a:solidFill>
              </a:rPr>
              <a:t> of the middle ear, hyoid bone, vertebral column, and thoracic cage. The appendicular skeleton, shown in red, consists of the bones of the pectoral limbs, pectoral girdle, pelvic limb, and pelvic girdle. (credit: modification of work by Mariana Ruiz </a:t>
            </a:r>
            <a:r>
              <a:rPr lang="en-US" sz="1600" dirty="0" err="1">
                <a:solidFill>
                  <a:srgbClr val="000000"/>
                </a:solidFill>
              </a:rPr>
              <a:t>Villareal</a:t>
            </a:r>
            <a:r>
              <a:rPr lang="en-US" sz="1600" dirty="0">
                <a:solidFill>
                  <a:srgbClr val="000000"/>
                </a:solidFill>
              </a:rPr>
              <a:t>)</a:t>
            </a:r>
          </a:p>
        </p:txBody>
      </p:sp>
      <p:pic>
        <p:nvPicPr>
          <p:cNvPr id="2" name="Figure" descr="On a human skeleton, the parts of the axial skeleton are highlighted in blue. The appendicular skeleton, which consists of arms, legs, shoulder bones, and the pelvic girdle, is highlighted in re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1637" r="-21637"/>
          <a:stretch>
            <a:fillRect/>
          </a:stretch>
        </p:blipFill>
        <p:spPr>
          <a:xfrm>
            <a:off x="457200" y="1108075"/>
            <a:ext cx="4032250" cy="5256213"/>
          </a:xfrm>
        </p:spPr>
      </p:pic>
      <p:sp>
        <p:nvSpPr>
          <p:cNvPr id="5" name="Figure Number"/>
          <p:cNvSpPr>
            <a:spLocks noGrp="1"/>
          </p:cNvSpPr>
          <p:nvPr>
            <p:ph type="title"/>
          </p:nvPr>
        </p:nvSpPr>
        <p:spPr/>
        <p:txBody>
          <a:bodyPr>
            <a:normAutofit/>
          </a:bodyPr>
          <a:lstStyle/>
          <a:p>
            <a:r>
              <a:rPr lang="en-US" sz="2400" dirty="0">
                <a:solidFill>
                  <a:srgbClr val="6CB255"/>
                </a:solidFill>
              </a:rPr>
              <a:t>Figure 16.15 </a:t>
            </a:r>
          </a:p>
        </p:txBody>
      </p:sp>
      <p:pic>
        <p:nvPicPr>
          <p:cNvPr id="8" name="Picture 7">
            <a:extLst>
              <a:ext uri="{FF2B5EF4-FFF2-40B4-BE49-F238E27FC236}">
                <a16:creationId xmlns:a16="http://schemas.microsoft.com/office/drawing/2014/main" id="{AA911C1E-8943-7E49-B547-85FB2F928C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997029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7F689B62-3E9C-41C1-8EC7-C9090B1AAD53}"/>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pPr marL="342900" indent="-342900">
              <a:buFontTx/>
              <a:buAutoNum type="alphaLcParenBoth"/>
            </a:pPr>
            <a:r>
              <a:rPr lang="en-US" sz="1600" dirty="0"/>
              <a:t>Sutures are fibrous joints found only in the skull.</a:t>
            </a:r>
          </a:p>
          <a:p>
            <a:pPr marL="342900" indent="-342900">
              <a:buFontTx/>
              <a:buAutoNum type="alphaLcParenBoth"/>
            </a:pPr>
            <a:r>
              <a:rPr lang="en-US" sz="1600" dirty="0"/>
              <a:t>Cartilaginous joints are bones connected by cartilage, such as between vertebrae.</a:t>
            </a:r>
          </a:p>
          <a:p>
            <a:pPr marL="342900" indent="-342900">
              <a:buFontTx/>
              <a:buAutoNum type="alphaLcParenBoth"/>
            </a:pPr>
            <a:r>
              <a:rPr lang="en-US" sz="1600" dirty="0"/>
              <a:t>Synovial joints are the only joints that have a space or “synovial cavity” in the joint.</a:t>
            </a:r>
          </a:p>
        </p:txBody>
      </p:sp>
      <p:pic>
        <p:nvPicPr>
          <p:cNvPr id="3" name="Figure" descr="Illustration A shows sutures that knit the back part of the skull together with the front and lower parts. Illustration B shows 2 vertebrae with a cartilaginous disc between, holding the 2 vertebrae firmly together. Illustration C shows a synovial joint between two bones. An I-beam–shaped synovial cavity exists between the bones, and articular cartilage wraps around the tips of the bones. Ligaments connect the two bones togeth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6911" b="-6911"/>
          <a:stretch>
            <a:fillRect/>
          </a:stretch>
        </p:blipFill>
        <p:spPr/>
      </p:pic>
      <p:sp>
        <p:nvSpPr>
          <p:cNvPr id="5" name="Figure Number"/>
          <p:cNvSpPr>
            <a:spLocks noGrp="1"/>
          </p:cNvSpPr>
          <p:nvPr>
            <p:ph type="title"/>
          </p:nvPr>
        </p:nvSpPr>
        <p:spPr/>
        <p:txBody>
          <a:bodyPr/>
          <a:lstStyle/>
          <a:p>
            <a:r>
              <a:rPr lang="en-US" dirty="0"/>
              <a:t>Figure 16.16</a:t>
            </a:r>
          </a:p>
        </p:txBody>
      </p:sp>
      <p:pic>
        <p:nvPicPr>
          <p:cNvPr id="8" name="Picture 7">
            <a:extLst>
              <a:ext uri="{FF2B5EF4-FFF2-40B4-BE49-F238E27FC236}">
                <a16:creationId xmlns:a16="http://schemas.microsoft.com/office/drawing/2014/main" id="{FD960822-5BB1-D742-B03D-BFC4265F96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440685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D1FE2DAA-D782-4DE2-968E-60C14AA19EFB}"/>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fontScale="85000" lnSpcReduction="20000"/>
          </a:bodyPr>
          <a:lstStyle/>
          <a:p>
            <a:r>
              <a:rPr lang="en-US" sz="1600" dirty="0"/>
              <a:t>The body contains three types of muscle tissue: skeletal muscle, smooth muscle, and cardiac muscle. Notice that skeletal muscle cells are long and cylindrical, they have multiple nuclei, and the small, dark nuclei are pushed to the periphery of the cell. Smooth muscle cells are short, tapered at each end, and have only one nucleus each. Cardiac muscle cells are also cylindrical, but short. The cytoplasm may branch, and they have one or two nuclei in the center of the cell. (credit: modification of work by NCI, NIH; scale-bar data from Matt Russell)</a:t>
            </a:r>
          </a:p>
        </p:txBody>
      </p:sp>
      <p:pic>
        <p:nvPicPr>
          <p:cNvPr id="2" name="Figure" descr="The skeletal muscle cells are long and appear striated due to the arrangement of their myofilaments. Each cell has multiple nuclei. Smooth muscle cells have no striations and only one nuclei per cell. Cardiac muscle cells are striated but have only one nucleus. The cells are arranged in branching bundl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37841" b="-37841"/>
          <a:stretch>
            <a:fillRect/>
          </a:stretch>
        </p:blipFill>
        <p:spPr/>
      </p:pic>
      <p:sp>
        <p:nvSpPr>
          <p:cNvPr id="5" name="Figure Number"/>
          <p:cNvSpPr>
            <a:spLocks noGrp="1"/>
          </p:cNvSpPr>
          <p:nvPr>
            <p:ph type="title"/>
          </p:nvPr>
        </p:nvSpPr>
        <p:spPr/>
        <p:txBody>
          <a:bodyPr/>
          <a:lstStyle/>
          <a:p>
            <a:r>
              <a:rPr lang="en-US" dirty="0"/>
              <a:t>Figure 16.17</a:t>
            </a:r>
          </a:p>
        </p:txBody>
      </p:sp>
      <p:pic>
        <p:nvPicPr>
          <p:cNvPr id="8" name="Picture 7">
            <a:extLst>
              <a:ext uri="{FF2B5EF4-FFF2-40B4-BE49-F238E27FC236}">
                <a16:creationId xmlns:a16="http://schemas.microsoft.com/office/drawing/2014/main" id="{1B18DF08-A9B3-F84F-883B-09CEAF2A64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998364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7404761B-FE1C-4708-8BDE-573B2D38BBC5}"/>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A skeletal muscle fiber is surrounded by a plasma membrane called the sarcolemma, with a cytoplasm called the sarcoplasm. A muscle fiber is composed of many fibrils packaged into orderly units. The orderly arrangement of the proteins in each unit, shown as red and blue lines, gives the cell its striated appearance.</a:t>
            </a:r>
          </a:p>
        </p:txBody>
      </p:sp>
      <p:pic>
        <p:nvPicPr>
          <p:cNvPr id="2" name="Figure" descr="Illustration shows a long, tubular skeletal muscle cell that runs the length of a muscle fiber. Bundles of fibers called myofibrils run the length of the cell. The myofibrils have a banded appearanc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758" b="-1758"/>
          <a:stretch>
            <a:fillRect/>
          </a:stretch>
        </p:blipFill>
        <p:spPr/>
      </p:pic>
      <p:sp>
        <p:nvSpPr>
          <p:cNvPr id="5" name="Figure Number"/>
          <p:cNvSpPr>
            <a:spLocks noGrp="1"/>
          </p:cNvSpPr>
          <p:nvPr>
            <p:ph type="title"/>
          </p:nvPr>
        </p:nvSpPr>
        <p:spPr/>
        <p:txBody>
          <a:bodyPr/>
          <a:lstStyle/>
          <a:p>
            <a:r>
              <a:rPr lang="en-US" dirty="0"/>
              <a:t>Figure 16.18</a:t>
            </a:r>
          </a:p>
        </p:txBody>
      </p:sp>
      <p:pic>
        <p:nvPicPr>
          <p:cNvPr id="8" name="Picture 7">
            <a:extLst>
              <a:ext uri="{FF2B5EF4-FFF2-40B4-BE49-F238E27FC236}">
                <a16:creationId xmlns:a16="http://schemas.microsoft.com/office/drawing/2014/main" id="{347ECA0C-7575-614B-9888-E424AE47FB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541228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2EDCAE8B-E649-43AF-964E-43A31B97FBE5}"/>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An arctic fox is a complex animal, well adapted to its environment. (credit: Keith </a:t>
            </a:r>
            <a:r>
              <a:rPr lang="nl-NL" sz="1600" dirty="0" err="1"/>
              <a:t>Morehouse</a:t>
            </a:r>
            <a:r>
              <a:rPr lang="nl-NL" sz="1600" dirty="0"/>
              <a:t>, USFWS)</a:t>
            </a:r>
            <a:endParaRPr lang="en-US" sz="1600" dirty="0"/>
          </a:p>
        </p:txBody>
      </p:sp>
      <p:pic>
        <p:nvPicPr>
          <p:cNvPr id="2" name="Figure" descr="Photo shows a white arctic fox that blends in with the snow."/>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6928" r="-26928"/>
          <a:stretch>
            <a:fillRect/>
          </a:stretch>
        </p:blipFill>
        <p:spPr/>
      </p:pic>
      <p:sp>
        <p:nvSpPr>
          <p:cNvPr id="5" name="Figure Number"/>
          <p:cNvSpPr>
            <a:spLocks noGrp="1"/>
          </p:cNvSpPr>
          <p:nvPr>
            <p:ph type="title"/>
          </p:nvPr>
        </p:nvSpPr>
        <p:spPr/>
        <p:txBody>
          <a:bodyPr/>
          <a:lstStyle/>
          <a:p>
            <a:r>
              <a:rPr lang="en-US" dirty="0"/>
              <a:t>Figure 16.1</a:t>
            </a:r>
          </a:p>
        </p:txBody>
      </p:sp>
      <p:pic>
        <p:nvPicPr>
          <p:cNvPr id="8" name="Picture 7">
            <a:extLst>
              <a:ext uri="{FF2B5EF4-FFF2-40B4-BE49-F238E27FC236}">
                <a16:creationId xmlns:a16="http://schemas.microsoft.com/office/drawing/2014/main" id="{EC856EF1-AF93-A24D-957B-490E04CDEF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748709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D13DE7F3-10C8-4E2F-B8A8-CFC21B635C1D}"/>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Neurons contain organelles common to other cells, such as a nucleus and mitochondria. They also have more specialized structures, including dendrites and axons.</a:t>
            </a:r>
          </a:p>
        </p:txBody>
      </p:sp>
      <p:pic>
        <p:nvPicPr>
          <p:cNvPr id="2" name="Figure" descr="Illustration shows a neuron. The main part of the cell body, called the soma, contains the nucleus. Branch-like dendrites project from three sides of the soma. A long, thin axon projects from the fourth side. The axon branches at the end. The tip of the axon is in close proximity to dendrites of an adjacent nerve cell. The narrow space between the axon and dendrites is called the synapse. Cells called oligodendrocytes are located next to the axon. Projections from the oligodendrocytes wrap around the axon, forming a myelin sheath. The myelin sheath is not continuous, and gaps where the axon is exposed are called nodes of Ranvi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7930" r="-27930"/>
          <a:stretch>
            <a:fillRect/>
          </a:stretch>
        </p:blipFill>
        <p:spPr/>
      </p:pic>
      <p:sp>
        <p:nvSpPr>
          <p:cNvPr id="5" name="Figure Number"/>
          <p:cNvSpPr>
            <a:spLocks noGrp="1"/>
          </p:cNvSpPr>
          <p:nvPr>
            <p:ph type="title"/>
          </p:nvPr>
        </p:nvSpPr>
        <p:spPr/>
        <p:txBody>
          <a:bodyPr/>
          <a:lstStyle/>
          <a:p>
            <a:r>
              <a:rPr lang="en-US" dirty="0"/>
              <a:t>Figure 16.19</a:t>
            </a:r>
          </a:p>
        </p:txBody>
      </p:sp>
      <p:pic>
        <p:nvPicPr>
          <p:cNvPr id="8" name="Picture 7">
            <a:extLst>
              <a:ext uri="{FF2B5EF4-FFF2-40B4-BE49-F238E27FC236}">
                <a16:creationId xmlns:a16="http://schemas.microsoft.com/office/drawing/2014/main" id="{1B81B985-180A-9246-966A-E3EC7DC881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307679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C84E25D3-A11A-46AE-994C-ABD99E2CDE8A}"/>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This image shows new neurons in a rat hippocampus. New neurons tagged with </a:t>
            </a:r>
            <a:r>
              <a:rPr lang="en-US" sz="1600" dirty="0" err="1"/>
              <a:t>BrdU</a:t>
            </a:r>
            <a:r>
              <a:rPr lang="en-US" sz="1600" dirty="0"/>
              <a:t> glow red in this micrograph. (credit: modification of work by Dr. Maryam </a:t>
            </a:r>
            <a:r>
              <a:rPr lang="en-US" sz="1600" dirty="0" err="1"/>
              <a:t>Faiz</a:t>
            </a:r>
            <a:r>
              <a:rPr lang="en-US" sz="1600" dirty="0"/>
              <a:t>, University of Barcelona)</a:t>
            </a:r>
          </a:p>
        </p:txBody>
      </p:sp>
      <p:pic>
        <p:nvPicPr>
          <p:cNvPr id="2" name="Figure" descr="In the micrograph, several cells are fluorescently labeled green only. Three cells are labeled red only, and four cells are labeled green and red. The cells labeled green and red are astrocytes, and the cells labeled red are neurons. The neurons are oval and about ten microns long. Astrocytes are slightly larger and irregularly shape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1256" r="-41256"/>
          <a:stretch>
            <a:fillRect/>
          </a:stretch>
        </p:blipFill>
        <p:spPr/>
      </p:pic>
      <p:sp>
        <p:nvSpPr>
          <p:cNvPr id="5" name="Figure Number"/>
          <p:cNvSpPr>
            <a:spLocks noGrp="1"/>
          </p:cNvSpPr>
          <p:nvPr>
            <p:ph type="title"/>
          </p:nvPr>
        </p:nvSpPr>
        <p:spPr/>
        <p:txBody>
          <a:bodyPr/>
          <a:lstStyle/>
          <a:p>
            <a:r>
              <a:rPr lang="en-US" dirty="0"/>
              <a:t>Figure 16.20</a:t>
            </a:r>
          </a:p>
        </p:txBody>
      </p:sp>
      <p:pic>
        <p:nvPicPr>
          <p:cNvPr id="8" name="Picture 7">
            <a:extLst>
              <a:ext uri="{FF2B5EF4-FFF2-40B4-BE49-F238E27FC236}">
                <a16:creationId xmlns:a16="http://schemas.microsoft.com/office/drawing/2014/main" id="{53D62D3B-9DF2-A144-8775-C1D390FF6B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659617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A9CBC47D-E205-476F-A253-0D5BDFAF8EA5}"/>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cerebral cortex is covered by three layers of meninges: the </a:t>
            </a:r>
            <a:r>
              <a:rPr lang="en-US" sz="1600" dirty="0" err="1"/>
              <a:t>dura</a:t>
            </a:r>
            <a:r>
              <a:rPr lang="en-US" sz="1600" dirty="0"/>
              <a:t>, arachnoid, and  </a:t>
            </a:r>
            <a:r>
              <a:rPr lang="en-US" sz="1600" dirty="0" err="1"/>
              <a:t>pia</a:t>
            </a:r>
            <a:r>
              <a:rPr lang="en-US" sz="1600" dirty="0"/>
              <a:t> maters. (credit: modification of work by Gray’s Anatomy)</a:t>
            </a:r>
          </a:p>
        </p:txBody>
      </p:sp>
      <p:pic>
        <p:nvPicPr>
          <p:cNvPr id="2" name="Figure" descr="Illustration shows the three meninges that protect the brain. The outermost layer, just beneath the skull, is the dura mater. The dura mater is the thickest meninx, and blood vessels run through it. Beneath the dura mater is the arachnoid mater, and beneath this is the pia mat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1680" r="-41680"/>
          <a:stretch>
            <a:fillRect/>
          </a:stretch>
        </p:blipFill>
        <p:spPr/>
      </p:pic>
      <p:sp>
        <p:nvSpPr>
          <p:cNvPr id="5" name="Figure Number"/>
          <p:cNvSpPr>
            <a:spLocks noGrp="1"/>
          </p:cNvSpPr>
          <p:nvPr>
            <p:ph type="title"/>
          </p:nvPr>
        </p:nvSpPr>
        <p:spPr/>
        <p:txBody>
          <a:bodyPr/>
          <a:lstStyle/>
          <a:p>
            <a:r>
              <a:rPr lang="en-US" dirty="0"/>
              <a:t>Figure 16.21</a:t>
            </a:r>
          </a:p>
        </p:txBody>
      </p:sp>
      <p:pic>
        <p:nvPicPr>
          <p:cNvPr id="8" name="Picture 7">
            <a:extLst>
              <a:ext uri="{FF2B5EF4-FFF2-40B4-BE49-F238E27FC236}">
                <a16:creationId xmlns:a16="http://schemas.microsoft.com/office/drawing/2014/main" id="{C3858862-5AC3-174B-BBD1-242529D7E8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94546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A95A89B9-7020-40D6-96F2-F33650E7F744}"/>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human cerebral cortex includes the frontal, parietal, temporal, and occipital lobes.</a:t>
            </a:r>
          </a:p>
        </p:txBody>
      </p:sp>
      <p:pic>
        <p:nvPicPr>
          <p:cNvPr id="2" name="Figure" descr="Sagittal, or side view of the human brain shows the different lobes of the cerebral cortex. The frontal lobe is at the front center of the brain. The parietal lobe is at the top back part of the brain. The occipital lobe is at the back of the brain, and the temporal lobe is at the bottom center of the brain. The motor cortex is the back of the frontal lobe, and the olfactory bulb is the bottom part. The somatosensory cortex is the front part of the parietal lobe. The brainstem is beneath the temporal lobe, and the cerebellum is beneath the occipital lob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4483" r="-34483"/>
          <a:stretch>
            <a:fillRect/>
          </a:stretch>
        </p:blipFill>
        <p:spPr/>
      </p:pic>
      <p:sp>
        <p:nvSpPr>
          <p:cNvPr id="5" name="Figure Number"/>
          <p:cNvSpPr>
            <a:spLocks noGrp="1"/>
          </p:cNvSpPr>
          <p:nvPr>
            <p:ph type="title"/>
          </p:nvPr>
        </p:nvSpPr>
        <p:spPr/>
        <p:txBody>
          <a:bodyPr/>
          <a:lstStyle/>
          <a:p>
            <a:r>
              <a:rPr lang="en-US" dirty="0"/>
              <a:t>Figure 16.22</a:t>
            </a:r>
          </a:p>
        </p:txBody>
      </p:sp>
      <p:pic>
        <p:nvPicPr>
          <p:cNvPr id="8" name="Picture 7">
            <a:extLst>
              <a:ext uri="{FF2B5EF4-FFF2-40B4-BE49-F238E27FC236}">
                <a16:creationId xmlns:a16="http://schemas.microsoft.com/office/drawing/2014/main" id="{A91B7B28-9792-954F-A94A-18F27E0B42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965539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489A2588-9DD6-4A71-BD9A-3B124E696CD8}"/>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A cross-section of the spinal cord shows gray matter (containing cell bodies and interneurons) and white matter (containing </a:t>
            </a:r>
            <a:r>
              <a:rPr lang="en-US" sz="1600" dirty="0" err="1"/>
              <a:t>myelinated</a:t>
            </a:r>
            <a:r>
              <a:rPr lang="en-US" sz="1600" dirty="0"/>
              <a:t> axons).</a:t>
            </a:r>
          </a:p>
        </p:txBody>
      </p:sp>
      <p:pic>
        <p:nvPicPr>
          <p:cNvPr id="2" name="Figure" descr="In the cross section the gray matter forms an X inside the oval white matter. The legs of the X are thicker than the arms. Each leg is called a ventral horn, and each arm is called a dorsal hor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4790" r="-14790"/>
          <a:stretch>
            <a:fillRect/>
          </a:stretch>
        </p:blipFill>
        <p:spPr/>
      </p:pic>
      <p:sp>
        <p:nvSpPr>
          <p:cNvPr id="5" name="Figure Number"/>
          <p:cNvSpPr>
            <a:spLocks noGrp="1"/>
          </p:cNvSpPr>
          <p:nvPr>
            <p:ph type="title"/>
          </p:nvPr>
        </p:nvSpPr>
        <p:spPr/>
        <p:txBody>
          <a:bodyPr/>
          <a:lstStyle/>
          <a:p>
            <a:r>
              <a:rPr lang="en-US" dirty="0"/>
              <a:t>Figure 16.23</a:t>
            </a:r>
          </a:p>
        </p:txBody>
      </p:sp>
      <p:pic>
        <p:nvPicPr>
          <p:cNvPr id="8" name="Picture 7">
            <a:extLst>
              <a:ext uri="{FF2B5EF4-FFF2-40B4-BE49-F238E27FC236}">
                <a16:creationId xmlns:a16="http://schemas.microsoft.com/office/drawing/2014/main" id="{E239E3CB-D466-1141-AD08-E2C1E564B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085466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DEC99710-41BB-4BF7-9450-094F18DC0C12}"/>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pic>
        <p:nvPicPr>
          <p:cNvPr id="2" name="Figure" descr="The autonomic nervous system is divided into sympathetic and parasympathetic systems. In the sympathetic system, the soma of the preganglionic neurons is usually located in the spine while in the parasympathetic system the soma is usually in the brainstem or sacral, at the bottom of the spine. In both systems, the preganglionic neuron releases the neurotransmitter acetylcholine into the synapse. Postganglionic neurons of the sympathetic system have somas in a sympathetic ganglion, located next to the spinal cord. Postganglionic neurons of the parasympathetic system have somas in ganglions near the target organ. Postganglionic neurons of the sympathetic system release norepinephrine into the synapse, while postganglionic neurons of the parasympathetic system release acetylcholine or nitric oxid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806" r="-806"/>
          <a:stretch>
            <a:fillRect/>
          </a:stretch>
        </p:blipFill>
        <p:spPr>
          <a:xfrm>
            <a:off x="4489450" y="1108075"/>
            <a:ext cx="4030663" cy="5256213"/>
          </a:xfrm>
        </p:spPr>
      </p:pic>
      <p:sp>
        <p:nvSpPr>
          <p:cNvPr id="14" name="Figure Legend"/>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In the autonomic nervous system, a preganglionic neuron (originating in the CNS) synapses to a neuron in a ganglion that, in turn, synapses on a target organ. Activation of the sympathetic nervous system causes release of norepinephrine on the target organ. Activation of the parasympathetic nervous system causes release of acetylcholine on the target organ.</a:t>
            </a:r>
          </a:p>
        </p:txBody>
      </p:sp>
      <p:sp>
        <p:nvSpPr>
          <p:cNvPr id="5" name="Figure Number"/>
          <p:cNvSpPr>
            <a:spLocks noGrp="1"/>
          </p:cNvSpPr>
          <p:nvPr>
            <p:ph type="title"/>
          </p:nvPr>
        </p:nvSpPr>
        <p:spPr/>
        <p:txBody>
          <a:bodyPr>
            <a:normAutofit/>
          </a:bodyPr>
          <a:lstStyle/>
          <a:p>
            <a:pPr algn="r"/>
            <a:r>
              <a:rPr lang="en-US" sz="2400" dirty="0">
                <a:solidFill>
                  <a:srgbClr val="6CB255"/>
                </a:solidFill>
              </a:rPr>
              <a:t>Figure 16.24</a:t>
            </a:r>
          </a:p>
        </p:txBody>
      </p:sp>
      <p:pic>
        <p:nvPicPr>
          <p:cNvPr id="8" name="Picture 7">
            <a:extLst>
              <a:ext uri="{FF2B5EF4-FFF2-40B4-BE49-F238E27FC236}">
                <a16:creationId xmlns:a16="http://schemas.microsoft.com/office/drawing/2014/main" id="{1F441427-8976-B84D-BE5D-8A1C8E6C1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41326"/>
            <a:ext cx="1693024" cy="409803"/>
          </a:xfrm>
          <a:prstGeom prst="rect">
            <a:avLst/>
          </a:prstGeom>
        </p:spPr>
      </p:pic>
    </p:spTree>
    <p:extLst>
      <p:ext uri="{BB962C8B-B14F-4D97-AF65-F5344CB8AC3E}">
        <p14:creationId xmlns:p14="http://schemas.microsoft.com/office/powerpoint/2010/main" val="2806219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85AE194C-9300-455B-9A13-901C85F9A39D}"/>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The sympathetic and parasympathetic nervous systems often have opposing effects </a:t>
            </a:r>
            <a:r>
              <a:rPr lang="nb-NO" sz="1600" dirty="0" err="1">
                <a:solidFill>
                  <a:srgbClr val="000000"/>
                </a:solidFill>
              </a:rPr>
              <a:t>on</a:t>
            </a:r>
            <a:r>
              <a:rPr lang="nb-NO" sz="1600" dirty="0">
                <a:solidFill>
                  <a:srgbClr val="000000"/>
                </a:solidFill>
              </a:rPr>
              <a:t> target organs.</a:t>
            </a:r>
            <a:endParaRPr lang="en-US" sz="1600" dirty="0">
              <a:solidFill>
                <a:srgbClr val="000000"/>
              </a:solidFill>
            </a:endParaRPr>
          </a:p>
        </p:txBody>
      </p:sp>
      <p:pic>
        <p:nvPicPr>
          <p:cNvPr id="2" name="Figure" descr="Illustration shows the effects of the sympathetic and parasympathetic systems on target organs, and the placement of the preganglionic neurons that mediate these effects. The parasympathetic system causes pupils and bronchi to constrict, slows the heart rate, and stimulates salivation, digestion, and bile secretion. Preganglionic neurons that mediate these effects are all located in the brain stem. Preganglionic neurons of the parasympathetic system that are located in the sacral cause the bladder to contract. The sympathetic system causes pupils and bronchi to dilate, increases heart rate, inhibits digestion, stimulates the breakdown of glycogen and the secretion of adrenaline and noradrenaline, and inhibits contraction of the bladder. The preganglionic neurons that mediate these effects are all located in the spin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7348" b="-17348"/>
          <a:stretch>
            <a:fillRect/>
          </a:stretch>
        </p:blipFill>
        <p:spPr>
          <a:xfrm>
            <a:off x="457200" y="1108075"/>
            <a:ext cx="4032250" cy="5256213"/>
          </a:xfrm>
        </p:spPr>
      </p:pic>
      <p:sp>
        <p:nvSpPr>
          <p:cNvPr id="5" name="Figure Number"/>
          <p:cNvSpPr>
            <a:spLocks noGrp="1"/>
          </p:cNvSpPr>
          <p:nvPr>
            <p:ph type="title"/>
          </p:nvPr>
        </p:nvSpPr>
        <p:spPr/>
        <p:txBody>
          <a:bodyPr>
            <a:normAutofit/>
          </a:bodyPr>
          <a:lstStyle/>
          <a:p>
            <a:r>
              <a:rPr lang="en-US" sz="2400" dirty="0">
                <a:solidFill>
                  <a:srgbClr val="6CB255"/>
                </a:solidFill>
              </a:rPr>
              <a:t>Figure 16.25</a:t>
            </a:r>
          </a:p>
        </p:txBody>
      </p:sp>
      <p:pic>
        <p:nvPicPr>
          <p:cNvPr id="8" name="Picture 7">
            <a:extLst>
              <a:ext uri="{FF2B5EF4-FFF2-40B4-BE49-F238E27FC236}">
                <a16:creationId xmlns:a16="http://schemas.microsoft.com/office/drawing/2014/main" id="{1384D621-51B1-EF4A-B7F5-865E27EDA7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609439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9312A942-370D-4F62-BF54-F8D8AFE05C43}"/>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body is able to regulate temperature in response to signals from the nervous system.</a:t>
            </a:r>
          </a:p>
        </p:txBody>
      </p:sp>
      <p:pic>
        <p:nvPicPr>
          <p:cNvPr id="2" name="Figure" descr="Flow chart shows how normal body temperature is maintained. If the body temperature rises, blood vessels dilate, resulting in loss of heat to the environment. Sweat glands secrete fluid. As this fluid evaporates, heat is lost from the body. As a result, the body temperature falls to normal body temperature. If body temperature falls, blood vessels constrict so that heat is conserved. Sweat glands do not secrete fluid. Shivering (involuntary contraction of muscles) releases heat which warms the body. Heat is retained, and body temperature increases to normal."/>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0071" r="-30071"/>
          <a:stretch>
            <a:fillRect/>
          </a:stretch>
        </p:blipFill>
        <p:spPr/>
      </p:pic>
      <p:sp>
        <p:nvSpPr>
          <p:cNvPr id="5" name="Figure Number"/>
          <p:cNvSpPr>
            <a:spLocks noGrp="1"/>
          </p:cNvSpPr>
          <p:nvPr>
            <p:ph type="title"/>
          </p:nvPr>
        </p:nvSpPr>
        <p:spPr/>
        <p:txBody>
          <a:bodyPr/>
          <a:lstStyle/>
          <a:p>
            <a:r>
              <a:rPr lang="en-US" dirty="0"/>
              <a:t>Figure 16.2</a:t>
            </a:r>
          </a:p>
        </p:txBody>
      </p:sp>
      <p:pic>
        <p:nvPicPr>
          <p:cNvPr id="8" name="Picture 7">
            <a:extLst>
              <a:ext uri="{FF2B5EF4-FFF2-40B4-BE49-F238E27FC236}">
                <a16:creationId xmlns:a16="http://schemas.microsoft.com/office/drawing/2014/main" id="{50CB1AA1-568C-5C41-9896-95E3616717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380836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A1AFF510-EF2A-4AE6-ABD0-3220D1B1D5B8}"/>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human excretory system is made up of the kidneys, ureter, urinary bladder, and urethra. The kidneys filter blood and form urine, which is stored in the bladder until it is eliminated through the urethra. On the right, the internal structure of the kidney is shown. (credit: modification of work by NCI, NIH)</a:t>
            </a:r>
          </a:p>
        </p:txBody>
      </p:sp>
      <p:pic>
        <p:nvPicPr>
          <p:cNvPr id="2" name="Figure" descr="Illustration on the left shows the placement of the kidneys and bladder in a human man. The two kidneys face one another and are located on the posterior side, about halfway up the back. A renal artery and a renal vein extend from the inside middle of each kidney, toward a major blood vessel that runs up the middle of the body. A ureter runs down from each kidney to the bladder, a sac that sits just above the pelvis. The urethra runs down from the bottom of the bladder and through the penis. The adrenal glands are lumpy masses that sit on top of the kidneys. The illustration on the right shows a kidney, shaped like a kidney bean standing on end. The inside of the kidney consists of three layers: the outer cortex, the middle medulla and the inner renal pelvis. The renal pelvis is flush with the concave side of the kidney, and empties into the ureter, a tube that runs down outside the concave side of the kidney. Several renal pyramids are embedded in the medulla, which is the thickest kidney layer. Each renal pyramid is teardrop-shaped, with the narrow end facing the renal pelvis. The renal artery and renal vein enter the concave part of the kidney, just above the ureter. The renal artery and renal vein branch into arterioles and venules, respectively, which extend into the kidney and branch into capillaries in the cortex."/>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374" r="-5374"/>
          <a:stretch>
            <a:fillRect/>
          </a:stretch>
        </p:blipFill>
        <p:spPr/>
      </p:pic>
      <p:sp>
        <p:nvSpPr>
          <p:cNvPr id="5" name="Figure Number"/>
          <p:cNvSpPr>
            <a:spLocks noGrp="1"/>
          </p:cNvSpPr>
          <p:nvPr>
            <p:ph type="title"/>
          </p:nvPr>
        </p:nvSpPr>
        <p:spPr/>
        <p:txBody>
          <a:bodyPr/>
          <a:lstStyle/>
          <a:p>
            <a:r>
              <a:rPr lang="en-US" dirty="0"/>
              <a:t>Figure 16.3</a:t>
            </a:r>
          </a:p>
        </p:txBody>
      </p:sp>
      <p:pic>
        <p:nvPicPr>
          <p:cNvPr id="8" name="Picture 7">
            <a:extLst>
              <a:ext uri="{FF2B5EF4-FFF2-40B4-BE49-F238E27FC236}">
                <a16:creationId xmlns:a16="http://schemas.microsoft.com/office/drawing/2014/main" id="{A52047F8-BE86-5049-9E96-5D44C5ACD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175333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70570794-1B23-45C6-856C-61A635FCD9C8}"/>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The components of the human digestive system are shown.</a:t>
            </a:r>
          </a:p>
        </p:txBody>
      </p:sp>
      <p:pic>
        <p:nvPicPr>
          <p:cNvPr id="2" name="Figure" descr="The basic components of the human digestive system begins at the mouth. Food is swallowed through the esophagus and into the kidney-shaped stomach. The liver is located on top of the stomach, and the pancreas is underneath. Food passes from the stomach to the long, winding small intestine. From there it enters the wide large intestine before passing out the anus. At the junction of the small and large intestine is a pouch called the cecum."/>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715" r="-4715"/>
          <a:stretch>
            <a:fillRect/>
          </a:stretch>
        </p:blipFill>
        <p:spPr>
          <a:xfrm>
            <a:off x="457200" y="1108075"/>
            <a:ext cx="4032250" cy="5256213"/>
          </a:xfrm>
        </p:spPr>
      </p:pic>
      <p:sp>
        <p:nvSpPr>
          <p:cNvPr id="5" name="Figure Number"/>
          <p:cNvSpPr>
            <a:spLocks noGrp="1"/>
          </p:cNvSpPr>
          <p:nvPr>
            <p:ph type="title"/>
          </p:nvPr>
        </p:nvSpPr>
        <p:spPr/>
        <p:txBody>
          <a:bodyPr>
            <a:normAutofit/>
          </a:bodyPr>
          <a:lstStyle/>
          <a:p>
            <a:r>
              <a:rPr lang="en-US" sz="2400" dirty="0">
                <a:solidFill>
                  <a:srgbClr val="6CB255"/>
                </a:solidFill>
              </a:rPr>
              <a:t>Figure 16.4</a:t>
            </a:r>
          </a:p>
        </p:txBody>
      </p:sp>
      <p:pic>
        <p:nvPicPr>
          <p:cNvPr id="8" name="Picture 7">
            <a:extLst>
              <a:ext uri="{FF2B5EF4-FFF2-40B4-BE49-F238E27FC236}">
                <a16:creationId xmlns:a16="http://schemas.microsoft.com/office/drawing/2014/main" id="{415D08D6-2E76-5843-A492-CB8DC05B6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4165559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60E9579B-DF31-4128-9405-2E4C79EE34EA}"/>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fontScale="85000" lnSpcReduction="20000"/>
          </a:bodyPr>
          <a:lstStyle/>
          <a:p>
            <a:pPr marL="342900" indent="-342900">
              <a:buFontTx/>
              <a:buAutoNum type="alphaLcParenBoth"/>
            </a:pPr>
            <a:r>
              <a:rPr lang="en-US" sz="1600" dirty="0"/>
              <a:t>Digestion of food begins in the mouth.</a:t>
            </a:r>
          </a:p>
          <a:p>
            <a:pPr marL="342900" indent="-342900">
              <a:buFontTx/>
              <a:buAutoNum type="alphaLcParenBoth"/>
            </a:pPr>
            <a:r>
              <a:rPr lang="en-US" sz="1600" dirty="0"/>
              <a:t>Food is masticated by teeth and moistened by saliva secreted from the salivary glands. Enzymes in the saliva begin to digest starches and fats. With the help of the tongue, the resulting bolus is moved into the esophagus by swallowing. </a:t>
            </a:r>
            <a:r>
              <a:rPr lang="it-IT" sz="1600" dirty="0"/>
              <a:t>(credit: </a:t>
            </a:r>
            <a:r>
              <a:rPr lang="en-US" sz="1600" dirty="0"/>
              <a:t>modification of work by Mariana Ruiz </a:t>
            </a:r>
            <a:r>
              <a:rPr lang="en-US" sz="1600" dirty="0" err="1"/>
              <a:t>Villareal</a:t>
            </a:r>
            <a:r>
              <a:rPr lang="en-US" sz="1600" dirty="0"/>
              <a:t>)</a:t>
            </a:r>
          </a:p>
        </p:txBody>
      </p:sp>
      <p:pic>
        <p:nvPicPr>
          <p:cNvPr id="2" name="Figure" descr="Illustration A shows the parts of the human oral cavity. The tongue rests in the lower part of the mouth. The flap that hangs from the back of the mouth is the uvula. The airway behind the uvula, called the pharynx, extends up to the back of the nasal cavity and down to the esophagus, which begins in the neck. Illustration B shows the two salivary glands, which are located beneath the tongue, the sublingual and the submandibular. A third salivary gland, the parotid, is located just in front of the ea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7952" r="-7952"/>
          <a:stretch>
            <a:fillRect/>
          </a:stretch>
        </p:blipFill>
        <p:spPr/>
      </p:pic>
      <p:sp>
        <p:nvSpPr>
          <p:cNvPr id="5" name="Figure Number"/>
          <p:cNvSpPr>
            <a:spLocks noGrp="1"/>
          </p:cNvSpPr>
          <p:nvPr>
            <p:ph type="title"/>
          </p:nvPr>
        </p:nvSpPr>
        <p:spPr/>
        <p:txBody>
          <a:bodyPr/>
          <a:lstStyle/>
          <a:p>
            <a:r>
              <a:rPr lang="en-US" dirty="0"/>
              <a:t>Figure 16.5</a:t>
            </a:r>
          </a:p>
        </p:txBody>
      </p:sp>
      <p:pic>
        <p:nvPicPr>
          <p:cNvPr id="8" name="Picture 7">
            <a:extLst>
              <a:ext uri="{FF2B5EF4-FFF2-40B4-BE49-F238E27FC236}">
                <a16:creationId xmlns:a16="http://schemas.microsoft.com/office/drawing/2014/main" id="{FBB0689F-9F76-C543-B8FD-42AF473F35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29401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1BB479AC-5CE1-4169-A0B8-F915098BD14F}"/>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large intestine reabsorbs water from undigested food and stores waste until it is eliminated. (credit: modification of work by Mariana Ruiz </a:t>
            </a:r>
            <a:r>
              <a:rPr lang="en-US" sz="1600" dirty="0" err="1"/>
              <a:t>Villareal</a:t>
            </a:r>
            <a:r>
              <a:rPr lang="en-US" sz="1600" dirty="0"/>
              <a:t>)</a:t>
            </a:r>
          </a:p>
        </p:txBody>
      </p:sp>
      <p:pic>
        <p:nvPicPr>
          <p:cNvPr id="2" name="Figure" descr="Illustration shows the structure of the large intestine, which begins with the ascending colon. Below the ascending colon is the cecum. The vermiform appendix is a small projection at the bottom of the cecum. The ascending colon travels up the right side of the body, then turns into the transverse colon. On the left side of the body the large intestine turns again, into the descending colon. At the bottom, the descending colon curves up; this part of the intestine is called the sigmoid colon. The sigmoid colon empties into the rectum. The rectum travels straight down, to the anu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6647" r="-26647"/>
          <a:stretch>
            <a:fillRect/>
          </a:stretch>
        </p:blipFill>
        <p:spPr/>
      </p:pic>
      <p:sp>
        <p:nvSpPr>
          <p:cNvPr id="5" name="Figure Number"/>
          <p:cNvSpPr>
            <a:spLocks noGrp="1"/>
          </p:cNvSpPr>
          <p:nvPr>
            <p:ph type="title"/>
          </p:nvPr>
        </p:nvSpPr>
        <p:spPr/>
        <p:txBody>
          <a:bodyPr/>
          <a:lstStyle/>
          <a:p>
            <a:r>
              <a:rPr lang="en-US" dirty="0"/>
              <a:t>Figure 16.6</a:t>
            </a:r>
          </a:p>
        </p:txBody>
      </p:sp>
      <p:pic>
        <p:nvPicPr>
          <p:cNvPr id="8" name="Picture 7">
            <a:extLst>
              <a:ext uri="{FF2B5EF4-FFF2-40B4-BE49-F238E27FC236}">
                <a16:creationId xmlns:a16="http://schemas.microsoft.com/office/drawing/2014/main" id="{B23C8223-7181-2148-B808-7FAE1DB568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481430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27AD1F74-6994-47A8-B4C6-38F7D7E7A76F}"/>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stomach has an extremely acidic environment where most of the protein gets digested. (credit: modification of work by Mariana Ruiz </a:t>
            </a:r>
            <a:r>
              <a:rPr lang="en-US" sz="1600" dirty="0" err="1"/>
              <a:t>Villareal</a:t>
            </a:r>
            <a:r>
              <a:rPr lang="en-US" sz="1600" dirty="0"/>
              <a:t>)</a:t>
            </a:r>
          </a:p>
        </p:txBody>
      </p:sp>
      <p:pic>
        <p:nvPicPr>
          <p:cNvPr id="3" name="Figure" descr="Illustration shows the human lower digestive system, which begins with the stomach, a sac that lies above the large intestine. The stomach empties into the small intestine, which is a long, highly folded tube. The beginning of the small intestine is called the duodenum, the long middle part is called the jejunum, and the end is called the ileum. The ileum empties into the large intestine on the right side of the body. Beneath the junction of the small and large intestine is a small pouch called the cecum. The appendix is at the bottom end of the cecum. The large intestine travels up the left side of the body, across the top of the small intestine, then down the right side of the body. These parts of the large intestine are called the ascending colon, the transverse colon and the descending colon, respectively. The large intestine empties into the rectum, which is connected to the anus. The pancreas is sandwiched between the stomach and large intestine. The liver is a triangular organ that sits above and slightly to the right of the stomach. The gallbladder is a small bulb between the liver and stomach."/>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2931" r="-32931"/>
          <a:stretch>
            <a:fillRect/>
          </a:stretch>
        </p:blipFill>
        <p:spPr/>
      </p:pic>
      <p:sp>
        <p:nvSpPr>
          <p:cNvPr id="5" name="Figure Number"/>
          <p:cNvSpPr>
            <a:spLocks noGrp="1"/>
          </p:cNvSpPr>
          <p:nvPr>
            <p:ph type="title"/>
          </p:nvPr>
        </p:nvSpPr>
        <p:spPr/>
        <p:txBody>
          <a:bodyPr/>
          <a:lstStyle/>
          <a:p>
            <a:r>
              <a:rPr lang="en-US" dirty="0"/>
              <a:t>Figure 16.7</a:t>
            </a:r>
          </a:p>
        </p:txBody>
      </p:sp>
      <p:pic>
        <p:nvPicPr>
          <p:cNvPr id="8" name="Picture 7">
            <a:extLst>
              <a:ext uri="{FF2B5EF4-FFF2-40B4-BE49-F238E27FC236}">
                <a16:creationId xmlns:a16="http://schemas.microsoft.com/office/drawing/2014/main" id="{DDF5CB07-2B88-3742-B538-F1B267A51B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995075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DF318336-B48C-45C2-A49C-57FE34A026AE}"/>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For humans, a balanced diet includes fruits, vegetables, grains, protein, and dairy.</a:t>
            </a:r>
            <a:r>
              <a:rPr lang="it-IT" sz="1600" dirty="0"/>
              <a:t>(credit: USDA)</a:t>
            </a:r>
            <a:endParaRPr lang="en-US" sz="1600" dirty="0"/>
          </a:p>
        </p:txBody>
      </p:sp>
      <p:pic>
        <p:nvPicPr>
          <p:cNvPr id="2" name="Figure" descr="Healthy diet logo shows a plate divided into four sections, labeled “fruits”, “vegetables” “grains,” and “protein”. The vegetables section is slightly larger than the other three. A circle to the side of the plate is labeled “dairy”. Beneath the plate is the web address “Choose My Plate dot gov”."/>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4596" r="-54596"/>
          <a:stretch>
            <a:fillRect/>
          </a:stretch>
        </p:blipFill>
        <p:spPr/>
      </p:pic>
      <p:sp>
        <p:nvSpPr>
          <p:cNvPr id="5" name="Figure Number"/>
          <p:cNvSpPr>
            <a:spLocks noGrp="1"/>
          </p:cNvSpPr>
          <p:nvPr>
            <p:ph type="title"/>
          </p:nvPr>
        </p:nvSpPr>
        <p:spPr/>
        <p:txBody>
          <a:bodyPr/>
          <a:lstStyle/>
          <a:p>
            <a:r>
              <a:rPr lang="en-US" dirty="0"/>
              <a:t>Figure 16.8</a:t>
            </a:r>
          </a:p>
        </p:txBody>
      </p:sp>
      <p:pic>
        <p:nvPicPr>
          <p:cNvPr id="8" name="Picture 7">
            <a:extLst>
              <a:ext uri="{FF2B5EF4-FFF2-40B4-BE49-F238E27FC236}">
                <a16:creationId xmlns:a16="http://schemas.microsoft.com/office/drawing/2014/main" id="{0A569327-E2E9-F941-BF8E-2DB0B2550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7766531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367</TotalTime>
  <Words>2590</Words>
  <Application>Microsoft Macintosh PowerPoint</Application>
  <PresentationFormat>On-screen Show (4:3)</PresentationFormat>
  <Paragraphs>87</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Arial Black</vt:lpstr>
      <vt:lpstr>Calibri</vt:lpstr>
      <vt:lpstr>Essential</vt:lpstr>
      <vt:lpstr>Concepts of Biology</vt:lpstr>
      <vt:lpstr>Figure 16.1</vt:lpstr>
      <vt:lpstr>Figure 16.2</vt:lpstr>
      <vt:lpstr>Figure 16.3</vt:lpstr>
      <vt:lpstr>Figure 16.4</vt:lpstr>
      <vt:lpstr>Figure 16.5</vt:lpstr>
      <vt:lpstr>Figure 16.6</vt:lpstr>
      <vt:lpstr>Figure 16.7</vt:lpstr>
      <vt:lpstr>Figure 16.8</vt:lpstr>
      <vt:lpstr>Figure 16.9</vt:lpstr>
      <vt:lpstr>Figure 16.10</vt:lpstr>
      <vt:lpstr>Figure 16.11</vt:lpstr>
      <vt:lpstr>Figure 16.12</vt:lpstr>
      <vt:lpstr>Figure 16.13</vt:lpstr>
      <vt:lpstr>Figure 16.14</vt:lpstr>
      <vt:lpstr>Figure 16.15 </vt:lpstr>
      <vt:lpstr>Figure 16.16</vt:lpstr>
      <vt:lpstr>Figure 16.17</vt:lpstr>
      <vt:lpstr>Figure 16.18</vt:lpstr>
      <vt:lpstr>Figure 16.19</vt:lpstr>
      <vt:lpstr>Figure 16.20</vt:lpstr>
      <vt:lpstr>Figure 16.21</vt:lpstr>
      <vt:lpstr>Figure 16.22</vt:lpstr>
      <vt:lpstr>Figure 16.23</vt:lpstr>
      <vt:lpstr>Figure 16.24</vt:lpstr>
      <vt:lpstr>Figure 16.25</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Biology - Chapter 16 - THE BODY’S SYSTEMS</dc:title>
  <dc:creator>Spuddy McSpare</dc:creator>
  <cp:lastModifiedBy>Microsoft Office User</cp:lastModifiedBy>
  <cp:revision>92</cp:revision>
  <cp:lastPrinted>2013-07-22T07:58:07Z</cp:lastPrinted>
  <dcterms:created xsi:type="dcterms:W3CDTF">2012-06-04T02:13:36Z</dcterms:created>
  <dcterms:modified xsi:type="dcterms:W3CDTF">2020-01-23T20:45:40Z</dcterms:modified>
</cp:coreProperties>
</file>