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6"/>
  </p:handoutMasterIdLst>
  <p:sldIdLst>
    <p:sldId id="256" r:id="rId2"/>
    <p:sldId id="279" r:id="rId3"/>
    <p:sldId id="280" r:id="rId4"/>
    <p:sldId id="281" r:id="rId5"/>
    <p:sldId id="273" r:id="rId6"/>
    <p:sldId id="277" r:id="rId7"/>
    <p:sldId id="283" r:id="rId8"/>
    <p:sldId id="282" r:id="rId9"/>
    <p:sldId id="284"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66" autoAdjust="0"/>
    <p:restoredTop sz="94541" autoAdjust="0"/>
  </p:normalViewPr>
  <p:slideViewPr>
    <p:cSldViewPr snapToGrid="0" snapToObjects="1">
      <p:cViewPr varScale="1">
        <p:scale>
          <a:sx n="124" d="100"/>
          <a:sy n="124" d="100"/>
        </p:scale>
        <p:origin x="224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Figure" descr="Concepts of Biology">
            <a:extLst>
              <a:ext uri="{FF2B5EF4-FFF2-40B4-BE49-F238E27FC236}">
                <a16:creationId xmlns:a16="http://schemas.microsoft.com/office/drawing/2014/main" id="{7B3DBCAC-B9ED-427B-8734-8A7557693B4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14626"/>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20 ECOSYSTEMS AND THE BIOSPHERE</a:t>
            </a:r>
          </a:p>
          <a:p>
            <a:pPr algn="ctr"/>
            <a:r>
              <a:rPr lang="en-US" sz="1600" cap="none" dirty="0">
                <a:solidFill>
                  <a:schemeClr val="tx1"/>
                </a:solidFill>
                <a:latin typeface="+mn-lt"/>
              </a:rPr>
              <a:t>PowerPoint Image Slideshow</a:t>
            </a:r>
          </a:p>
        </p:txBody>
      </p:sp>
      <p:sp>
        <p:nvSpPr>
          <p:cNvPr id="2" name="Title">
            <a:extLst>
              <a:ext uri="{FF2B5EF4-FFF2-40B4-BE49-F238E27FC236}">
                <a16:creationId xmlns:a16="http://schemas.microsoft.com/office/drawing/2014/main" id="{CE8C7489-3073-4385-B601-2F4C7372C2BC}"/>
              </a:ext>
            </a:extLst>
          </p:cNvPr>
          <p:cNvSpPr>
            <a:spLocks noGrp="1"/>
          </p:cNvSpPr>
          <p:nvPr>
            <p:ph type="title" idx="4294967295"/>
          </p:nvPr>
        </p:nvSpPr>
        <p:spPr>
          <a:xfrm>
            <a:off x="0" y="690286"/>
            <a:ext cx="9144000" cy="734641"/>
          </a:xfrm>
        </p:spPr>
        <p:txBody>
          <a:bodyPr>
            <a:normAutofit/>
          </a:bodyPr>
          <a:lstStyle/>
          <a:p>
            <a:pPr algn="ctr"/>
            <a:r>
              <a:rPr lang="en-US" sz="3600" dirty="0"/>
              <a:t>Concepts of Biology</a:t>
            </a:r>
          </a:p>
        </p:txBody>
      </p:sp>
      <p:pic>
        <p:nvPicPr>
          <p:cNvPr id="8" name="Picture 7">
            <a:extLst>
              <a:ext uri="{FF2B5EF4-FFF2-40B4-BE49-F238E27FC236}">
                <a16:creationId xmlns:a16="http://schemas.microsoft.com/office/drawing/2014/main" id="{0AA705F1-093B-9D4F-B6EA-3C29ADDAE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ED867E19-793D-496F-B566-1578B89867D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Only 2.5 percent of water on Earth is fresh water, and less than 1 percent of fresh water is easily accessible to living things.</a:t>
            </a:r>
          </a:p>
        </p:txBody>
      </p:sp>
      <p:pic>
        <p:nvPicPr>
          <p:cNvPr id="2" name="Figure" descr="The pie chart shows that 97.5 percent of water on Earth, or 1,365,000,000 kilometers cubed, is salt water. The remaining 2.5 percent, or 35,000,000 kilometers cubed, is fresh water. Of the fresh water, 68.9 percent is frozen in glaciers or permanent snow cover, and 30.8 percent is groundwater (soil moisture, swamp water, permafrost). The remaining 0.3 percent is in lakes and riv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92" r="-392"/>
          <a:stretch>
            <a:fillRect/>
          </a:stretch>
        </p:blipFill>
        <p:spPr/>
      </p:pic>
      <p:sp>
        <p:nvSpPr>
          <p:cNvPr id="5" name="Figure Number"/>
          <p:cNvSpPr>
            <a:spLocks noGrp="1"/>
          </p:cNvSpPr>
          <p:nvPr>
            <p:ph type="title"/>
          </p:nvPr>
        </p:nvSpPr>
        <p:spPr/>
        <p:txBody>
          <a:bodyPr/>
          <a:lstStyle/>
          <a:p>
            <a:r>
              <a:rPr lang="en-US" dirty="0"/>
              <a:t>Figure 20.9</a:t>
            </a:r>
          </a:p>
        </p:txBody>
      </p:sp>
      <p:pic>
        <p:nvPicPr>
          <p:cNvPr id="8" name="Picture 7">
            <a:extLst>
              <a:ext uri="{FF2B5EF4-FFF2-40B4-BE49-F238E27FC236}">
                <a16:creationId xmlns:a16="http://schemas.microsoft.com/office/drawing/2014/main" id="{7EA84A26-CF1D-B440-B539-1DAD3815E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55615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23215498-E9D2-4BF3-837A-3909470171D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a:bodyPr>
          <a:lstStyle/>
          <a:p>
            <a:r>
              <a:rPr lang="en-US" sz="1600" dirty="0"/>
              <a:t>Water from the land and oceans enters the atmosphere by evaporation or sublimation, where it condenses into clouds and falls as rain or snow. Precipitated water may enter freshwater bodies or infiltrate the soil. The cycle is complete when surface or groundwater reenters the ocean. (credit: modification of work by John M. Evans and Howard Perlman, USGS)</a:t>
            </a:r>
          </a:p>
        </p:txBody>
      </p:sp>
      <p:pic>
        <p:nvPicPr>
          <p:cNvPr id="2" name="Figure" descr="Illustration shows the water cycle. Water enters the atmosphere through evaporation, evapotranspiration, sublimation, and volcanic steam. Condensation in the atmosphere turns water vapor into clouds. Water from the atmosphere returns to the earth via precipitation or desublimation. Some of this water infiltrates the ground to become groundwater. Seepage, freshwater springs, and plant uptake return some of this water to the surface. The remaining water seeps into the oceans. The remaining surface water enters streams and freshwater lakes, where it eventually enters the ocean via surface runoff. Some water also enters the ocean via underwater vents or volcano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225" r="-30225"/>
          <a:stretch>
            <a:fillRect/>
          </a:stretch>
        </p:blipFill>
        <p:spPr/>
      </p:pic>
      <p:sp>
        <p:nvSpPr>
          <p:cNvPr id="5" name="Figure Number"/>
          <p:cNvSpPr>
            <a:spLocks noGrp="1"/>
          </p:cNvSpPr>
          <p:nvPr>
            <p:ph type="title"/>
          </p:nvPr>
        </p:nvSpPr>
        <p:spPr/>
        <p:txBody>
          <a:bodyPr/>
          <a:lstStyle/>
          <a:p>
            <a:r>
              <a:rPr lang="en-US" dirty="0"/>
              <a:t>Figure 20.10</a:t>
            </a:r>
          </a:p>
        </p:txBody>
      </p:sp>
      <p:pic>
        <p:nvPicPr>
          <p:cNvPr id="8" name="Picture 7">
            <a:extLst>
              <a:ext uri="{FF2B5EF4-FFF2-40B4-BE49-F238E27FC236}">
                <a16:creationId xmlns:a16="http://schemas.microsoft.com/office/drawing/2014/main" id="{DA938B8B-BC00-D14B-BE93-264D2C1BB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8547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3642ACA3-CE6E-49F6-A9DE-0AC4CF3E37A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85000" lnSpcReduction="20000"/>
          </a:bodyPr>
          <a:lstStyle/>
          <a:p>
            <a:r>
              <a:rPr lang="en-US" sz="1600" dirty="0"/>
              <a:t>Carbon dioxide gas exists in the atmosphere and is dissolved in water. Photosynthesis converts carbon dioxide gas to organic carbon, and respiration cycles the organic carbon back into carbon dioxide gas. Long-term storage of organic carbon occurs when matter from living organisms is buried deep underground and becomes fossilized. Volcanic activity and, more recently, human emissions bring this stored carbon back into the carbon cycle. (credit: modification of work by John M. Evans and Howard Perlman, USGS)</a:t>
            </a:r>
          </a:p>
        </p:txBody>
      </p:sp>
      <p:pic>
        <p:nvPicPr>
          <p:cNvPr id="2" name="Figure" descr="The illustration shows the carbon cycle. Carbon enters the atmosphere as carbon dioxide gas released from human emissions, respiration and decomposition, and volcanic emissions. Carbon dioxide is removed from the atmosphere by marine and terrestrial photosynthesis. Carbon from the weathering of rocks becomes soil carbon, which over time can become fossil carbon. Carbon enters the ocean from land via leaching and runoff. Uplifting of ocean sediments can return carbon to lan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225" r="-30225"/>
          <a:stretch>
            <a:fillRect/>
          </a:stretch>
        </p:blipFill>
        <p:spPr/>
      </p:pic>
      <p:sp>
        <p:nvSpPr>
          <p:cNvPr id="5" name="Figure Number"/>
          <p:cNvSpPr>
            <a:spLocks noGrp="1"/>
          </p:cNvSpPr>
          <p:nvPr>
            <p:ph type="title"/>
          </p:nvPr>
        </p:nvSpPr>
        <p:spPr/>
        <p:txBody>
          <a:bodyPr/>
          <a:lstStyle/>
          <a:p>
            <a:r>
              <a:rPr lang="en-US" dirty="0"/>
              <a:t>Figure 20.11</a:t>
            </a:r>
          </a:p>
        </p:txBody>
      </p:sp>
      <p:pic>
        <p:nvPicPr>
          <p:cNvPr id="8" name="Picture 7">
            <a:extLst>
              <a:ext uri="{FF2B5EF4-FFF2-40B4-BE49-F238E27FC236}">
                <a16:creationId xmlns:a16="http://schemas.microsoft.com/office/drawing/2014/main" id="{8A8731C0-D08E-D64A-8F9E-C0160DE62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21131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B5F84728-F17C-4F2C-86B6-F1FB9CC2433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a:bodyPr>
          <a:lstStyle/>
          <a:p>
            <a:r>
              <a:rPr lang="en-US" sz="1600" dirty="0"/>
              <a:t>Nitrogen enters the living world from the atmosphere through nitrogen-fixing bacteria. This nitrogen and nitrogenous waste from animals is then processed back into gaseous nitrogen by soil bacteria, which also supply terrestrial food webs with the organic nitrogen they need. (credit: modification of work by John M. Evans and Howard Perlman, USGS)</a:t>
            </a:r>
          </a:p>
        </p:txBody>
      </p:sp>
      <p:pic>
        <p:nvPicPr>
          <p:cNvPr id="2" name="Figure" descr="The illustration shows the nitrogen cycle. Nitrogen gas from the atmosphere is fixed into organic nitrogen by nitrogen fixing bacteria. This organic nitrogen enters terrestrial food webs. It leaves the food webs as nitrogenous wastes in the soil. Ammonification of this nitrogenous waste by bacteria and fungi in the soil converts the organic nitrogen to ammonium ion (NH4 plus). Ammonium is converted to nitrite (NO2 minus), then to nitrate (NO3 minus) by nitrifying bacteria. Denitrifying bacteria convert the nitrate back into nitrogen gas, which reenters the atmosphere. Nitrogen from runoff and fertilizers enters the ocean, where it enters marine food webs. Some organic nitrogen falls to the ocean floor as sediment. Other organic nitrogen in the ocean is converted to nitrite and nitrate ions, which is then converted to nitrogen gas in a process analogous to the one that occurs on lan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252" r="-30252"/>
          <a:stretch>
            <a:fillRect/>
          </a:stretch>
        </p:blipFill>
        <p:spPr/>
      </p:pic>
      <p:sp>
        <p:nvSpPr>
          <p:cNvPr id="5" name="Figure Number"/>
          <p:cNvSpPr>
            <a:spLocks noGrp="1"/>
          </p:cNvSpPr>
          <p:nvPr>
            <p:ph type="title"/>
          </p:nvPr>
        </p:nvSpPr>
        <p:spPr/>
        <p:txBody>
          <a:bodyPr/>
          <a:lstStyle/>
          <a:p>
            <a:r>
              <a:rPr lang="en-US" dirty="0"/>
              <a:t>Figure 20.12</a:t>
            </a:r>
          </a:p>
        </p:txBody>
      </p:sp>
      <p:pic>
        <p:nvPicPr>
          <p:cNvPr id="8" name="Picture 7">
            <a:extLst>
              <a:ext uri="{FF2B5EF4-FFF2-40B4-BE49-F238E27FC236}">
                <a16:creationId xmlns:a16="http://schemas.microsoft.com/office/drawing/2014/main" id="{8B2F3503-1D44-FB4D-A0E8-54E880AF4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472843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81CF47AB-1D3E-40E1-979C-941BB58802A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r>
              <a:rPr lang="en-US" sz="1300" dirty="0"/>
              <a:t>In nature, phosphorus exists as the phosphate ion (PO</a:t>
            </a:r>
            <a:r>
              <a:rPr lang="en-US" sz="1300" baseline="-25000" dirty="0"/>
              <a:t>4</a:t>
            </a:r>
            <a:r>
              <a:rPr lang="en-US" sz="1300" baseline="30000" dirty="0"/>
              <a:t>3-</a:t>
            </a:r>
            <a:r>
              <a:rPr lang="en-US" sz="1300" dirty="0"/>
              <a:t>). Weathering of rocks and volcanic activity releases phosphate into the soil, water, and air, where it becomes available to terrestrial food webs. Phosphate enters the oceans in surface runoff, groundwater flow, and river flow. Phosphate dissolved in ocean water cycles into marine food webs. Some phosphate from the marine food webs falls to the ocean floor, where it forms sediment. (credit: modification of work by John M. Evans and Howard Perlman, USGS)</a:t>
            </a:r>
          </a:p>
        </p:txBody>
      </p:sp>
      <p:pic>
        <p:nvPicPr>
          <p:cNvPr id="2" name="Figure" descr="The illustration shows the phosphorus cycle. Phosphorus enters the atmosphere from volcanic aerosols. As this aerosol precipitates to earth, it enters terrestrial food webs. Some of the phosphorus from terrestrial food webs dissolves in streams and lakes, and the remainder enters the soil. Another source of phosphorus is fertilizers. Phosphorus enters the ocean via leaching and runoff, where it becomes dissolved in ocean water or enters marine food webs. Some phosphorus falls to the ocean floor where it becomes sediment. If uplifting occurs, this sediment can return to lan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225" r="-30225"/>
          <a:stretch>
            <a:fillRect/>
          </a:stretch>
        </p:blipFill>
        <p:spPr/>
      </p:pic>
      <p:sp>
        <p:nvSpPr>
          <p:cNvPr id="5" name="Figure Number"/>
          <p:cNvSpPr>
            <a:spLocks noGrp="1"/>
          </p:cNvSpPr>
          <p:nvPr>
            <p:ph type="title"/>
          </p:nvPr>
        </p:nvSpPr>
        <p:spPr/>
        <p:txBody>
          <a:bodyPr/>
          <a:lstStyle/>
          <a:p>
            <a:r>
              <a:rPr lang="en-US" dirty="0"/>
              <a:t>Figure 20.13</a:t>
            </a:r>
          </a:p>
        </p:txBody>
      </p:sp>
      <p:pic>
        <p:nvPicPr>
          <p:cNvPr id="8" name="Picture 7">
            <a:extLst>
              <a:ext uri="{FF2B5EF4-FFF2-40B4-BE49-F238E27FC236}">
                <a16:creationId xmlns:a16="http://schemas.microsoft.com/office/drawing/2014/main" id="{AF827288-63E9-2E4B-882F-710079897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46176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11A771AE-040C-4057-8976-D42F237003E9}"/>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Dead zones occur when phosphorus and nitrogen from fertilizers cause excessive growth of microorganisms, which depletes oxygen and kills fauna. Worldwide, large dead zones are found in areas of high population density. (credit: Robert </a:t>
            </a:r>
            <a:r>
              <a:rPr lang="en-US" sz="1600" dirty="0" err="1"/>
              <a:t>Simmon</a:t>
            </a:r>
            <a:r>
              <a:rPr lang="en-US" sz="1600" dirty="0"/>
              <a:t>, Jesse Allen, NASA Earth </a:t>
            </a:r>
            <a:r>
              <a:rPr lang="cs-CZ" sz="1600" dirty="0" err="1"/>
              <a:t>Observatory</a:t>
            </a:r>
            <a:r>
              <a:rPr lang="cs-CZ" sz="1600" dirty="0"/>
              <a:t>)</a:t>
            </a:r>
            <a:endParaRPr lang="en-US" sz="1600" dirty="0"/>
          </a:p>
        </p:txBody>
      </p:sp>
      <p:pic>
        <p:nvPicPr>
          <p:cNvPr id="2" name="Figure" descr="World map shows areas where dead zones occur. Dead zones are present along the eastern and western shore of the United States, in the North and Mediterranean Seas, and off the east coast of Asi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6760" r="-16760"/>
          <a:stretch>
            <a:fillRect/>
          </a:stretch>
        </p:blipFill>
        <p:spPr/>
      </p:pic>
      <p:sp>
        <p:nvSpPr>
          <p:cNvPr id="5" name="Figure Number"/>
          <p:cNvSpPr>
            <a:spLocks noGrp="1"/>
          </p:cNvSpPr>
          <p:nvPr>
            <p:ph type="title"/>
          </p:nvPr>
        </p:nvSpPr>
        <p:spPr/>
        <p:txBody>
          <a:bodyPr/>
          <a:lstStyle/>
          <a:p>
            <a:r>
              <a:rPr lang="en-US" dirty="0"/>
              <a:t>Figure 20.14</a:t>
            </a:r>
          </a:p>
        </p:txBody>
      </p:sp>
      <p:pic>
        <p:nvPicPr>
          <p:cNvPr id="8" name="Picture 7">
            <a:extLst>
              <a:ext uri="{FF2B5EF4-FFF2-40B4-BE49-F238E27FC236}">
                <a16:creationId xmlns:a16="http://schemas.microsoft.com/office/drawing/2014/main" id="{5860EB91-4E30-FE4F-B3A8-BDA0F753C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34825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64DDD9CD-3826-49EF-BEE7-F14B059B121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solidFill>
                  <a:schemeClr val="tx1"/>
                </a:solidFill>
              </a:rPr>
              <a:t>This </a:t>
            </a:r>
            <a:r>
              <a:rPr lang="en-US" sz="1600" dirty="0">
                <a:solidFill>
                  <a:srgbClr val="6CB255"/>
                </a:solidFill>
              </a:rPr>
              <a:t>(a) </a:t>
            </a:r>
            <a:r>
              <a:rPr lang="en-US" sz="1600" dirty="0">
                <a:solidFill>
                  <a:schemeClr val="tx1"/>
                </a:solidFill>
              </a:rPr>
              <a:t>satellite image shows the Chesapeake Bay, an ecosystem affected by phosphate and nitrate runoff. A </a:t>
            </a:r>
            <a:r>
              <a:rPr lang="en-US" sz="1600" dirty="0">
                <a:solidFill>
                  <a:srgbClr val="6CB255"/>
                </a:solidFill>
              </a:rPr>
              <a:t>(b) </a:t>
            </a:r>
            <a:r>
              <a:rPr lang="en-US" sz="1600" dirty="0">
                <a:solidFill>
                  <a:schemeClr val="tx1"/>
                </a:solidFill>
              </a:rPr>
              <a:t>member of the Army Corps of Engineers holds a clump of oysters being used as a part of the oyster restoration effort in the bay. (credit a: modification of work by NASA/MODIS; credit b: modification of work by U.S. Army)</a:t>
            </a:r>
          </a:p>
        </p:txBody>
      </p:sp>
      <p:pic>
        <p:nvPicPr>
          <p:cNvPr id="2" name="Figure" descr="Satellite image shows the Chesapeake Bay. Inset is a photo of a man holding a clump of oyste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7136" r="-57136"/>
          <a:stretch>
            <a:fillRect/>
          </a:stretch>
        </p:blipFill>
        <p:spPr/>
      </p:pic>
      <p:sp>
        <p:nvSpPr>
          <p:cNvPr id="5" name="Figure Number"/>
          <p:cNvSpPr>
            <a:spLocks noGrp="1"/>
          </p:cNvSpPr>
          <p:nvPr>
            <p:ph type="title"/>
          </p:nvPr>
        </p:nvSpPr>
        <p:spPr/>
        <p:txBody>
          <a:bodyPr/>
          <a:lstStyle/>
          <a:p>
            <a:r>
              <a:rPr lang="en-US" dirty="0"/>
              <a:t>Figure 20.15</a:t>
            </a:r>
          </a:p>
        </p:txBody>
      </p:sp>
      <p:pic>
        <p:nvPicPr>
          <p:cNvPr id="8" name="Picture 7">
            <a:extLst>
              <a:ext uri="{FF2B5EF4-FFF2-40B4-BE49-F238E27FC236}">
                <a16:creationId xmlns:a16="http://schemas.microsoft.com/office/drawing/2014/main" id="{6E3969A9-E096-A148-BDFC-DBBF11DAB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798407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4BC46C93-73A1-486F-AD5D-A03AAB35FC9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10000"/>
          </a:bodyPr>
          <a:lstStyle/>
          <a:p>
            <a:r>
              <a:rPr lang="en-US" sz="1600" dirty="0"/>
              <a:t>Sulfur dioxide from the atmosphere becomes available to terrestrial and marine ecosystems when it is dissolved in precipitation as weak sulfuric acid or when it falls directly to Earth as fallout. Weathering of rocks also makes sulfates available to terrestrial ecosystems. Decomposition of living organisms returns sulfates to the ocean, soil, and atmosphere. (credit: modification of work by John M. Evans and Howard Perlman, USGS)</a:t>
            </a:r>
          </a:p>
        </p:txBody>
      </p:sp>
      <p:pic>
        <p:nvPicPr>
          <p:cNvPr id="2" name="Figure" descr="The illustration shows the sulfur cycle. Sulfur enters the atmosphere as sulfur dioxide (SO2) via human emissions, decomposition of H2S, and volcanic eruptions. Precipitation and fallout from the atmosphere return sulfur to the earth, where it enters terrestrial ecosystems. Sulfur enters the oceans via runoff, where it becomes incorporated in marine ecosystems. Some marine sulfur becomes pyrite, which is trapped in sediment. If uplifting occurs, the pyrite enters the soil and is converted to soil sulfat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225" r="-30225"/>
          <a:stretch>
            <a:fillRect/>
          </a:stretch>
        </p:blipFill>
        <p:spPr/>
      </p:pic>
      <p:sp>
        <p:nvSpPr>
          <p:cNvPr id="5" name="Figure Number"/>
          <p:cNvSpPr>
            <a:spLocks noGrp="1"/>
          </p:cNvSpPr>
          <p:nvPr>
            <p:ph type="title"/>
          </p:nvPr>
        </p:nvSpPr>
        <p:spPr/>
        <p:txBody>
          <a:bodyPr/>
          <a:lstStyle/>
          <a:p>
            <a:r>
              <a:rPr lang="en-US" dirty="0"/>
              <a:t>Figure 20.16</a:t>
            </a:r>
          </a:p>
        </p:txBody>
      </p:sp>
      <p:pic>
        <p:nvPicPr>
          <p:cNvPr id="8" name="Picture 7">
            <a:extLst>
              <a:ext uri="{FF2B5EF4-FFF2-40B4-BE49-F238E27FC236}">
                <a16:creationId xmlns:a16="http://schemas.microsoft.com/office/drawing/2014/main" id="{EDA4AC40-FFD0-FD48-8836-ACF00E53B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551583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41A79421-3A3E-4D7E-AE6B-207C32E3272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At this sulfur vent in Lassen Volcanic National Park in northeastern California, the yellowish sulfur deposits are visible near the mouth of the vent. (credit: “Calbear22”/Wikimedia Commons)</a:t>
            </a:r>
          </a:p>
        </p:txBody>
      </p:sp>
      <p:pic>
        <p:nvPicPr>
          <p:cNvPr id="2" name="Figure" descr="The photo shows a white, pyramid-shaped mound with gray steam escaping from i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87" r="-36387"/>
          <a:stretch>
            <a:fillRect/>
          </a:stretch>
        </p:blipFill>
        <p:spPr/>
      </p:pic>
      <p:sp>
        <p:nvSpPr>
          <p:cNvPr id="5" name="Figure Number"/>
          <p:cNvSpPr>
            <a:spLocks noGrp="1"/>
          </p:cNvSpPr>
          <p:nvPr>
            <p:ph type="title"/>
          </p:nvPr>
        </p:nvSpPr>
        <p:spPr/>
        <p:txBody>
          <a:bodyPr/>
          <a:lstStyle/>
          <a:p>
            <a:r>
              <a:rPr lang="en-US" dirty="0"/>
              <a:t>Figure 20.17</a:t>
            </a:r>
          </a:p>
        </p:txBody>
      </p:sp>
      <p:pic>
        <p:nvPicPr>
          <p:cNvPr id="8" name="Picture 7">
            <a:extLst>
              <a:ext uri="{FF2B5EF4-FFF2-40B4-BE49-F238E27FC236}">
                <a16:creationId xmlns:a16="http://schemas.microsoft.com/office/drawing/2014/main" id="{419E690B-8028-0B49-BBEF-A5438B927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710137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A2EB262C-B34C-4D26-9D22-6AE5027ED10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Each of the world’s eight major biomes is distinguished by characteristic temperatures and amount of precipitation. Polar ice caps and mountains are also shown.</a:t>
            </a:r>
          </a:p>
        </p:txBody>
      </p:sp>
      <p:pic>
        <p:nvPicPr>
          <p:cNvPr id="2" name="Figure" descr="A world map shows the eight major biomes, polar ice caps, and mountains. Tropical forests, deserts and savannas are found primarily in South America, Africa and Australia. Tropical forests also dominate southeast Asia. Deserts dominate the Middle East and are found in the southwestern United States. Temperate forests dominate the eastern United States, Europe and Eastern Asia. Temperate grasslands dominate the midwestern United States and parts of Asia, and are also found in South America. Boreal forest is found in northern Canada, Europe and Asia, and tundra exists to the north of the boreal forests. Mountainous regions run the length of North and South America, and are found in northern India, Africa and parts of Europe. Polar ice covers Greenland and Antarctica, the latter is not shown on the ma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788" r="-3788"/>
          <a:stretch>
            <a:fillRect/>
          </a:stretch>
        </p:blipFill>
        <p:spPr/>
      </p:pic>
      <p:sp>
        <p:nvSpPr>
          <p:cNvPr id="5" name="Figure Number"/>
          <p:cNvSpPr>
            <a:spLocks noGrp="1"/>
          </p:cNvSpPr>
          <p:nvPr>
            <p:ph type="title"/>
          </p:nvPr>
        </p:nvSpPr>
        <p:spPr/>
        <p:txBody>
          <a:bodyPr/>
          <a:lstStyle/>
          <a:p>
            <a:r>
              <a:rPr lang="en-US" dirty="0"/>
              <a:t>Figure 20.18</a:t>
            </a:r>
          </a:p>
        </p:txBody>
      </p:sp>
      <p:pic>
        <p:nvPicPr>
          <p:cNvPr id="8" name="Picture 7">
            <a:extLst>
              <a:ext uri="{FF2B5EF4-FFF2-40B4-BE49-F238E27FC236}">
                <a16:creationId xmlns:a16="http://schemas.microsoft.com/office/drawing/2014/main" id="{1D946254-EFBC-A34F-9EBD-E4274A1DF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4144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BE3A96BA-5B93-4DD9-B969-85809FDFFD1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a:t>
            </a:r>
            <a:r>
              <a:rPr lang="en-US" sz="1600" dirty="0">
                <a:solidFill>
                  <a:srgbClr val="6CB255"/>
                </a:solidFill>
              </a:rPr>
              <a:t>(a) </a:t>
            </a:r>
            <a:r>
              <a:rPr lang="en-US" sz="1600" dirty="0" err="1"/>
              <a:t>Karner</a:t>
            </a:r>
            <a:r>
              <a:rPr lang="en-US" sz="1600" dirty="0"/>
              <a:t> blue butterfly and </a:t>
            </a:r>
            <a:r>
              <a:rPr lang="en-US" sz="1600" dirty="0">
                <a:solidFill>
                  <a:srgbClr val="6CB255"/>
                </a:solidFill>
              </a:rPr>
              <a:t>(b) </a:t>
            </a:r>
            <a:r>
              <a:rPr lang="en-US" sz="1600" dirty="0"/>
              <a:t>wild lupine live in oak-pine barren habitats in North America. (credit a: modification of work by John &amp; Karen Hollingsworth, USFWS)</a:t>
            </a:r>
          </a:p>
        </p:txBody>
      </p:sp>
      <p:pic>
        <p:nvPicPr>
          <p:cNvPr id="2" name="Figure" descr="Photo (a) depicts a Karner blue butterfly, which has light blue wings with gold ovals and black dots around the edge. Photo (b) depicts a wild lupine flower, which is long and thin with clam-shaped petals radiating out from the center. The bottom third of the flower is blue, the middle is pink and blue, and the top is gree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4868" r="-24868"/>
          <a:stretch>
            <a:fillRect/>
          </a:stretch>
        </p:blipFill>
        <p:spPr/>
      </p:pic>
      <p:sp>
        <p:nvSpPr>
          <p:cNvPr id="5" name="Figure Number"/>
          <p:cNvSpPr>
            <a:spLocks noGrp="1"/>
          </p:cNvSpPr>
          <p:nvPr>
            <p:ph type="title"/>
          </p:nvPr>
        </p:nvSpPr>
        <p:spPr/>
        <p:txBody>
          <a:bodyPr/>
          <a:lstStyle/>
          <a:p>
            <a:r>
              <a:rPr lang="en-US" dirty="0"/>
              <a:t>Figure 20.1</a:t>
            </a:r>
          </a:p>
        </p:txBody>
      </p:sp>
      <p:pic>
        <p:nvPicPr>
          <p:cNvPr id="8" name="Picture 7">
            <a:extLst>
              <a:ext uri="{FF2B5EF4-FFF2-40B4-BE49-F238E27FC236}">
                <a16:creationId xmlns:a16="http://schemas.microsoft.com/office/drawing/2014/main" id="{3A5D17F6-393D-2245-AF76-633529E8C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864864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54086748-D477-4067-A190-3B89D40F631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Species diversity is very high in tropical wet forests, such as these forests of Madre de Dios, Peru, near the Amazon River. (credit: Roosevelt Garcia)</a:t>
            </a:r>
          </a:p>
        </p:txBody>
      </p:sp>
      <p:pic>
        <p:nvPicPr>
          <p:cNvPr id="2" name="Figure" descr="Photo depicts a section of the Amazon River, which is brown with mud. Trees line the edge of the riv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87" r="-36387"/>
          <a:stretch>
            <a:fillRect/>
          </a:stretch>
        </p:blipFill>
        <p:spPr/>
      </p:pic>
      <p:sp>
        <p:nvSpPr>
          <p:cNvPr id="5" name="Figure Number"/>
          <p:cNvSpPr>
            <a:spLocks noGrp="1"/>
          </p:cNvSpPr>
          <p:nvPr>
            <p:ph type="title"/>
          </p:nvPr>
        </p:nvSpPr>
        <p:spPr/>
        <p:txBody>
          <a:bodyPr/>
          <a:lstStyle/>
          <a:p>
            <a:r>
              <a:rPr lang="en-US" dirty="0"/>
              <a:t>Figure 20.19</a:t>
            </a:r>
          </a:p>
        </p:txBody>
      </p:sp>
      <p:pic>
        <p:nvPicPr>
          <p:cNvPr id="8" name="Picture 7">
            <a:extLst>
              <a:ext uri="{FF2B5EF4-FFF2-40B4-BE49-F238E27FC236}">
                <a16:creationId xmlns:a16="http://schemas.microsoft.com/office/drawing/2014/main" id="{93D6422D-EB74-6A4F-9CC4-340FA96CE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757247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54D062F0-9181-4A3C-AF4D-0B5256F5C41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Although savannas are dominated by grasses, small woodlands, such as this one in Mount Archer National Park in Queensland, Australia, may dot the landscape. (credit: “Ethel Aardvark”/Wikimedia Commons)</a:t>
            </a:r>
          </a:p>
        </p:txBody>
      </p:sp>
      <p:pic>
        <p:nvPicPr>
          <p:cNvPr id="2" name="Figure" descr="A grassy slope dotted with pine tre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87" r="-36387"/>
          <a:stretch>
            <a:fillRect/>
          </a:stretch>
        </p:blipFill>
        <p:spPr/>
      </p:pic>
      <p:sp>
        <p:nvSpPr>
          <p:cNvPr id="5" name="Figure Number"/>
          <p:cNvSpPr>
            <a:spLocks noGrp="1"/>
          </p:cNvSpPr>
          <p:nvPr>
            <p:ph type="title"/>
          </p:nvPr>
        </p:nvSpPr>
        <p:spPr/>
        <p:txBody>
          <a:bodyPr/>
          <a:lstStyle/>
          <a:p>
            <a:r>
              <a:rPr lang="en-US" dirty="0"/>
              <a:t>Figure 20.20</a:t>
            </a:r>
          </a:p>
        </p:txBody>
      </p:sp>
      <p:pic>
        <p:nvPicPr>
          <p:cNvPr id="8" name="Picture 7">
            <a:extLst>
              <a:ext uri="{FF2B5EF4-FFF2-40B4-BE49-F238E27FC236}">
                <a16:creationId xmlns:a16="http://schemas.microsoft.com/office/drawing/2014/main" id="{E5EFB918-DB07-154B-A1DF-638B78CDF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715494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33512DE2-7CF5-4381-9E33-C1893B9E3C6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Many desert plants have tiny leaves or no leaves at all to reduce water loss. The leaves of ocotillo, shown here in the </a:t>
            </a:r>
            <a:r>
              <a:rPr lang="en-US" sz="1600" dirty="0" err="1"/>
              <a:t>Chihuahuan</a:t>
            </a:r>
            <a:r>
              <a:rPr lang="en-US" sz="1600" dirty="0"/>
              <a:t> Desert in Big Bend National Park, Texas, appear only after rainfall and then are shed. (credit “bare ocotillo”: “Leaflet”/Wikimedia Commons)</a:t>
            </a:r>
          </a:p>
        </p:txBody>
      </p:sp>
      <p:pic>
        <p:nvPicPr>
          <p:cNvPr id="2" name="Figure" descr="Two photos depict a sandy desert dotted with scrubby bushes. An ocotillo plant dominates the pictures. It has long, thin unbranched stems that grow straight up from the base of the plant and radiate out slightly. In one photo, the plant has many small leaves growing directly from the thin stems, nearly obscuring them. In the other photo, the plant has no leav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781" b="-1781"/>
          <a:stretch>
            <a:fillRect/>
          </a:stretch>
        </p:blipFill>
        <p:spPr/>
      </p:pic>
      <p:sp>
        <p:nvSpPr>
          <p:cNvPr id="5" name="Figure Number"/>
          <p:cNvSpPr>
            <a:spLocks noGrp="1"/>
          </p:cNvSpPr>
          <p:nvPr>
            <p:ph type="title"/>
          </p:nvPr>
        </p:nvSpPr>
        <p:spPr/>
        <p:txBody>
          <a:bodyPr/>
          <a:lstStyle/>
          <a:p>
            <a:r>
              <a:rPr lang="en-US" dirty="0"/>
              <a:t>Figure 20.21</a:t>
            </a:r>
          </a:p>
        </p:txBody>
      </p:sp>
      <p:pic>
        <p:nvPicPr>
          <p:cNvPr id="8" name="Picture 7">
            <a:extLst>
              <a:ext uri="{FF2B5EF4-FFF2-40B4-BE49-F238E27FC236}">
                <a16:creationId xmlns:a16="http://schemas.microsoft.com/office/drawing/2014/main" id="{5C9DCD04-3D22-6743-9031-07CFFDA47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49309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B471D4A9-93D5-4BBB-8045-7C4190FD34A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chaparral is dominated by shrubs. (credit: Miguel Vieira)</a:t>
            </a:r>
          </a:p>
        </p:txBody>
      </p:sp>
      <p:pic>
        <p:nvPicPr>
          <p:cNvPr id="2" name="Figure" descr="Photo depicts a landscape with many shrubs, dormant grass, a few trees, and mountains in the backgroun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453" r="-36453"/>
          <a:stretch>
            <a:fillRect/>
          </a:stretch>
        </p:blipFill>
        <p:spPr/>
      </p:pic>
      <p:sp>
        <p:nvSpPr>
          <p:cNvPr id="5" name="Figure Number"/>
          <p:cNvSpPr>
            <a:spLocks noGrp="1"/>
          </p:cNvSpPr>
          <p:nvPr>
            <p:ph type="title"/>
          </p:nvPr>
        </p:nvSpPr>
        <p:spPr/>
        <p:txBody>
          <a:bodyPr/>
          <a:lstStyle/>
          <a:p>
            <a:r>
              <a:rPr lang="en-US" dirty="0"/>
              <a:t>Figure 20.22</a:t>
            </a:r>
          </a:p>
        </p:txBody>
      </p:sp>
      <p:pic>
        <p:nvPicPr>
          <p:cNvPr id="8" name="Picture 7">
            <a:extLst>
              <a:ext uri="{FF2B5EF4-FFF2-40B4-BE49-F238E27FC236}">
                <a16:creationId xmlns:a16="http://schemas.microsoft.com/office/drawing/2014/main" id="{39742506-B69C-8F43-8C50-618E8E10B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175586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87A1741C-C2F8-4473-BA9B-A5281DC844E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American bison (</a:t>
            </a:r>
            <a:r>
              <a:rPr lang="en-US" sz="1600" i="1" dirty="0"/>
              <a:t>Bison bison</a:t>
            </a:r>
            <a:r>
              <a:rPr lang="en-US" sz="1600" dirty="0"/>
              <a:t>), more commonly called the buffalo, is a grazing mammal that once populated American prairies in huge numbers. (credit: Jack </a:t>
            </a:r>
            <a:r>
              <a:rPr lang="en-US" sz="1600" dirty="0" err="1"/>
              <a:t>Dykinga</a:t>
            </a:r>
            <a:r>
              <a:rPr lang="en-US" sz="1600" dirty="0"/>
              <a:t>, USDA ARS)</a:t>
            </a:r>
          </a:p>
        </p:txBody>
      </p:sp>
      <p:pic>
        <p:nvPicPr>
          <p:cNvPr id="2" name="Figure" descr="Photos depict a bison, which is dark brown in color with an even darker head. The hind part of the animal has short fur, and the front of the animal has longer, curly fu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5156" r="-25156"/>
          <a:stretch>
            <a:fillRect/>
          </a:stretch>
        </p:blipFill>
        <p:spPr/>
      </p:pic>
      <p:sp>
        <p:nvSpPr>
          <p:cNvPr id="5" name="Figure Number"/>
          <p:cNvSpPr>
            <a:spLocks noGrp="1"/>
          </p:cNvSpPr>
          <p:nvPr>
            <p:ph type="title"/>
          </p:nvPr>
        </p:nvSpPr>
        <p:spPr/>
        <p:txBody>
          <a:bodyPr/>
          <a:lstStyle/>
          <a:p>
            <a:r>
              <a:rPr lang="en-US" dirty="0"/>
              <a:t>Figure 20.23</a:t>
            </a:r>
          </a:p>
        </p:txBody>
      </p:sp>
      <p:pic>
        <p:nvPicPr>
          <p:cNvPr id="8" name="Picture 7">
            <a:extLst>
              <a:ext uri="{FF2B5EF4-FFF2-40B4-BE49-F238E27FC236}">
                <a16:creationId xmlns:a16="http://schemas.microsoft.com/office/drawing/2014/main" id="{B4994026-7EAE-2147-A6A0-9EA81E6EC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180456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914E15A-3791-4912-BA0F-23B6B5ED80E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solidFill>
                  <a:schemeClr val="tx1"/>
                </a:solidFill>
              </a:rPr>
              <a:t>Deciduous trees are the dominant plant in the temperate forest. (credit: Oliver </a:t>
            </a:r>
            <a:r>
              <a:rPr lang="en-US" sz="1600" dirty="0" err="1">
                <a:solidFill>
                  <a:schemeClr val="tx1"/>
                </a:solidFill>
              </a:rPr>
              <a:t>Herold</a:t>
            </a:r>
            <a:r>
              <a:rPr lang="en-US" sz="1600" dirty="0">
                <a:solidFill>
                  <a:schemeClr val="tx1"/>
                </a:solidFill>
              </a:rPr>
              <a:t>)</a:t>
            </a:r>
          </a:p>
        </p:txBody>
      </p:sp>
      <p:pic>
        <p:nvPicPr>
          <p:cNvPr id="2" name="Figure" descr="Photo shows a deciduous forest with many tall trees, some smaller trees and grass, and lots of dead leaves on the forest floor. Sunlight filters down to the forest flo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87" r="-36387"/>
          <a:stretch>
            <a:fillRect/>
          </a:stretch>
        </p:blipFill>
        <p:spPr/>
      </p:pic>
      <p:sp>
        <p:nvSpPr>
          <p:cNvPr id="5" name="Figure Number"/>
          <p:cNvSpPr>
            <a:spLocks noGrp="1"/>
          </p:cNvSpPr>
          <p:nvPr>
            <p:ph type="title"/>
          </p:nvPr>
        </p:nvSpPr>
        <p:spPr/>
        <p:txBody>
          <a:bodyPr/>
          <a:lstStyle/>
          <a:p>
            <a:r>
              <a:rPr lang="en-US" dirty="0"/>
              <a:t>Figure 20.24</a:t>
            </a:r>
          </a:p>
        </p:txBody>
      </p:sp>
      <p:pic>
        <p:nvPicPr>
          <p:cNvPr id="8" name="Picture 7">
            <a:extLst>
              <a:ext uri="{FF2B5EF4-FFF2-40B4-BE49-F238E27FC236}">
                <a16:creationId xmlns:a16="http://schemas.microsoft.com/office/drawing/2014/main" id="{1277F71B-CE47-1340-AC65-68630BEDC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78831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411FB6BA-DBA3-4535-8C53-B5EF74927DB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boreal forest (taiga) has low lying plants and conifer trees. (credit: L.B. Brubaker, NOAA)</a:t>
            </a:r>
            <a:endParaRPr lang="en-US" sz="1600" dirty="0">
              <a:solidFill>
                <a:schemeClr val="tx1"/>
              </a:solidFill>
            </a:endParaRPr>
          </a:p>
        </p:txBody>
      </p:sp>
      <p:pic>
        <p:nvPicPr>
          <p:cNvPr id="4" name="Figure" descr="The photo shows a boreal forest with a uniform low layer of plants and tall conifers scattered throughout the landscape. The snowcapped mountains of the Alaska Range are in the backgroun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5876" r="-25876"/>
          <a:stretch>
            <a:fillRect/>
          </a:stretch>
        </p:blipFill>
        <p:spPr/>
      </p:pic>
      <p:sp>
        <p:nvSpPr>
          <p:cNvPr id="5" name="Figure Number"/>
          <p:cNvSpPr>
            <a:spLocks noGrp="1"/>
          </p:cNvSpPr>
          <p:nvPr>
            <p:ph type="title"/>
          </p:nvPr>
        </p:nvSpPr>
        <p:spPr/>
        <p:txBody>
          <a:bodyPr/>
          <a:lstStyle/>
          <a:p>
            <a:r>
              <a:rPr lang="en-US" dirty="0"/>
              <a:t>Figure 20.25</a:t>
            </a:r>
          </a:p>
        </p:txBody>
      </p:sp>
      <p:pic>
        <p:nvPicPr>
          <p:cNvPr id="8" name="Picture 7">
            <a:extLst>
              <a:ext uri="{FF2B5EF4-FFF2-40B4-BE49-F238E27FC236}">
                <a16:creationId xmlns:a16="http://schemas.microsoft.com/office/drawing/2014/main" id="{CEC521A5-32A3-E94B-95D5-9ADB5EC06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456244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776BBE18-919D-48F0-A5CE-22BE3557FA4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Low-growing plants such as shrub willow dominate the tundra landscape during the summer, shown here in the Arctic National Wildlife Refuge. (credit: Arctic National Wildlife Refuge, USFWS)</a:t>
            </a:r>
            <a:endParaRPr lang="en-US" sz="1600" dirty="0">
              <a:solidFill>
                <a:schemeClr val="tx1"/>
              </a:solidFill>
            </a:endParaRPr>
          </a:p>
        </p:txBody>
      </p:sp>
      <p:pic>
        <p:nvPicPr>
          <p:cNvPr id="3" name="Figure" descr="Photo depicts a flat plain covered with shrub. Many of the shrubs are covered in pink flow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494" r="-27494"/>
          <a:stretch>
            <a:fillRect/>
          </a:stretch>
        </p:blipFill>
        <p:spPr/>
      </p:pic>
      <p:sp>
        <p:nvSpPr>
          <p:cNvPr id="5" name="Figure Number"/>
          <p:cNvSpPr>
            <a:spLocks noGrp="1"/>
          </p:cNvSpPr>
          <p:nvPr>
            <p:ph type="title"/>
          </p:nvPr>
        </p:nvSpPr>
        <p:spPr/>
        <p:txBody>
          <a:bodyPr/>
          <a:lstStyle/>
          <a:p>
            <a:r>
              <a:rPr lang="en-US" dirty="0"/>
              <a:t>Figure 20.26</a:t>
            </a:r>
          </a:p>
        </p:txBody>
      </p:sp>
      <p:pic>
        <p:nvPicPr>
          <p:cNvPr id="8" name="Picture 7">
            <a:extLst>
              <a:ext uri="{FF2B5EF4-FFF2-40B4-BE49-F238E27FC236}">
                <a16:creationId xmlns:a16="http://schemas.microsoft.com/office/drawing/2014/main" id="{90C13F24-1223-C84E-B2B7-AFFDEFA00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143119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82E463D2-8029-4887-AECC-5A2A5F3771E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Sea stars, sea urchins, and mussel shells are often found in the intertidal zone, shown here in </a:t>
            </a:r>
            <a:r>
              <a:rPr lang="en-US" sz="1600" dirty="0" err="1"/>
              <a:t>Kachemak</a:t>
            </a:r>
            <a:r>
              <a:rPr lang="en-US" sz="1600" dirty="0"/>
              <a:t> Bay, Alaska. (credit: NOAA)</a:t>
            </a:r>
            <a:endParaRPr lang="en-US" sz="1600" dirty="0">
              <a:solidFill>
                <a:schemeClr val="tx1"/>
              </a:solidFill>
            </a:endParaRPr>
          </a:p>
        </p:txBody>
      </p:sp>
      <p:pic>
        <p:nvPicPr>
          <p:cNvPr id="4" name="Figure" descr="Photo shows sea urchins, mussel shells, and starfish in a rocky intertidal zon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8976" r="-28976"/>
          <a:stretch>
            <a:fillRect/>
          </a:stretch>
        </p:blipFill>
        <p:spPr/>
      </p:pic>
      <p:sp>
        <p:nvSpPr>
          <p:cNvPr id="5" name="Figure Number"/>
          <p:cNvSpPr>
            <a:spLocks noGrp="1"/>
          </p:cNvSpPr>
          <p:nvPr>
            <p:ph type="title"/>
          </p:nvPr>
        </p:nvSpPr>
        <p:spPr/>
        <p:txBody>
          <a:bodyPr/>
          <a:lstStyle/>
          <a:p>
            <a:r>
              <a:rPr lang="en-US" dirty="0"/>
              <a:t>Figure 20.27</a:t>
            </a:r>
          </a:p>
        </p:txBody>
      </p:sp>
      <p:pic>
        <p:nvPicPr>
          <p:cNvPr id="8" name="Picture 7">
            <a:extLst>
              <a:ext uri="{FF2B5EF4-FFF2-40B4-BE49-F238E27FC236}">
                <a16:creationId xmlns:a16="http://schemas.microsoft.com/office/drawing/2014/main" id="{37617CDD-C0D7-1E4E-8D5F-E001393CA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168583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A91045C0-98C6-4C4C-8A47-85D08CBF034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ocean is divided into different zones based on water depth, distance from the shoreline, and light penetration.</a:t>
            </a:r>
            <a:endParaRPr lang="en-US" sz="1600" dirty="0">
              <a:solidFill>
                <a:schemeClr val="tx1"/>
              </a:solidFill>
            </a:endParaRPr>
          </a:p>
        </p:txBody>
      </p:sp>
      <p:pic>
        <p:nvPicPr>
          <p:cNvPr id="3" name="Figure" descr="An illustration showing a cross-section of the continental shelf next to the ocean. From left to right are: the oceanic zone in the region of deep water; the neritic zone in the shallow region; and the intertidal zone where the ocean meets the land at the surface. From top to bottom are: the photic zone from the surface to a depth of 200 meters; the aphotic zone from 200 meters to 4000 meters; and the abyssal zone from 4000 meters to 10,000 meters. A thin section of the oceanic zone extending from top to bottom and adjacent to the continental shelf is labeled the benthic realm. All of the ocean’s open water is referred to as the pelagic realm, which is labeled on the lef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0380" r="-20380"/>
          <a:stretch>
            <a:fillRect/>
          </a:stretch>
        </p:blipFill>
        <p:spPr/>
      </p:pic>
      <p:sp>
        <p:nvSpPr>
          <p:cNvPr id="5" name="Figure Number"/>
          <p:cNvSpPr>
            <a:spLocks noGrp="1"/>
          </p:cNvSpPr>
          <p:nvPr>
            <p:ph type="title"/>
          </p:nvPr>
        </p:nvSpPr>
        <p:spPr/>
        <p:txBody>
          <a:bodyPr/>
          <a:lstStyle/>
          <a:p>
            <a:r>
              <a:rPr lang="en-US" dirty="0"/>
              <a:t>Figure 20.28</a:t>
            </a:r>
          </a:p>
        </p:txBody>
      </p:sp>
      <p:pic>
        <p:nvPicPr>
          <p:cNvPr id="8" name="Picture 7">
            <a:extLst>
              <a:ext uri="{FF2B5EF4-FFF2-40B4-BE49-F238E27FC236}">
                <a16:creationId xmlns:a16="http://schemas.microsoft.com/office/drawing/2014/main" id="{01A9FA3C-1EF7-904A-8C32-5C97635D16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24969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DED385EF-279D-4EB9-8521-B5E62C601E6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 </a:t>
            </a:r>
            <a:r>
              <a:rPr lang="en-US" sz="1600" dirty="0">
                <a:solidFill>
                  <a:srgbClr val="6CB255"/>
                </a:solidFill>
              </a:rPr>
              <a:t>(a) </a:t>
            </a:r>
            <a:r>
              <a:rPr lang="en-US" sz="1600" dirty="0"/>
              <a:t>tidal pool ecosystem in </a:t>
            </a:r>
            <a:r>
              <a:rPr lang="en-US" sz="1600" dirty="0" err="1"/>
              <a:t>Matinicus</a:t>
            </a:r>
            <a:r>
              <a:rPr lang="en-US" sz="1600" dirty="0"/>
              <a:t> Island, Maine, is a small ecosystem, while the </a:t>
            </a:r>
            <a:r>
              <a:rPr lang="en-US" sz="1600" dirty="0">
                <a:solidFill>
                  <a:srgbClr val="6CB255"/>
                </a:solidFill>
              </a:rPr>
              <a:t>(b) </a:t>
            </a:r>
            <a:r>
              <a:rPr lang="en-US" sz="1600" dirty="0"/>
              <a:t>Amazon rainforest in Brazil is a large ecosystem. (credit a: modification of work by Jim Kuhn; credit b: modification of work by Ivan </a:t>
            </a:r>
            <a:r>
              <a:rPr lang="en-US" sz="1600" dirty="0" err="1"/>
              <a:t>Mlinaric</a:t>
            </a:r>
            <a:r>
              <a:rPr lang="en-US" sz="1600" dirty="0"/>
              <a:t>)</a:t>
            </a:r>
          </a:p>
        </p:txBody>
      </p:sp>
      <p:pic>
        <p:nvPicPr>
          <p:cNvPr id="2" name="Figure" descr="Left photo shows a rocky tide pool with seaweed and snails. Right photo shows the Amazon rain fores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568" r="-4568"/>
          <a:stretch>
            <a:fillRect/>
          </a:stretch>
        </p:blipFill>
        <p:spPr/>
      </p:pic>
      <p:sp>
        <p:nvSpPr>
          <p:cNvPr id="5" name="Figure Number"/>
          <p:cNvSpPr>
            <a:spLocks noGrp="1"/>
          </p:cNvSpPr>
          <p:nvPr>
            <p:ph type="title"/>
          </p:nvPr>
        </p:nvSpPr>
        <p:spPr/>
        <p:txBody>
          <a:bodyPr/>
          <a:lstStyle/>
          <a:p>
            <a:r>
              <a:rPr lang="en-US" dirty="0"/>
              <a:t>Figure 20.2</a:t>
            </a:r>
          </a:p>
        </p:txBody>
      </p:sp>
      <p:pic>
        <p:nvPicPr>
          <p:cNvPr id="8" name="Picture 7">
            <a:extLst>
              <a:ext uri="{FF2B5EF4-FFF2-40B4-BE49-F238E27FC236}">
                <a16:creationId xmlns:a16="http://schemas.microsoft.com/office/drawing/2014/main" id="{4BCCC3F4-9F40-E24A-8DFE-BD0BA98E2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619307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66CFCA17-0432-46D8-B834-EC718EA4195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Coral reefs are formed by the calcium carbonate skeletons of coral organisms, which are marine invertebrates in the phylum </a:t>
            </a:r>
            <a:r>
              <a:rPr lang="en-US" sz="1600" dirty="0" err="1">
                <a:solidFill>
                  <a:schemeClr val="tx1"/>
                </a:solidFill>
              </a:rPr>
              <a:t>Cnidaria</a:t>
            </a:r>
            <a:r>
              <a:rPr lang="en-US" sz="1600" dirty="0">
                <a:solidFill>
                  <a:schemeClr val="tx1"/>
                </a:solidFill>
              </a:rPr>
              <a:t>. (credit: Terry Hughes)</a:t>
            </a:r>
          </a:p>
        </p:txBody>
      </p:sp>
      <p:pic>
        <p:nvPicPr>
          <p:cNvPr id="3" name="Figure" descr="In this photo, several fish swim among coral. The coral at the front of the photo is blue with branched arms. Further back are anvil-shaped corals and antler-shaped corals in varying colo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331" r="-1331"/>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20</a:t>
            </a:r>
            <a:r>
              <a:rPr lang="en-US" sz="2400" dirty="0">
                <a:solidFill>
                  <a:srgbClr val="6CB255"/>
                </a:solidFill>
              </a:rPr>
              <a:t>.29</a:t>
            </a:r>
          </a:p>
        </p:txBody>
      </p:sp>
      <p:pic>
        <p:nvPicPr>
          <p:cNvPr id="8" name="Picture 7">
            <a:extLst>
              <a:ext uri="{FF2B5EF4-FFF2-40B4-BE49-F238E27FC236}">
                <a16:creationId xmlns:a16="http://schemas.microsoft.com/office/drawing/2014/main" id="{BAFF933C-CE0E-FE40-A6E7-DBC1111E2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59201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ED53C803-FD63-4687-9EB3-27CC97CC82B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As estuary is where fresh water and salt water meet, such as the mouth of the Klamath River in California, shown here. (credit: U.S. Army Corps of Engineers)</a:t>
            </a:r>
            <a:endParaRPr lang="en-US" sz="1600" dirty="0">
              <a:solidFill>
                <a:schemeClr val="tx1"/>
              </a:solidFill>
            </a:endParaRPr>
          </a:p>
        </p:txBody>
      </p:sp>
      <p:pic>
        <p:nvPicPr>
          <p:cNvPr id="4" name="Figure" descr="This photo shows an aerial view of the ocean on the left, and a river on the right emptying into the ocea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884" r="-26884"/>
          <a:stretch>
            <a:fillRect/>
          </a:stretch>
        </p:blipFill>
        <p:spPr/>
      </p:pic>
      <p:sp>
        <p:nvSpPr>
          <p:cNvPr id="5" name="Figure Number"/>
          <p:cNvSpPr>
            <a:spLocks noGrp="1"/>
          </p:cNvSpPr>
          <p:nvPr>
            <p:ph type="title"/>
          </p:nvPr>
        </p:nvSpPr>
        <p:spPr/>
        <p:txBody>
          <a:bodyPr/>
          <a:lstStyle/>
          <a:p>
            <a:r>
              <a:rPr lang="en-US" dirty="0"/>
              <a:t>Figure 20.30</a:t>
            </a:r>
          </a:p>
        </p:txBody>
      </p:sp>
      <p:pic>
        <p:nvPicPr>
          <p:cNvPr id="8" name="Picture 7">
            <a:extLst>
              <a:ext uri="{FF2B5EF4-FFF2-40B4-BE49-F238E27FC236}">
                <a16:creationId xmlns:a16="http://schemas.microsoft.com/office/drawing/2014/main" id="{5864F939-60C0-4C4D-9EAE-9ED2069D4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62569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3A364875-77FA-4399-8281-B5C3B5285DF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Photo shows a water canal thick with bright green algae at the Beijing Zoo."/>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099" r="-1099"/>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The uncontrolled growth of algae in this waterway has resulted in an algal bloom.</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20</a:t>
            </a:r>
            <a:r>
              <a:rPr lang="en-US" sz="2400" dirty="0">
                <a:solidFill>
                  <a:srgbClr val="6CB255"/>
                </a:solidFill>
              </a:rPr>
              <a:t>.31</a:t>
            </a:r>
          </a:p>
        </p:txBody>
      </p:sp>
      <p:pic>
        <p:nvPicPr>
          <p:cNvPr id="8" name="Picture 7">
            <a:extLst>
              <a:ext uri="{FF2B5EF4-FFF2-40B4-BE49-F238E27FC236}">
                <a16:creationId xmlns:a16="http://schemas.microsoft.com/office/drawing/2014/main" id="{84AD977D-BBA1-FE48-A720-8AE2AC2EB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942924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F09E70EB-A084-4913-A9C0-48B51951C7C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Rivers range from </a:t>
            </a:r>
            <a:r>
              <a:rPr lang="en-US" sz="1600" dirty="0">
                <a:solidFill>
                  <a:srgbClr val="6CB255"/>
                </a:solidFill>
              </a:rPr>
              <a:t>(a)</a:t>
            </a:r>
            <a:r>
              <a:rPr lang="en-US" sz="1600" dirty="0"/>
              <a:t> narrow and shallow to </a:t>
            </a:r>
            <a:r>
              <a:rPr lang="en-US" sz="1600" dirty="0">
                <a:solidFill>
                  <a:srgbClr val="6CB255"/>
                </a:solidFill>
              </a:rPr>
              <a:t>(b)</a:t>
            </a:r>
            <a:r>
              <a:rPr lang="en-US" sz="1600" dirty="0"/>
              <a:t> wide and slow moving. (credit a: modification of work by Cory </a:t>
            </a:r>
            <a:r>
              <a:rPr lang="en-US" sz="1600" dirty="0" err="1"/>
              <a:t>Zanker</a:t>
            </a:r>
            <a:r>
              <a:rPr lang="en-US" sz="1600" dirty="0"/>
              <a:t>; credit b: modification of work by David </a:t>
            </a:r>
            <a:r>
              <a:rPr lang="en-US" sz="1600" dirty="0" err="1"/>
              <a:t>DeHetre</a:t>
            </a:r>
            <a:r>
              <a:rPr lang="en-US" sz="1600" dirty="0"/>
              <a:t>)</a:t>
            </a:r>
            <a:endParaRPr lang="en-US" sz="1600" dirty="0">
              <a:solidFill>
                <a:schemeClr val="tx1"/>
              </a:solidFill>
            </a:endParaRPr>
          </a:p>
        </p:txBody>
      </p:sp>
      <p:pic>
        <p:nvPicPr>
          <p:cNvPr id="3" name="Figure" descr="Photo (a) shows a small shallow river in a forest. The water is flowing fast over a rocky bed. Photo (b) shows a wide, slow moving riv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4308" b="-14308"/>
          <a:stretch>
            <a:fillRect/>
          </a:stretch>
        </p:blipFill>
        <p:spPr/>
      </p:pic>
      <p:sp>
        <p:nvSpPr>
          <p:cNvPr id="5" name="Figure Number"/>
          <p:cNvSpPr>
            <a:spLocks noGrp="1"/>
          </p:cNvSpPr>
          <p:nvPr>
            <p:ph type="title"/>
          </p:nvPr>
        </p:nvSpPr>
        <p:spPr/>
        <p:txBody>
          <a:bodyPr/>
          <a:lstStyle/>
          <a:p>
            <a:r>
              <a:rPr lang="en-US" dirty="0"/>
              <a:t>Figure 20.32</a:t>
            </a:r>
          </a:p>
        </p:txBody>
      </p:sp>
      <p:pic>
        <p:nvPicPr>
          <p:cNvPr id="8" name="Picture 7">
            <a:extLst>
              <a:ext uri="{FF2B5EF4-FFF2-40B4-BE49-F238E27FC236}">
                <a16:creationId xmlns:a16="http://schemas.microsoft.com/office/drawing/2014/main" id="{F9957586-26F0-0E41-84B4-8DD892570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283070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2EDADDDC-3C83-49C1-A237-00839AAB3DF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Located in southern Florida, Everglades National Park is vast array of wetland environments, including </a:t>
            </a:r>
            <a:r>
              <a:rPr lang="en-US" sz="1600" dirty="0" err="1"/>
              <a:t>sawgrass</a:t>
            </a:r>
            <a:r>
              <a:rPr lang="en-US" sz="1600" dirty="0"/>
              <a:t> marshes, cypress swamps, and estuarine mangrove forests. Here, a great egret walks among cypress trees. (credit: NPS)</a:t>
            </a:r>
            <a:endParaRPr lang="en-US" sz="1600" dirty="0">
              <a:solidFill>
                <a:schemeClr val="tx1"/>
              </a:solidFill>
            </a:endParaRPr>
          </a:p>
        </p:txBody>
      </p:sp>
      <p:pic>
        <p:nvPicPr>
          <p:cNvPr id="4" name="Figure" descr="This photo shows mangrove trees growing in black water. The trunks of the mangroves widen and split toward the bottom. A white bird stands in the water among the tre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884" r="-26884"/>
          <a:stretch>
            <a:fillRect/>
          </a:stretch>
        </p:blipFill>
        <p:spPr/>
      </p:pic>
      <p:sp>
        <p:nvSpPr>
          <p:cNvPr id="5" name="Figure Number"/>
          <p:cNvSpPr>
            <a:spLocks noGrp="1"/>
          </p:cNvSpPr>
          <p:nvPr>
            <p:ph type="title"/>
          </p:nvPr>
        </p:nvSpPr>
        <p:spPr/>
        <p:txBody>
          <a:bodyPr/>
          <a:lstStyle/>
          <a:p>
            <a:r>
              <a:rPr lang="en-US" dirty="0"/>
              <a:t>Figure 20.33</a:t>
            </a:r>
          </a:p>
        </p:txBody>
      </p:sp>
      <p:pic>
        <p:nvPicPr>
          <p:cNvPr id="8" name="Picture 7">
            <a:extLst>
              <a:ext uri="{FF2B5EF4-FFF2-40B4-BE49-F238E27FC236}">
                <a16:creationId xmlns:a16="http://schemas.microsoft.com/office/drawing/2014/main" id="{5F168226-3312-754A-A567-9EED6CF50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45833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D198C9CC-C719-4AD7-86C2-F1EC689EC32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Desert ecosystems, like all ecosystems, can vary greatly. The desert in </a:t>
            </a:r>
            <a:r>
              <a:rPr lang="en-US" sz="1600" dirty="0">
                <a:solidFill>
                  <a:srgbClr val="6CB255"/>
                </a:solidFill>
              </a:rPr>
              <a:t>(a) </a:t>
            </a:r>
            <a:r>
              <a:rPr lang="en-US" sz="1600" dirty="0"/>
              <a:t>Saguaro National Park, Arizona, has abundant plant life, while the rocky desert of </a:t>
            </a:r>
            <a:r>
              <a:rPr lang="en-US" sz="1600" dirty="0">
                <a:solidFill>
                  <a:srgbClr val="6CB255"/>
                </a:solidFill>
              </a:rPr>
              <a:t>(b) </a:t>
            </a:r>
            <a:r>
              <a:rPr lang="en-US" sz="1600" dirty="0"/>
              <a:t>Boa Vista island, Cape Verde, Africa, is devoid of plant life. (credit a: modification of work by Jay Galvin; credit b: modification of work by Ingo </a:t>
            </a:r>
            <a:r>
              <a:rPr lang="en-US" sz="1600" dirty="0" err="1"/>
              <a:t>Wölbern</a:t>
            </a:r>
            <a:r>
              <a:rPr lang="en-US" sz="1600" dirty="0"/>
              <a:t>)</a:t>
            </a:r>
          </a:p>
        </p:txBody>
      </p:sp>
      <p:pic>
        <p:nvPicPr>
          <p:cNvPr id="2" name="Figure" descr="Photo (a) shows saguaro cacti that look like telephone poles with arms extended from them. Photo (b) shows a barren plain of red soil littered with rock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3996" b="-3996"/>
          <a:stretch>
            <a:fillRect/>
          </a:stretch>
        </p:blipFill>
        <p:spPr/>
      </p:pic>
      <p:sp>
        <p:nvSpPr>
          <p:cNvPr id="5" name="Figure Number"/>
          <p:cNvSpPr>
            <a:spLocks noGrp="1"/>
          </p:cNvSpPr>
          <p:nvPr>
            <p:ph type="title"/>
          </p:nvPr>
        </p:nvSpPr>
        <p:spPr/>
        <p:txBody>
          <a:bodyPr/>
          <a:lstStyle/>
          <a:p>
            <a:r>
              <a:rPr lang="en-US" dirty="0"/>
              <a:t>Figure 20.3</a:t>
            </a:r>
          </a:p>
        </p:txBody>
      </p:sp>
      <p:pic>
        <p:nvPicPr>
          <p:cNvPr id="8" name="Picture 7">
            <a:extLst>
              <a:ext uri="{FF2B5EF4-FFF2-40B4-BE49-F238E27FC236}">
                <a16:creationId xmlns:a16="http://schemas.microsoft.com/office/drawing/2014/main" id="{B4CB0EFF-2E22-E642-BE73-85BA5F6D0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18260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9156F43B-C933-4520-942A-CB42902B102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These are the trophic levels of a food chain in Lake Ontario at the United States–Canada border. Energy and nutrients flow from photosynthetic green algae at the base to the top of the food chain: the Chinook salmon. (credit: modification of work by National Oceanic and Atmospheric Administration/NOAA)</a:t>
            </a:r>
          </a:p>
        </p:txBody>
      </p:sp>
      <p:pic>
        <p:nvPicPr>
          <p:cNvPr id="2" name="Figure" descr="In this illustration, the bottom trophic level is green algae, which is the primary producer. The primary consumers are mollusks, or snails. The secondary consumers are small fish called slimy sculpin. The tertiary and apex consumer is Chinook salm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5163" r="-25163"/>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20</a:t>
            </a:r>
            <a:r>
              <a:rPr lang="en-US" sz="2400" dirty="0">
                <a:solidFill>
                  <a:srgbClr val="6CB255"/>
                </a:solidFill>
              </a:rPr>
              <a:t>.4</a:t>
            </a:r>
          </a:p>
        </p:txBody>
      </p:sp>
      <p:pic>
        <p:nvPicPr>
          <p:cNvPr id="8" name="Picture 7">
            <a:extLst>
              <a:ext uri="{FF2B5EF4-FFF2-40B4-BE49-F238E27FC236}">
                <a16:creationId xmlns:a16="http://schemas.microsoft.com/office/drawing/2014/main" id="{F385CAA6-9763-F145-B3B8-75257D29A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32809047-EE67-4C90-BBD7-F206654085B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relative energy in trophic levels in a Silver Springs, Florida, ecosystem is shown. Each trophic level has less energy available, and usually, but not always, supports a smaller mass of organisms at the next level.</a:t>
            </a:r>
          </a:p>
        </p:txBody>
      </p:sp>
      <p:pic>
        <p:nvPicPr>
          <p:cNvPr id="3" name="Figure" descr="Graph shows energy content in different trophic levels. The energy content of producers is over 20,000 kilocalories per meter squared per year. The energy content of primary consumers is much smaller, about 4,000 kcal/m 2/year. The energy content of secondary consumers is 100 kcal/m2/year, and the energy content of tertiary consumers is only 1 kcal/m2/yea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3071" r="-33071"/>
          <a:stretch>
            <a:fillRect/>
          </a:stretch>
        </p:blipFill>
        <p:spPr/>
      </p:pic>
      <p:sp>
        <p:nvSpPr>
          <p:cNvPr id="5" name="Figure Number"/>
          <p:cNvSpPr>
            <a:spLocks noGrp="1"/>
          </p:cNvSpPr>
          <p:nvPr>
            <p:ph type="title"/>
          </p:nvPr>
        </p:nvSpPr>
        <p:spPr/>
        <p:txBody>
          <a:bodyPr/>
          <a:lstStyle/>
          <a:p>
            <a:r>
              <a:rPr lang="en-US" dirty="0"/>
              <a:t>Figure 20.5</a:t>
            </a:r>
          </a:p>
        </p:txBody>
      </p:sp>
      <p:pic>
        <p:nvPicPr>
          <p:cNvPr id="8" name="Picture 7">
            <a:extLst>
              <a:ext uri="{FF2B5EF4-FFF2-40B4-BE49-F238E27FC236}">
                <a16:creationId xmlns:a16="http://schemas.microsoft.com/office/drawing/2014/main" id="{6BF21164-E3EC-F141-8B79-15D407F6C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C8E3A459-7B6B-4017-9B60-7E3CEFC2BA6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The bottom level of the illustration shows decomposers, which include fungi, mold, earthworms, and bacteria in the soil. The next level above decomposers shows the producers: plants. The level above the producers shows the primary consumers that eat the producers. Some examples are squirrels, mice, seed-eating birds, and beetles. Primary consumers are in turn eaten by secondary consumers, such as robins, centipedes, spiders, and toads. The tertiary consumers such as foxes, owls, and snakes eat secondary and primary consumers. All of the consumers and producers eventually become nourishment for the decompose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2302" b="-12302"/>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290" dirty="0">
                <a:solidFill>
                  <a:srgbClr val="000000"/>
                </a:solidFill>
              </a:rPr>
              <a:t>This food web shows the interactions between organisms across trophic levels. Arrows point from an organism that is consumed to the organism that consumes it. All the producers and consumers eventually become nourishment for the decomposers (fungi, mold, earthworms, and bacteria in the soil). (credit “fox”: modification of work by Kevin </a:t>
            </a:r>
            <a:r>
              <a:rPr lang="en-US" sz="1290" dirty="0" err="1">
                <a:solidFill>
                  <a:srgbClr val="000000"/>
                </a:solidFill>
              </a:rPr>
              <a:t>Bacher</a:t>
            </a:r>
            <a:r>
              <a:rPr lang="en-US" sz="1290" dirty="0">
                <a:solidFill>
                  <a:srgbClr val="000000"/>
                </a:solidFill>
              </a:rPr>
              <a:t>, NPS; credit “owl”: modification of work by John and Karen Hollingsworth, USFWS; credit “snake”: modification of work by Steve </a:t>
            </a:r>
            <a:r>
              <a:rPr lang="en-US" sz="1290" dirty="0" err="1">
                <a:solidFill>
                  <a:srgbClr val="000000"/>
                </a:solidFill>
              </a:rPr>
              <a:t>Jurvetson</a:t>
            </a:r>
            <a:r>
              <a:rPr lang="en-US" sz="1290" dirty="0">
                <a:solidFill>
                  <a:srgbClr val="000000"/>
                </a:solidFill>
              </a:rPr>
              <a:t>; credit “robin”: modification of work by Alan Vernon; credit “frog”: modification of work by Alessandro </a:t>
            </a:r>
            <a:r>
              <a:rPr lang="en-US" sz="1290" dirty="0" err="1">
                <a:solidFill>
                  <a:srgbClr val="000000"/>
                </a:solidFill>
              </a:rPr>
              <a:t>Catenazzi</a:t>
            </a:r>
            <a:r>
              <a:rPr lang="en-US" sz="1290" dirty="0">
                <a:solidFill>
                  <a:srgbClr val="000000"/>
                </a:solidFill>
              </a:rPr>
              <a:t>; credit “spider”: modification of work by “Sanba38”/Wikimedia Commons; credit “centipede”: modification of work by “</a:t>
            </a:r>
            <a:r>
              <a:rPr lang="en-US" sz="1290" dirty="0" err="1">
                <a:solidFill>
                  <a:srgbClr val="000000"/>
                </a:solidFill>
              </a:rPr>
              <a:t>Bauerph</a:t>
            </a:r>
            <a:r>
              <a:rPr lang="en-US" sz="1290" dirty="0">
                <a:solidFill>
                  <a:srgbClr val="000000"/>
                </a:solidFill>
              </a:rPr>
              <a:t>”/Wikimedia Commons; credit “squirrel”: modification of work by Dawn </a:t>
            </a:r>
            <a:r>
              <a:rPr lang="en-US" sz="1290" dirty="0" err="1">
                <a:solidFill>
                  <a:srgbClr val="000000"/>
                </a:solidFill>
              </a:rPr>
              <a:t>Huczek</a:t>
            </a:r>
            <a:r>
              <a:rPr lang="en-US" sz="1290" dirty="0">
                <a:solidFill>
                  <a:srgbClr val="000000"/>
                </a:solidFill>
              </a:rPr>
              <a:t>; credit “mouse”: modification of work by NIGMS, NIH; credit “sparrow”: modification of work by David </a:t>
            </a:r>
            <a:r>
              <a:rPr lang="en-US" sz="1290" dirty="0" err="1">
                <a:solidFill>
                  <a:srgbClr val="000000"/>
                </a:solidFill>
              </a:rPr>
              <a:t>Friel</a:t>
            </a:r>
            <a:r>
              <a:rPr lang="en-US" sz="1290" dirty="0">
                <a:solidFill>
                  <a:srgbClr val="000000"/>
                </a:solidFill>
              </a:rPr>
              <a:t>; credit “beetle”: modification of work by Scott Bauer, USDA Agricultural Research Service; credit “mushrooms”: modification of work by Chris Wee; credit “mold”: modification of work by Dr. Lucille Georg, CDC; credit “earthworm”: </a:t>
            </a:r>
            <a:r>
              <a:rPr lang="en-US" sz="1290" dirty="0" err="1">
                <a:solidFill>
                  <a:srgbClr val="000000"/>
                </a:solidFill>
              </a:rPr>
              <a:t>modificationof</a:t>
            </a:r>
            <a:r>
              <a:rPr lang="en-US" sz="1290" dirty="0">
                <a:solidFill>
                  <a:srgbClr val="000000"/>
                </a:solidFill>
              </a:rPr>
              <a:t> work by Rob </a:t>
            </a:r>
            <a:r>
              <a:rPr lang="en-US" sz="1290" dirty="0" err="1">
                <a:solidFill>
                  <a:srgbClr val="000000"/>
                </a:solidFill>
              </a:rPr>
              <a:t>Hille</a:t>
            </a:r>
            <a:r>
              <a:rPr lang="en-US" sz="1290" dirty="0">
                <a:solidFill>
                  <a:srgbClr val="000000"/>
                </a:solidFill>
              </a:rPr>
              <a:t>; credit “bacteria”: modification of work by Don </a:t>
            </a:r>
            <a:r>
              <a:rPr lang="en-US" sz="1290" dirty="0" err="1">
                <a:solidFill>
                  <a:srgbClr val="000000"/>
                </a:solidFill>
              </a:rPr>
              <a:t>Stalons</a:t>
            </a:r>
            <a:r>
              <a:rPr lang="en-US" sz="1290" dirty="0">
                <a:solidFill>
                  <a:srgbClr val="000000"/>
                </a:solidFill>
              </a:rPr>
              <a:t>, CDC)</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20</a:t>
            </a:r>
            <a:r>
              <a:rPr lang="en-US" sz="2400" dirty="0">
                <a:solidFill>
                  <a:srgbClr val="6CB255"/>
                </a:solidFill>
              </a:rPr>
              <a:t>.6</a:t>
            </a:r>
          </a:p>
        </p:txBody>
      </p:sp>
      <p:pic>
        <p:nvPicPr>
          <p:cNvPr id="8" name="Picture 7">
            <a:extLst>
              <a:ext uri="{FF2B5EF4-FFF2-40B4-BE49-F238E27FC236}">
                <a16:creationId xmlns:a16="http://schemas.microsoft.com/office/drawing/2014/main" id="{FB6B1DCD-7446-BA4E-9748-404D73C56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98746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9AB4B79F-F56E-4583-8BBE-12ADA99F474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r>
              <a:rPr lang="en-US" sz="1200" dirty="0"/>
              <a:t>Swimming shrimp, a few squat lobsters, and hundreds of vent mussels are seen at a hydrothermal vent at the bottom of the ocean. As no sunlight penetrates to this depth, the ecosystem is supported by chemoautotrophic bacteria and organic material that sinks from the ocean’s surface. This picture was taken in 2006 at the submerged NW </a:t>
            </a:r>
            <a:r>
              <a:rPr lang="en-US" sz="1200" dirty="0" err="1"/>
              <a:t>Eifuku</a:t>
            </a:r>
            <a:r>
              <a:rPr lang="en-US" sz="1200" dirty="0"/>
              <a:t> volcano off the coast of Japan by the National Oceanic and Atmospheric Administration (NOAA). The summit of this highly active volcano lies 1535 m below the surface.</a:t>
            </a:r>
          </a:p>
        </p:txBody>
      </p:sp>
      <p:pic>
        <p:nvPicPr>
          <p:cNvPr id="2" name="Figure" descr="Photo shows shrimp, lobster, and crabs crawling on a rocky ocean floor littered with mussel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87" r="-36387"/>
          <a:stretch>
            <a:fillRect/>
          </a:stretch>
        </p:blipFill>
        <p:spPr/>
      </p:pic>
      <p:sp>
        <p:nvSpPr>
          <p:cNvPr id="5" name="Figure Number"/>
          <p:cNvSpPr>
            <a:spLocks noGrp="1"/>
          </p:cNvSpPr>
          <p:nvPr>
            <p:ph type="title"/>
          </p:nvPr>
        </p:nvSpPr>
        <p:spPr/>
        <p:txBody>
          <a:bodyPr/>
          <a:lstStyle/>
          <a:p>
            <a:r>
              <a:rPr lang="en-US" dirty="0"/>
              <a:t>Figure 20.7</a:t>
            </a:r>
          </a:p>
        </p:txBody>
      </p:sp>
      <p:pic>
        <p:nvPicPr>
          <p:cNvPr id="8" name="Picture 7">
            <a:extLst>
              <a:ext uri="{FF2B5EF4-FFF2-40B4-BE49-F238E27FC236}">
                <a16:creationId xmlns:a16="http://schemas.microsoft.com/office/drawing/2014/main" id="{11191F7D-6CD8-6A4B-B057-816639FED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705050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993FF9CA-1FB1-4C82-9EC1-1BF2F1AA662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solidFill>
                  <a:schemeClr val="tx1"/>
                </a:solidFill>
              </a:rPr>
              <a:t>This chart shows the PCB concentrations found at the various trophic levels in the Saginaw Bay ecosystem of Lake Huron. Notice that the fish in the higher trophic levels accumulate more PCBs than those in lower trophic levels. (credit: Patricia Van Hoof, NOAA)</a:t>
            </a:r>
          </a:p>
          <a:p>
            <a:endParaRPr lang="en-US" sz="1600" dirty="0"/>
          </a:p>
        </p:txBody>
      </p:sp>
      <p:pic>
        <p:nvPicPr>
          <p:cNvPr id="2" name="Figure" descr="The illustration is a graph that plots total PCBs in micrograms per gram of dry weight versus nitrogen-15 enrichment, shows that PCBs become increasingly concentrated at higher trophic levels. The slope of the graph becomes increasingly steep as consumer levels increase, from phytoplankton to walley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9042" r="-59042"/>
          <a:stretch>
            <a:fillRect/>
          </a:stretch>
        </p:blipFill>
        <p:spPr/>
      </p:pic>
      <p:sp>
        <p:nvSpPr>
          <p:cNvPr id="5" name="Figure Number"/>
          <p:cNvSpPr>
            <a:spLocks noGrp="1"/>
          </p:cNvSpPr>
          <p:nvPr>
            <p:ph type="title"/>
          </p:nvPr>
        </p:nvSpPr>
        <p:spPr/>
        <p:txBody>
          <a:bodyPr/>
          <a:lstStyle/>
          <a:p>
            <a:r>
              <a:rPr lang="en-US" dirty="0"/>
              <a:t>Figure 20.8</a:t>
            </a:r>
          </a:p>
        </p:txBody>
      </p:sp>
      <p:pic>
        <p:nvPicPr>
          <p:cNvPr id="8" name="Picture 7">
            <a:extLst>
              <a:ext uri="{FF2B5EF4-FFF2-40B4-BE49-F238E27FC236}">
                <a16:creationId xmlns:a16="http://schemas.microsoft.com/office/drawing/2014/main" id="{A7344E92-5EB4-F04C-9A85-D62AADB96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642984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475</TotalTime>
  <Words>3665</Words>
  <Application>Microsoft Macintosh PowerPoint</Application>
  <PresentationFormat>On-screen Show (4:3)</PresentationFormat>
  <Paragraphs>102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Arial Black</vt:lpstr>
      <vt:lpstr>Calibri</vt:lpstr>
      <vt:lpstr>Essential</vt:lpstr>
      <vt:lpstr>Concepts of Biology</vt:lpstr>
      <vt:lpstr>Figure 20.1</vt:lpstr>
      <vt:lpstr>Figure 20.2</vt:lpstr>
      <vt:lpstr>Figure 20.3</vt:lpstr>
      <vt:lpstr>Figure 20.4</vt:lpstr>
      <vt:lpstr>Figure 20.5</vt:lpstr>
      <vt:lpstr>Figure 20.6</vt:lpstr>
      <vt:lpstr>Figure 20.7</vt:lpstr>
      <vt:lpstr>Figure 20.8</vt:lpstr>
      <vt:lpstr>Figure 20.9</vt:lpstr>
      <vt:lpstr>Figure 20.10</vt:lpstr>
      <vt:lpstr>Figure 20.11</vt:lpstr>
      <vt:lpstr>Figure 20.12</vt:lpstr>
      <vt:lpstr>Figure 20.13</vt:lpstr>
      <vt:lpstr>Figure 20.14</vt:lpstr>
      <vt:lpstr>Figure 20.15</vt:lpstr>
      <vt:lpstr>Figure 20.16</vt:lpstr>
      <vt:lpstr>Figure 20.17</vt:lpstr>
      <vt:lpstr>Figure 20.18</vt:lpstr>
      <vt:lpstr>Figure 20.19</vt:lpstr>
      <vt:lpstr>Figure 20.20</vt:lpstr>
      <vt:lpstr>Figure 20.21</vt:lpstr>
      <vt:lpstr>Figure 20.22</vt:lpstr>
      <vt:lpstr>Figure 20.23</vt:lpstr>
      <vt:lpstr>Figure 20.24</vt:lpstr>
      <vt:lpstr>Figure 20.25</vt:lpstr>
      <vt:lpstr>Figure 20.26</vt:lpstr>
      <vt:lpstr>Figure 20.27</vt:lpstr>
      <vt:lpstr>Figure 20.28</vt:lpstr>
      <vt:lpstr>Figure 20.29</vt:lpstr>
      <vt:lpstr>Figure 20.30</vt:lpstr>
      <vt:lpstr>Figure 20.31</vt:lpstr>
      <vt:lpstr>Figure 20.32</vt:lpstr>
      <vt:lpstr>Figure 20.33</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20 - ECOSYSTEMS AND THE BIOSPHERE</dc:title>
  <dc:creator>Spuddy McSpare</dc:creator>
  <cp:lastModifiedBy>Microsoft Office User</cp:lastModifiedBy>
  <cp:revision>221</cp:revision>
  <dcterms:created xsi:type="dcterms:W3CDTF">2012-06-04T02:13:36Z</dcterms:created>
  <dcterms:modified xsi:type="dcterms:W3CDTF">2020-01-23T20:36:28Z</dcterms:modified>
</cp:coreProperties>
</file>