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2"/>
  </p:handoutMasterIdLst>
  <p:sldIdLst>
    <p:sldId id="256" r:id="rId2"/>
    <p:sldId id="279" r:id="rId3"/>
    <p:sldId id="280" r:id="rId4"/>
    <p:sldId id="281" r:id="rId5"/>
    <p:sldId id="282" r:id="rId6"/>
    <p:sldId id="283" r:id="rId7"/>
    <p:sldId id="284" r:id="rId8"/>
    <p:sldId id="285" r:id="rId9"/>
    <p:sldId id="286" r:id="rId10"/>
    <p:sldId id="287" r:id="rId11"/>
    <p:sldId id="273" r:id="rId12"/>
    <p:sldId id="288" r:id="rId13"/>
    <p:sldId id="277" r:id="rId14"/>
    <p:sldId id="289" r:id="rId15"/>
    <p:sldId id="290" r:id="rId16"/>
    <p:sldId id="291" r:id="rId17"/>
    <p:sldId id="292" r:id="rId18"/>
    <p:sldId id="293"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94541" autoAdjust="0"/>
  </p:normalViewPr>
  <p:slideViewPr>
    <p:cSldViewPr snapToGrid="0" snapToObjects="1">
      <p:cViewPr varScale="1">
        <p:scale>
          <a:sx n="124" d="100"/>
          <a:sy n="124" d="100"/>
        </p:scale>
        <p:origin x="224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Figure" descr="Concepts of Biology">
            <a:extLst>
              <a:ext uri="{FF2B5EF4-FFF2-40B4-BE49-F238E27FC236}">
                <a16:creationId xmlns:a16="http://schemas.microsoft.com/office/drawing/2014/main" id="{C4315FD9-9E76-4D6C-9B71-B2E79069514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6"/>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21 CONSERVATION AND BIODIVERSITY</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65BBE15C-5735-4537-BB5C-807AB653E864}"/>
              </a:ext>
            </a:extLst>
          </p:cNvPr>
          <p:cNvSpPr>
            <a:spLocks noGrp="1"/>
          </p:cNvSpPr>
          <p:nvPr>
            <p:ph type="title" idx="4294967295"/>
          </p:nvPr>
        </p:nvSpPr>
        <p:spPr>
          <a:xfrm>
            <a:off x="0" y="690286"/>
            <a:ext cx="9144000" cy="734641"/>
          </a:xfrm>
        </p:spPr>
        <p:txBody>
          <a:bodyPr>
            <a:normAutofit/>
          </a:bodyPr>
          <a:lstStyle/>
          <a:p>
            <a:pPr algn="ctr"/>
            <a:r>
              <a:rPr lang="en-US" sz="3600" dirty="0"/>
              <a:t>Concepts</a:t>
            </a:r>
            <a:r>
              <a:rPr lang="en-US" sz="3600" baseline="0" dirty="0"/>
              <a:t> of Biology</a:t>
            </a:r>
            <a:endParaRPr lang="en-US" sz="3600" dirty="0"/>
          </a:p>
        </p:txBody>
      </p:sp>
      <p:pic>
        <p:nvPicPr>
          <p:cNvPr id="6" name="Picture 5">
            <a:extLst>
              <a:ext uri="{FF2B5EF4-FFF2-40B4-BE49-F238E27FC236}">
                <a16:creationId xmlns:a16="http://schemas.microsoft.com/office/drawing/2014/main" id="{2049D177-481A-424A-BF6D-95E6C78FC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BF171B69-4FCF-40CF-BA62-8B6864D4604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brown tree snake, </a:t>
            </a:r>
            <a:r>
              <a:rPr lang="en-US" sz="1600" i="1" dirty="0" err="1"/>
              <a:t>Boiga</a:t>
            </a:r>
            <a:r>
              <a:rPr lang="en-US" sz="1600" i="1" dirty="0"/>
              <a:t> </a:t>
            </a:r>
            <a:r>
              <a:rPr lang="en-US" sz="1600" i="1" dirty="0" err="1"/>
              <a:t>irregularis</a:t>
            </a:r>
            <a:r>
              <a:rPr lang="en-US" sz="1600" dirty="0"/>
              <a:t>, is an exotic species that has caused numerous extinctions on the island of Guam since its accidental introduction in 1950. (credit: NPS)</a:t>
            </a:r>
          </a:p>
        </p:txBody>
      </p:sp>
      <p:pic>
        <p:nvPicPr>
          <p:cNvPr id="2" name="Figure" descr="Photo shows a snake mottled brown and tan, with a forked tongue sticking out of its mout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9563" r="-39563"/>
          <a:stretch>
            <a:fillRect/>
          </a:stretch>
        </p:blipFill>
        <p:spPr/>
      </p:pic>
      <p:sp>
        <p:nvSpPr>
          <p:cNvPr id="5" name="Figure Number"/>
          <p:cNvSpPr>
            <a:spLocks noGrp="1"/>
          </p:cNvSpPr>
          <p:nvPr>
            <p:ph type="title"/>
          </p:nvPr>
        </p:nvSpPr>
        <p:spPr/>
        <p:txBody>
          <a:bodyPr/>
          <a:lstStyle/>
          <a:p>
            <a:r>
              <a:rPr lang="en-US" dirty="0"/>
              <a:t>Figure 21.9</a:t>
            </a:r>
          </a:p>
        </p:txBody>
      </p:sp>
      <p:pic>
        <p:nvPicPr>
          <p:cNvPr id="8" name="Picture 7">
            <a:extLst>
              <a:ext uri="{FF2B5EF4-FFF2-40B4-BE49-F238E27FC236}">
                <a16:creationId xmlns:a16="http://schemas.microsoft.com/office/drawing/2014/main" id="{7ACB6990-7F8F-1345-A0EE-B903BD3BE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35075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6A2AD1F9-4056-49F2-8876-A36FC82405D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This </a:t>
            </a:r>
            <a:r>
              <a:rPr lang="en-US" sz="1600" dirty="0" err="1">
                <a:solidFill>
                  <a:schemeClr val="tx1"/>
                </a:solidFill>
              </a:rPr>
              <a:t>Limosa</a:t>
            </a:r>
            <a:r>
              <a:rPr lang="en-US" sz="1600" dirty="0">
                <a:solidFill>
                  <a:schemeClr val="tx1"/>
                </a:solidFill>
              </a:rPr>
              <a:t> harlequin frog (</a:t>
            </a:r>
            <a:r>
              <a:rPr lang="en-US" sz="1600" i="1" dirty="0" err="1">
                <a:solidFill>
                  <a:schemeClr val="tx1"/>
                </a:solidFill>
              </a:rPr>
              <a:t>Atelopus</a:t>
            </a:r>
            <a:r>
              <a:rPr lang="en-US" sz="1600" i="1" dirty="0">
                <a:solidFill>
                  <a:schemeClr val="tx1"/>
                </a:solidFill>
              </a:rPr>
              <a:t> </a:t>
            </a:r>
            <a:r>
              <a:rPr lang="en-US" sz="1600" i="1" dirty="0" err="1">
                <a:solidFill>
                  <a:schemeClr val="tx1"/>
                </a:solidFill>
              </a:rPr>
              <a:t>limosus</a:t>
            </a:r>
            <a:r>
              <a:rPr lang="en-US" sz="1600" dirty="0">
                <a:solidFill>
                  <a:schemeClr val="tx1"/>
                </a:solidFill>
              </a:rPr>
              <a:t>), an endangered species from Panama, died from a fungal disease called </a:t>
            </a:r>
            <a:r>
              <a:rPr lang="en-US" sz="1600" dirty="0" err="1">
                <a:solidFill>
                  <a:schemeClr val="tx1"/>
                </a:solidFill>
              </a:rPr>
              <a:t>chytridiomycosis</a:t>
            </a:r>
            <a:r>
              <a:rPr lang="en-US" sz="1600" dirty="0">
                <a:solidFill>
                  <a:schemeClr val="tx1"/>
                </a:solidFill>
              </a:rPr>
              <a:t>. The red lesions are symptomatic of the disease. </a:t>
            </a:r>
            <a:r>
              <a:rPr lang="de-DE" sz="1600" dirty="0">
                <a:solidFill>
                  <a:schemeClr val="tx1"/>
                </a:solidFill>
              </a:rPr>
              <a:t>(</a:t>
            </a:r>
            <a:r>
              <a:rPr lang="de-DE" sz="1600" dirty="0" err="1">
                <a:solidFill>
                  <a:schemeClr val="tx1"/>
                </a:solidFill>
              </a:rPr>
              <a:t>credit</a:t>
            </a:r>
            <a:r>
              <a:rPr lang="de-DE" sz="1600" dirty="0">
                <a:solidFill>
                  <a:schemeClr val="tx1"/>
                </a:solidFill>
              </a:rPr>
              <a:t>: Brian Gratwicke)</a:t>
            </a:r>
            <a:endParaRPr lang="en-US" sz="1600" dirty="0">
              <a:solidFill>
                <a:schemeClr val="tx1"/>
              </a:solidFill>
            </a:endParaRPr>
          </a:p>
        </p:txBody>
      </p:sp>
      <p:pic>
        <p:nvPicPr>
          <p:cNvPr id="2" name="Figure" descr="Photo shows a dead frog laying upside-down on a rock. The frog has bright red lesions on its hind quart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373" b="-7373"/>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21</a:t>
            </a:r>
            <a:r>
              <a:rPr lang="en-US" sz="2400" dirty="0">
                <a:solidFill>
                  <a:srgbClr val="6CB255"/>
                </a:solidFill>
              </a:rPr>
              <a:t>.10</a:t>
            </a:r>
          </a:p>
        </p:txBody>
      </p:sp>
      <p:pic>
        <p:nvPicPr>
          <p:cNvPr id="7" name="Picture 6">
            <a:extLst>
              <a:ext uri="{FF2B5EF4-FFF2-40B4-BE49-F238E27FC236}">
                <a16:creationId xmlns:a16="http://schemas.microsoft.com/office/drawing/2014/main" id="{7CFCEE89-0E28-4444-9F6B-C242FC86C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D10209BF-983E-476B-97BE-55658DEB5F2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Photo shows a bat hanging from the roof of a cave. The bat has a powdery white residue on its head and wing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435" b="-8435"/>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This little brown bat in Greeley Mine, Vermont, March 26, 2009, was found to have white-nose syndrome. (credit: modification of work by Marvin Moriarty, USFWS)</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21</a:t>
            </a:r>
            <a:r>
              <a:rPr lang="en-US" sz="2400" dirty="0">
                <a:solidFill>
                  <a:srgbClr val="6CB255"/>
                </a:solidFill>
              </a:rPr>
              <a:t>.11</a:t>
            </a:r>
          </a:p>
        </p:txBody>
      </p:sp>
      <p:pic>
        <p:nvPicPr>
          <p:cNvPr id="8" name="Picture 7">
            <a:extLst>
              <a:ext uri="{FF2B5EF4-FFF2-40B4-BE49-F238E27FC236}">
                <a16:creationId xmlns:a16="http://schemas.microsoft.com/office/drawing/2014/main" id="{A0970DE3-2400-784D-ADDA-AE4E66F34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420362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831AAF72-4803-4777-828A-30DF5A65D39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600" dirty="0"/>
              <a:t>The effect of global warming can be seen in the continuing retreat of Grinnell Glacier. The mean annual temperature in Glacier National Park has increased 1.33°C since 1900. The loss of a glacier results in the loss of summer </a:t>
            </a:r>
            <a:r>
              <a:rPr lang="en-US" sz="1600" dirty="0" err="1"/>
              <a:t>meltwaters</a:t>
            </a:r>
            <a:r>
              <a:rPr lang="en-US" sz="1600" dirty="0"/>
              <a:t>, sharply reducing seasonal water supplies and severely affecting local ecosystems. (credit: USGS, GNP Archives)</a:t>
            </a:r>
          </a:p>
        </p:txBody>
      </p:sp>
      <p:pic>
        <p:nvPicPr>
          <p:cNvPr id="2" name="Figure" descr="Photo shows a series of 4 photos of Grinnell Glacier in Glacier National Park. All 4 show a mountain ridge at the left and a glacier at its foot. In the first, taken in 1938, a large flat area at the foot of the mountain is completely covered in ice. In the second photo, taken in 1981, half of the glacier is ice and half is a lake. In the third photo, taken in 1998, only one third of the glacier remains—the other two thirds is a lake. In the fourth photo, taken in 2009, only a sliver of the glacier remains at one side. The rest of the area, once covered by the glacier in 1938, is now a lake with chunks of ice floating in 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5025" b="-5025"/>
          <a:stretch>
            <a:fillRect/>
          </a:stretch>
        </p:blipFill>
        <p:spPr/>
      </p:pic>
      <p:sp>
        <p:nvSpPr>
          <p:cNvPr id="5" name="Figure Number"/>
          <p:cNvSpPr>
            <a:spLocks noGrp="1"/>
          </p:cNvSpPr>
          <p:nvPr>
            <p:ph type="title"/>
          </p:nvPr>
        </p:nvSpPr>
        <p:spPr/>
        <p:txBody>
          <a:bodyPr/>
          <a:lstStyle/>
          <a:p>
            <a:r>
              <a:rPr lang="en-US" dirty="0"/>
              <a:t>Figure 21.12</a:t>
            </a:r>
          </a:p>
        </p:txBody>
      </p:sp>
      <p:pic>
        <p:nvPicPr>
          <p:cNvPr id="8" name="Picture 7">
            <a:extLst>
              <a:ext uri="{FF2B5EF4-FFF2-40B4-BE49-F238E27FC236}">
                <a16:creationId xmlns:a16="http://schemas.microsoft.com/office/drawing/2014/main" id="{F53A6410-B1BB-5B47-86D4-4D1576398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75EF7C14-C770-411E-95D4-49179DEA4B3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Extinction intensity as reflected in the fossil record has fluctuated throughout Earth’s history. Sudden and dramatic losses of biodiversity, called mass extinctions, have occurred five times.</a:t>
            </a:r>
          </a:p>
        </p:txBody>
      </p:sp>
      <p:pic>
        <p:nvPicPr>
          <p:cNvPr id="4" name="Figure" descr="Graph plots percent extinction occurrences versus time in millions of years before present time, starting 550 million years ago. Extinction occurrences increase and decrease in a cyclical manner. At the lowest points on the cycle, extinction occurrences were between two to five percent. Spikes in the number of extinctions occurred at the end of geological periods: end-Ordovician (450 million years ago), end-Devonian (374 million years ago), end-Permian (252 million years ago), end-Triassic (200 million years ago), and end-Cretaceous (65 million years ago). During these spikes, extinction occurrences ranged from approximately twenty-five to fifty perce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0837" r="-20837"/>
          <a:stretch>
            <a:fillRect/>
          </a:stretch>
        </p:blipFill>
        <p:spPr/>
      </p:pic>
      <p:sp>
        <p:nvSpPr>
          <p:cNvPr id="5" name="Figure Number"/>
          <p:cNvSpPr>
            <a:spLocks noGrp="1"/>
          </p:cNvSpPr>
          <p:nvPr>
            <p:ph type="title"/>
          </p:nvPr>
        </p:nvSpPr>
        <p:spPr/>
        <p:txBody>
          <a:bodyPr/>
          <a:lstStyle/>
          <a:p>
            <a:r>
              <a:rPr lang="en-US" dirty="0"/>
              <a:t>Figure 21.13</a:t>
            </a:r>
          </a:p>
        </p:txBody>
      </p:sp>
      <p:pic>
        <p:nvPicPr>
          <p:cNvPr id="8" name="Picture 7">
            <a:extLst>
              <a:ext uri="{FF2B5EF4-FFF2-40B4-BE49-F238E27FC236}">
                <a16:creationId xmlns:a16="http://schemas.microsoft.com/office/drawing/2014/main" id="{D9CB3E20-9C8C-DC45-B9B9-4A18145F5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9528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5A7E2382-69DA-4217-9E38-64923B66FA1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dodo bird was hunted to extinction around 1662. (credit: Ed </a:t>
            </a:r>
            <a:r>
              <a:rPr lang="en-US" sz="1600" dirty="0" err="1"/>
              <a:t>Uthman</a:t>
            </a:r>
            <a:r>
              <a:rPr lang="en-US" sz="1600" dirty="0"/>
              <a:t>, taken in Natural History Museum, London, England)</a:t>
            </a:r>
          </a:p>
        </p:txBody>
      </p:sp>
      <p:pic>
        <p:nvPicPr>
          <p:cNvPr id="3" name="Figure" descr="Photo shows a dodo taxidermy exhibit at the Museum of Natural History in London, England. Distinguishing features include a large heavy beak colored dark brown at the end; a large, plump body; tiny wings with very few, short-flight feathers; a few curled tail feathers; a large feathered head and featherless f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8618" r="-58618"/>
          <a:stretch>
            <a:fillRect/>
          </a:stretch>
        </p:blipFill>
        <p:spPr/>
      </p:pic>
      <p:sp>
        <p:nvSpPr>
          <p:cNvPr id="5" name="Figure Number"/>
          <p:cNvSpPr>
            <a:spLocks noGrp="1"/>
          </p:cNvSpPr>
          <p:nvPr>
            <p:ph type="title"/>
          </p:nvPr>
        </p:nvSpPr>
        <p:spPr/>
        <p:txBody>
          <a:bodyPr/>
          <a:lstStyle/>
          <a:p>
            <a:r>
              <a:rPr lang="en-US" dirty="0"/>
              <a:t>Figure 21.14</a:t>
            </a:r>
          </a:p>
        </p:txBody>
      </p:sp>
      <p:pic>
        <p:nvPicPr>
          <p:cNvPr id="8" name="Picture 7">
            <a:extLst>
              <a:ext uri="{FF2B5EF4-FFF2-40B4-BE49-F238E27FC236}">
                <a16:creationId xmlns:a16="http://schemas.microsoft.com/office/drawing/2014/main" id="{EAA92836-FB23-BD4F-826B-74D5023E0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110621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7F683E7D-B060-49A4-A9E2-85DC268FC57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500" dirty="0"/>
              <a:t>A typical species-area curve shows the cumulative number of species found as more and more area is sampled. The curve has also been interpreted to show the effect on species numbers of destroying habitat; a reduction in habitat of 90 percent from 100 km</a:t>
            </a:r>
            <a:r>
              <a:rPr lang="en-US" sz="1500" baseline="30000" dirty="0"/>
              <a:t>2</a:t>
            </a:r>
            <a:r>
              <a:rPr lang="en-US" sz="1500" dirty="0"/>
              <a:t> to 10 km</a:t>
            </a:r>
            <a:r>
              <a:rPr lang="en-US" sz="1500" baseline="30000" dirty="0"/>
              <a:t>2</a:t>
            </a:r>
            <a:r>
              <a:rPr lang="en-US" sz="1500" dirty="0"/>
              <a:t> reduces the number of species supported by about 50 percent.</a:t>
            </a:r>
          </a:p>
        </p:txBody>
      </p:sp>
      <p:pic>
        <p:nvPicPr>
          <p:cNvPr id="4" name="Figure" descr="A line graph with number of species on the Y axis, and forest area in kilometers squared on the X axis. The line starts at 0,0, and curves up quickly at first, then more gradually as the values on the X and Y axis increase until the line reaches 100 on the X axis and just below 100 on the Y axis. A vertical dotted line extending up from the value of 10 on the X axis meets the line at just below 50 on the Y ax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1557" r="-21557"/>
          <a:stretch>
            <a:fillRect/>
          </a:stretch>
        </p:blipFill>
        <p:spPr/>
      </p:pic>
      <p:sp>
        <p:nvSpPr>
          <p:cNvPr id="5" name="Figure Number"/>
          <p:cNvSpPr>
            <a:spLocks noGrp="1"/>
          </p:cNvSpPr>
          <p:nvPr>
            <p:ph type="title"/>
          </p:nvPr>
        </p:nvSpPr>
        <p:spPr/>
        <p:txBody>
          <a:bodyPr/>
          <a:lstStyle/>
          <a:p>
            <a:r>
              <a:rPr lang="en-US" dirty="0"/>
              <a:t>Figure 21.15</a:t>
            </a:r>
          </a:p>
        </p:txBody>
      </p:sp>
      <p:pic>
        <p:nvPicPr>
          <p:cNvPr id="8" name="Picture 7">
            <a:extLst>
              <a:ext uri="{FF2B5EF4-FFF2-40B4-BE49-F238E27FC236}">
                <a16:creationId xmlns:a16="http://schemas.microsoft.com/office/drawing/2014/main" id="{6485D573-48C8-8644-A981-445C7CCCA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657426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1507D72C-2F52-4CCD-B039-6F671746C77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National parks, such as Grand Teton National Park in Wyoming, help conserve biodiversity. (credit: Don </a:t>
            </a:r>
            <a:r>
              <a:rPr lang="en-US" sz="1600" dirty="0" err="1"/>
              <a:t>DeBold</a:t>
            </a:r>
            <a:r>
              <a:rPr lang="en-US" sz="1600" dirty="0"/>
              <a:t>)</a:t>
            </a:r>
          </a:p>
        </p:txBody>
      </p:sp>
      <p:pic>
        <p:nvPicPr>
          <p:cNvPr id="3" name="Figure" descr="Photo of Grand Teton National Park shows an oxbow bend in a river with a grassy bank and a variety of deciduous and coniferous trees. Snowcapped mountains are in the backgroun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425" r="-15425"/>
          <a:stretch>
            <a:fillRect/>
          </a:stretch>
        </p:blipFill>
        <p:spPr/>
      </p:pic>
      <p:sp>
        <p:nvSpPr>
          <p:cNvPr id="5" name="Figure Number"/>
          <p:cNvSpPr>
            <a:spLocks noGrp="1"/>
          </p:cNvSpPr>
          <p:nvPr>
            <p:ph type="title"/>
          </p:nvPr>
        </p:nvSpPr>
        <p:spPr/>
        <p:txBody>
          <a:bodyPr/>
          <a:lstStyle/>
          <a:p>
            <a:r>
              <a:rPr lang="en-US" dirty="0"/>
              <a:t>Figure 21.16</a:t>
            </a:r>
          </a:p>
        </p:txBody>
      </p:sp>
      <p:pic>
        <p:nvPicPr>
          <p:cNvPr id="8" name="Picture 7">
            <a:extLst>
              <a:ext uri="{FF2B5EF4-FFF2-40B4-BE49-F238E27FC236}">
                <a16:creationId xmlns:a16="http://schemas.microsoft.com/office/drawing/2014/main" id="{620039C0-CB76-FA43-B6ED-28CF64E8B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72169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F86ABEC9-EF45-4A7C-8C2F-FFB7C552505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Conservation International has identified 34 biodiversity hotspots. Although these cover only 2.3 percent of the Earth’s surface, 42 percent of the terrestrial vertebrate species and 50 percent of the world’s plants are endemic to those hotspots.</a:t>
            </a:r>
          </a:p>
        </p:txBody>
      </p:sp>
      <p:pic>
        <p:nvPicPr>
          <p:cNvPr id="4" name="Figure" descr="Biodiversity hotspots are indicated on a world map. Most hotspots occur in coastal regions and on islan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230" r="-16230"/>
          <a:stretch>
            <a:fillRect/>
          </a:stretch>
        </p:blipFill>
        <p:spPr/>
      </p:pic>
      <p:sp>
        <p:nvSpPr>
          <p:cNvPr id="5" name="Figure Number"/>
          <p:cNvSpPr>
            <a:spLocks noGrp="1"/>
          </p:cNvSpPr>
          <p:nvPr>
            <p:ph type="title"/>
          </p:nvPr>
        </p:nvSpPr>
        <p:spPr/>
        <p:txBody>
          <a:bodyPr/>
          <a:lstStyle/>
          <a:p>
            <a:r>
              <a:rPr lang="en-US" dirty="0"/>
              <a:t>Figure 21.17</a:t>
            </a:r>
          </a:p>
        </p:txBody>
      </p:sp>
      <p:pic>
        <p:nvPicPr>
          <p:cNvPr id="8" name="Picture 7">
            <a:extLst>
              <a:ext uri="{FF2B5EF4-FFF2-40B4-BE49-F238E27FC236}">
                <a16:creationId xmlns:a16="http://schemas.microsoft.com/office/drawing/2014/main" id="{D8228A0A-8CA5-7A4C-927C-824D7EDE1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9570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1BC809C8-2BEC-42FD-ACC9-0A12B4BBD79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photograph shows the Gibbon wolf pack in Yellowstone National Park, March 1, 2007. Wolves have been identified as a keystone species. (credit: Doug Smith, NPS)</a:t>
            </a:r>
          </a:p>
        </p:txBody>
      </p:sp>
      <p:pic>
        <p:nvPicPr>
          <p:cNvPr id="3" name="Figure" descr="Photo shows a pack of wolves walking on snow."/>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8324" r="-28324"/>
          <a:stretch>
            <a:fillRect/>
          </a:stretch>
        </p:blipFill>
        <p:spPr/>
      </p:pic>
      <p:sp>
        <p:nvSpPr>
          <p:cNvPr id="5" name="Figure Number"/>
          <p:cNvSpPr>
            <a:spLocks noGrp="1"/>
          </p:cNvSpPr>
          <p:nvPr>
            <p:ph type="title"/>
          </p:nvPr>
        </p:nvSpPr>
        <p:spPr/>
        <p:txBody>
          <a:bodyPr/>
          <a:lstStyle/>
          <a:p>
            <a:r>
              <a:rPr lang="en-US" dirty="0"/>
              <a:t>Figure 21.18</a:t>
            </a:r>
          </a:p>
        </p:txBody>
      </p:sp>
      <p:pic>
        <p:nvPicPr>
          <p:cNvPr id="8" name="Picture 7">
            <a:extLst>
              <a:ext uri="{FF2B5EF4-FFF2-40B4-BE49-F238E27FC236}">
                <a16:creationId xmlns:a16="http://schemas.microsoft.com/office/drawing/2014/main" id="{6E331887-9112-DD46-AB10-3BA2D231F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84484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3F2D1F38-4538-49E6-B5EE-9B59D511E85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Habitat destruction through deforestation, especially of tropical rainforests as seen in this satellite view of Amazon rainforests in Brazil, is a major cause of the current decline in biodiversity. (credit: modification of work by Jesse Allen and Robert </a:t>
            </a:r>
            <a:r>
              <a:rPr lang="en-US" sz="1600" dirty="0" err="1"/>
              <a:t>Simmon</a:t>
            </a:r>
            <a:r>
              <a:rPr lang="en-US" sz="1600" dirty="0"/>
              <a:t>, NASA Earth </a:t>
            </a:r>
            <a:r>
              <a:rPr lang="cs-CZ" sz="1600" dirty="0" err="1"/>
              <a:t>Observatory</a:t>
            </a:r>
            <a:r>
              <a:rPr lang="cs-CZ" sz="1600" dirty="0"/>
              <a:t>)</a:t>
            </a:r>
            <a:endParaRPr lang="en-US" sz="1600" dirty="0"/>
          </a:p>
        </p:txBody>
      </p:sp>
      <p:pic>
        <p:nvPicPr>
          <p:cNvPr id="2" name="Figure" descr="A satellite photo of deforestation shows large areas of dark green intact rainforests with large tan bare areas in the center and to the bottom left side. Light green crop or pasture areas are scattered throughout the tan areas. A fish-bone pattern of small clearings along new roads can be seen within the dark green areas in many plac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0044" r="-40044"/>
          <a:stretch>
            <a:fillRect/>
          </a:stretch>
        </p:blipFill>
        <p:spPr/>
      </p:pic>
      <p:sp>
        <p:nvSpPr>
          <p:cNvPr id="5" name="Figure Number"/>
          <p:cNvSpPr>
            <a:spLocks noGrp="1"/>
          </p:cNvSpPr>
          <p:nvPr>
            <p:ph type="title"/>
          </p:nvPr>
        </p:nvSpPr>
        <p:spPr/>
        <p:txBody>
          <a:bodyPr/>
          <a:lstStyle/>
          <a:p>
            <a:r>
              <a:rPr lang="en-US" dirty="0"/>
              <a:t>Figure 21.1</a:t>
            </a:r>
          </a:p>
        </p:txBody>
      </p:sp>
      <p:pic>
        <p:nvPicPr>
          <p:cNvPr id="8" name="Picture 7">
            <a:extLst>
              <a:ext uri="{FF2B5EF4-FFF2-40B4-BE49-F238E27FC236}">
                <a16:creationId xmlns:a16="http://schemas.microsoft.com/office/drawing/2014/main" id="{62C5F871-A898-DA46-94BD-9FD3A4DEA3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34145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100B2566-6B40-4726-93BF-9CFA3394F93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Zoos and captive breeding programs help preserve many endangered species, such as this golden lion </a:t>
            </a:r>
            <a:r>
              <a:rPr lang="en-US" sz="1600" dirty="0" err="1">
                <a:solidFill>
                  <a:schemeClr val="tx1"/>
                </a:solidFill>
              </a:rPr>
              <a:t>tamarin</a:t>
            </a:r>
            <a:r>
              <a:rPr lang="en-US" sz="1600" dirty="0">
                <a:solidFill>
                  <a:schemeClr val="tx1"/>
                </a:solidFill>
              </a:rPr>
              <a:t>. (credit: Garrett Ziegler)</a:t>
            </a:r>
          </a:p>
        </p:txBody>
      </p:sp>
      <p:pic>
        <p:nvPicPr>
          <p:cNvPr id="3" name="Figure" descr="Photo shows the head and neck of a golden lion tamarin, a small monkey with a bare, flesh-colored face and plentiful long golden hair like a lion’s man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158" b="-3158"/>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21</a:t>
            </a:r>
            <a:r>
              <a:rPr lang="en-US" sz="2400" dirty="0">
                <a:solidFill>
                  <a:srgbClr val="6CB255"/>
                </a:solidFill>
              </a:rPr>
              <a:t>.19</a:t>
            </a:r>
          </a:p>
        </p:txBody>
      </p:sp>
      <p:pic>
        <p:nvPicPr>
          <p:cNvPr id="8" name="Picture 7">
            <a:extLst>
              <a:ext uri="{FF2B5EF4-FFF2-40B4-BE49-F238E27FC236}">
                <a16:creationId xmlns:a16="http://schemas.microsoft.com/office/drawing/2014/main" id="{BEB5B88A-8403-6943-80D7-E83645992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92325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9904045E-967B-4D04-A736-70C8347D489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tropical lowland rainforest in Madagascar is an example of a high biodiversity habitat. This particular location is protected within a national forest, yet only 10 percent of the original coastal lowland forest remains, and research suggests half the original biodiversity has been lost. </a:t>
            </a:r>
            <a:r>
              <a:rPr lang="it-IT" sz="1600" dirty="0"/>
              <a:t>(credit: Frank </a:t>
            </a:r>
            <a:r>
              <a:rPr lang="it-IT" sz="1600" dirty="0" err="1"/>
              <a:t>Vassen</a:t>
            </a:r>
            <a:r>
              <a:rPr lang="it-IT" sz="1600" dirty="0"/>
              <a:t>)</a:t>
            </a:r>
            <a:endParaRPr lang="en-US" sz="1600" dirty="0"/>
          </a:p>
        </p:txBody>
      </p:sp>
      <p:pic>
        <p:nvPicPr>
          <p:cNvPr id="2" name="Figure" descr="This photo shows a lush green landscape with diverse tropical trees, ferns, and mosses growing next to a small strea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21.2</a:t>
            </a:r>
          </a:p>
        </p:txBody>
      </p:sp>
      <p:pic>
        <p:nvPicPr>
          <p:cNvPr id="8" name="Picture 7">
            <a:extLst>
              <a:ext uri="{FF2B5EF4-FFF2-40B4-BE49-F238E27FC236}">
                <a16:creationId xmlns:a16="http://schemas.microsoft.com/office/drawing/2014/main" id="{FED81177-4698-1446-9A1E-83A4AF5C7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51124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C3EFE20C-E3DE-4D7B-A67D-740DBB6A82D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variety of ecosystems on Earth—from coral reef to prairie—enables a great diversity of species to exist. (credit “coral reef”: modification of work by Jim Maragos, USFWS; credit: “prairie”: modification of work by Jim </a:t>
            </a:r>
            <a:r>
              <a:rPr lang="en-US" sz="1600" dirty="0" err="1"/>
              <a:t>Minnerath</a:t>
            </a:r>
            <a:r>
              <a:rPr lang="en-US" sz="1600" dirty="0"/>
              <a:t>, USFWS)</a:t>
            </a:r>
          </a:p>
        </p:txBody>
      </p:sp>
      <p:pic>
        <p:nvPicPr>
          <p:cNvPr id="2" name="Figure" descr="Photo on the left shows a coral reef. Some of the coral is lobe-shaped, with bumpy pink protrusions, and the other coral has long, slender beige branches. Fish swim among the coral. Photo on the right is a rolling prairie with nothing but tall brown grass as far as the eye can se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6973" b="-16973"/>
          <a:stretch>
            <a:fillRect/>
          </a:stretch>
        </p:blipFill>
        <p:spPr/>
      </p:pic>
      <p:sp>
        <p:nvSpPr>
          <p:cNvPr id="5" name="Figure Number"/>
          <p:cNvSpPr>
            <a:spLocks noGrp="1"/>
          </p:cNvSpPr>
          <p:nvPr>
            <p:ph type="title"/>
          </p:nvPr>
        </p:nvSpPr>
        <p:spPr/>
        <p:txBody>
          <a:bodyPr/>
          <a:lstStyle/>
          <a:p>
            <a:r>
              <a:rPr lang="en-US" dirty="0"/>
              <a:t>Figure 21.3</a:t>
            </a:r>
          </a:p>
        </p:txBody>
      </p:sp>
      <p:pic>
        <p:nvPicPr>
          <p:cNvPr id="8" name="Picture 7">
            <a:extLst>
              <a:ext uri="{FF2B5EF4-FFF2-40B4-BE49-F238E27FC236}">
                <a16:creationId xmlns:a16="http://schemas.microsoft.com/office/drawing/2014/main" id="{EE4B4E72-1DDF-4F4D-8B25-FBA2959AD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84138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875B0AE2-205E-4DA0-9D9F-9D547319805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map illustrates the number of amphibian species across the globe and shows the trend toward higher biodiversity at lower latitudes. A similar pattern is observed for most taxonomic groups.</a:t>
            </a:r>
          </a:p>
        </p:txBody>
      </p:sp>
      <p:pic>
        <p:nvPicPr>
          <p:cNvPr id="2" name="Figure" descr="The number of amphibian species in different areas is specified on a world map. The greatest number of species, 61-144, are found in the Amazon region of South America and in parts of Africa. Between 21 and 60 species are found in other parts of South America and Africa, and in the eastern United States and Southeast Asia. Other parts of the world have between 1 and 20 amphibian species, with the fewest species occurring at northern and southern latitudes. Generally, more amphibian species are found in warmer, wetter climat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662" r="-16662"/>
          <a:stretch>
            <a:fillRect/>
          </a:stretch>
        </p:blipFill>
        <p:spPr/>
      </p:pic>
      <p:sp>
        <p:nvSpPr>
          <p:cNvPr id="5" name="Figure Number"/>
          <p:cNvSpPr>
            <a:spLocks noGrp="1"/>
          </p:cNvSpPr>
          <p:nvPr>
            <p:ph type="title"/>
          </p:nvPr>
        </p:nvSpPr>
        <p:spPr/>
        <p:txBody>
          <a:bodyPr/>
          <a:lstStyle/>
          <a:p>
            <a:r>
              <a:rPr lang="en-US" dirty="0"/>
              <a:t>Figure 21.4</a:t>
            </a:r>
          </a:p>
        </p:txBody>
      </p:sp>
      <p:pic>
        <p:nvPicPr>
          <p:cNvPr id="8" name="Picture 7">
            <a:extLst>
              <a:ext uri="{FF2B5EF4-FFF2-40B4-BE49-F238E27FC236}">
                <a16:creationId xmlns:a16="http://schemas.microsoft.com/office/drawing/2014/main" id="{44BA0BFD-70A4-F449-96E7-E9F99139F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55818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03367235-D474-4D8B-87F3-F80BF9A48D3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i="1" dirty="0" err="1"/>
              <a:t>Catharanthus</a:t>
            </a:r>
            <a:r>
              <a:rPr lang="en-US" sz="1600" i="1" dirty="0"/>
              <a:t> </a:t>
            </a:r>
            <a:r>
              <a:rPr lang="en-US" sz="1600" i="1" dirty="0" err="1"/>
              <a:t>roseus</a:t>
            </a:r>
            <a:r>
              <a:rPr lang="en-US" sz="1600" dirty="0"/>
              <a:t>, the Madagascar periwinkle, has various medicinal properties. Among other uses, it is a source of vincristine, a drug used in the treatment of lymphomas. (credit: Forest and Kim Starr)</a:t>
            </a:r>
          </a:p>
        </p:txBody>
      </p:sp>
      <p:pic>
        <p:nvPicPr>
          <p:cNvPr id="2" name="Figure" descr="Photo shows white and pink periwinkle flowers. Each flower has five triangular petals, with the narrow end of the petal meeting at the flower’s center. Pairs of waxy oval leaves grow perpendicular to one another on a separate ste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21.5</a:t>
            </a:r>
          </a:p>
        </p:txBody>
      </p:sp>
      <p:pic>
        <p:nvPicPr>
          <p:cNvPr id="8" name="Picture 7">
            <a:extLst>
              <a:ext uri="{FF2B5EF4-FFF2-40B4-BE49-F238E27FC236}">
                <a16:creationId xmlns:a16="http://schemas.microsoft.com/office/drawing/2014/main" id="{292CD226-E4AF-974F-BBBD-DC2CB7FA0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55231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F1F30A9E-DD63-4DAB-B6DA-34FDB2FC79E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Svalbard Global Seed Vault is a storage facility for seeds of Earth’s diverse crops. (credit: Mari </a:t>
            </a:r>
            <a:r>
              <a:rPr lang="en-US" sz="1600" dirty="0" err="1"/>
              <a:t>Tefre</a:t>
            </a:r>
            <a:r>
              <a:rPr lang="en-US" sz="1600" dirty="0"/>
              <a:t>, Svalbard Global Seed Vault)</a:t>
            </a:r>
          </a:p>
        </p:txBody>
      </p:sp>
      <p:pic>
        <p:nvPicPr>
          <p:cNvPr id="2" name="Figure" descr="The photo shows a tall structure with a bunker-like door that disappears into a snowbank."/>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922" r="-37922"/>
          <a:stretch>
            <a:fillRect/>
          </a:stretch>
        </p:blipFill>
        <p:spPr/>
      </p:pic>
      <p:sp>
        <p:nvSpPr>
          <p:cNvPr id="5" name="Figure Number"/>
          <p:cNvSpPr>
            <a:spLocks noGrp="1"/>
          </p:cNvSpPr>
          <p:nvPr>
            <p:ph type="title"/>
          </p:nvPr>
        </p:nvSpPr>
        <p:spPr/>
        <p:txBody>
          <a:bodyPr/>
          <a:lstStyle/>
          <a:p>
            <a:r>
              <a:rPr lang="en-US" dirty="0"/>
              <a:t>Figure 21.6</a:t>
            </a:r>
          </a:p>
        </p:txBody>
      </p:sp>
      <p:pic>
        <p:nvPicPr>
          <p:cNvPr id="8" name="Picture 7">
            <a:extLst>
              <a:ext uri="{FF2B5EF4-FFF2-40B4-BE49-F238E27FC236}">
                <a16:creationId xmlns:a16="http://schemas.microsoft.com/office/drawing/2014/main" id="{6F32D069-238B-D149-BD3A-D6386926F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19880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23421CDE-FDB7-444D-8DD3-A83103F92A5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520" dirty="0"/>
              <a:t>Atmospheric carbon dioxide levels fluctuate in a cyclical manner. However, the burning of fossil fuels in recent history has caused a dramatic increase in the levels of carbon dioxide in the Earth’s atmosphere, which have now reached levels never before seen on Earth. Scientists predict that the addition of this “greenhouse gas” to the atmosphere is resulting in climate change that will significantly impact biodiversity in the coming century.</a:t>
            </a:r>
          </a:p>
        </p:txBody>
      </p:sp>
      <p:pic>
        <p:nvPicPr>
          <p:cNvPr id="2" name="Figure" descr="This graph plots atmospheric carbon dioxide concentration in parts per million over time (years before present). Historically, carbon dioxide levels have fluctuated in a cyclical manner, from about 280 parts per million at the peak to about 180 parts per million at the low point. This cycle repeated every one hundred thousand years or so, from about 425,000 years ago until recently. Prior to the industrial revolution, the atmospheric carbon dioxide concentration was at a low point on the cycle. Since then, the carbon dioxide level has rapidly climbed to its current level of 395 parts per million. This carbon dioxide level is far higher than any previously recorded level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3075" r="-33075"/>
          <a:stretch>
            <a:fillRect/>
          </a:stretch>
        </p:blipFill>
        <p:spPr/>
      </p:pic>
      <p:sp>
        <p:nvSpPr>
          <p:cNvPr id="5" name="Figure Number"/>
          <p:cNvSpPr>
            <a:spLocks noGrp="1"/>
          </p:cNvSpPr>
          <p:nvPr>
            <p:ph type="title"/>
          </p:nvPr>
        </p:nvSpPr>
        <p:spPr/>
        <p:txBody>
          <a:bodyPr/>
          <a:lstStyle/>
          <a:p>
            <a:r>
              <a:rPr lang="en-US" dirty="0"/>
              <a:t>Figure 21.7</a:t>
            </a:r>
          </a:p>
        </p:txBody>
      </p:sp>
      <p:pic>
        <p:nvPicPr>
          <p:cNvPr id="8" name="Picture 7">
            <a:extLst>
              <a:ext uri="{FF2B5EF4-FFF2-40B4-BE49-F238E27FC236}">
                <a16:creationId xmlns:a16="http://schemas.microsoft.com/office/drawing/2014/main" id="{EF6CA10A-11B3-6445-B04C-F39516F52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69798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sclaimer">
            <a:extLst>
              <a:ext uri="{FF2B5EF4-FFF2-40B4-BE49-F238E27FC236}">
                <a16:creationId xmlns:a16="http://schemas.microsoft.com/office/drawing/2014/main" id="{C2E4536E-5216-42F4-9AE7-C42A6207DDC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An oil palm plantation in Sabah province Borneo, Malaysia, replaces native forest habitat that a variety of species depended on to live. (credit: </a:t>
            </a:r>
            <a:r>
              <a:rPr lang="en-US" sz="1600" dirty="0" err="1"/>
              <a:t>Lian</a:t>
            </a:r>
            <a:r>
              <a:rPr lang="en-US" sz="1600" dirty="0"/>
              <a:t> Pin </a:t>
            </a:r>
            <a:r>
              <a:rPr lang="en-US" sz="1600" dirty="0" err="1"/>
              <a:t>Koh</a:t>
            </a:r>
            <a:r>
              <a:rPr lang="en-US" sz="1600" dirty="0"/>
              <a:t>)</a:t>
            </a:r>
          </a:p>
        </p:txBody>
      </p:sp>
      <p:pic>
        <p:nvPicPr>
          <p:cNvPr id="2" name="Figure" descr="Photo shows rolling hills covered with short, bushy oil palm tre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87" r="-36387"/>
          <a:stretch>
            <a:fillRect/>
          </a:stretch>
        </p:blipFill>
        <p:spPr/>
      </p:pic>
      <p:sp>
        <p:nvSpPr>
          <p:cNvPr id="5" name="Figure Number"/>
          <p:cNvSpPr>
            <a:spLocks noGrp="1"/>
          </p:cNvSpPr>
          <p:nvPr>
            <p:ph type="title"/>
          </p:nvPr>
        </p:nvSpPr>
        <p:spPr/>
        <p:txBody>
          <a:bodyPr/>
          <a:lstStyle/>
          <a:p>
            <a:r>
              <a:rPr lang="en-US" dirty="0"/>
              <a:t>Figure 21.8</a:t>
            </a:r>
          </a:p>
        </p:txBody>
      </p:sp>
      <p:pic>
        <p:nvPicPr>
          <p:cNvPr id="8" name="Picture 7">
            <a:extLst>
              <a:ext uri="{FF2B5EF4-FFF2-40B4-BE49-F238E27FC236}">
                <a16:creationId xmlns:a16="http://schemas.microsoft.com/office/drawing/2014/main" id="{0CE4FD37-5CCD-7F47-80F8-F9B5149C3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897997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1897</Words>
  <Application>Microsoft Macintosh PowerPoint</Application>
  <PresentationFormat>On-screen Show (4:3)</PresentationFormat>
  <Paragraphs>60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Essential</vt:lpstr>
      <vt:lpstr>Concepts of Biology</vt:lpstr>
      <vt:lpstr>Figure 21.1</vt:lpstr>
      <vt:lpstr>Figure 21.2</vt:lpstr>
      <vt:lpstr>Figure 21.3</vt:lpstr>
      <vt:lpstr>Figure 21.4</vt:lpstr>
      <vt:lpstr>Figure 21.5</vt:lpstr>
      <vt:lpstr>Figure 21.6</vt:lpstr>
      <vt:lpstr>Figure 21.7</vt:lpstr>
      <vt:lpstr>Figure 21.8</vt:lpstr>
      <vt:lpstr>Figure 21.9</vt:lpstr>
      <vt:lpstr>Figure 21.10</vt:lpstr>
      <vt:lpstr>Figure 21.11</vt:lpstr>
      <vt:lpstr>Figure 21.12</vt:lpstr>
      <vt:lpstr>Figure 21.13</vt:lpstr>
      <vt:lpstr>Figure 21.14</vt:lpstr>
      <vt:lpstr>Figure 21.15</vt:lpstr>
      <vt:lpstr>Figure 21.16</vt:lpstr>
      <vt:lpstr>Figure 21.17</vt:lpstr>
      <vt:lpstr>Figure 21.18</vt:lpstr>
      <vt:lpstr>Figure 21.19</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21 - CONSERVATION AND BIODIVERSITY</dc:title>
  <dc:creator>Spuddy McSpare</dc:creator>
  <cp:lastModifiedBy>Microsoft Office User</cp:lastModifiedBy>
  <cp:revision>126</cp:revision>
  <dcterms:created xsi:type="dcterms:W3CDTF">2012-06-04T02:13:36Z</dcterms:created>
  <dcterms:modified xsi:type="dcterms:W3CDTF">2020-01-23T20:33:58Z</dcterms:modified>
</cp:coreProperties>
</file>