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2" r:id="rId2"/>
  </p:sldIdLst>
  <p:sldSz cx="36576000" cy="27432000"/>
  <p:notesSz cx="6934200" cy="9220200"/>
  <p:defaultTextStyle>
    <a:defPPr>
      <a:defRPr lang="en-US"/>
    </a:defPPr>
    <a:lvl1pPr marL="0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0543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1086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1630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2173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2716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3259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3803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4346" algn="l" defTabSz="376108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225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Esposito" initials="JE" lastIdx="1" clrIdx="0">
    <p:extLst>
      <p:ext uri="{19B8F6BF-5375-455C-9EA6-DF929625EA0E}">
        <p15:presenceInfo xmlns:p15="http://schemas.microsoft.com/office/powerpoint/2012/main" userId="3585b3818e942e53" providerId="Windows Live"/>
      </p:ext>
    </p:extLst>
  </p:cmAuthor>
  <p:cmAuthor id="2" name="Evangelista, Dennis J CIV USNA Annapolis" initials="EDJCUA" lastIdx="21" clrIdx="1">
    <p:extLst>
      <p:ext uri="{19B8F6BF-5375-455C-9EA6-DF929625EA0E}">
        <p15:presenceInfo xmlns:p15="http://schemas.microsoft.com/office/powerpoint/2012/main" userId="Evangelista, Dennis J CIV USNA Annapolis" providerId="None"/>
      </p:ext>
    </p:extLst>
  </p:cmAuthor>
  <p:cmAuthor id="3" name="Piepmeier, Jenelle A CIV USNA Annapolis" initials="PJACUA" lastIdx="11" clrIdx="2">
    <p:extLst>
      <p:ext uri="{19B8F6BF-5375-455C-9EA6-DF929625EA0E}">
        <p15:presenceInfo xmlns:p15="http://schemas.microsoft.com/office/powerpoint/2012/main" userId="Piepmeier, Jenelle A CIV USNA Annapol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DB3"/>
    <a:srgbClr val="212831"/>
    <a:srgbClr val="EFF0F1"/>
    <a:srgbClr val="0067B6"/>
    <a:srgbClr val="005493"/>
    <a:srgbClr val="F4DA40"/>
    <a:srgbClr val="CBA052"/>
    <a:srgbClr val="8D744A"/>
    <a:srgbClr val="FFFFA7"/>
    <a:srgbClr val="DFC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2" autoAdjust="0"/>
    <p:restoredTop sz="94084" autoAdjust="0"/>
  </p:normalViewPr>
  <p:slideViewPr>
    <p:cSldViewPr showGuides="1">
      <p:cViewPr>
        <p:scale>
          <a:sx n="20" d="100"/>
          <a:sy n="20" d="100"/>
        </p:scale>
        <p:origin x="1382" y="-158"/>
      </p:cViewPr>
      <p:guideLst>
        <p:guide orient="horz" pos="576"/>
        <p:guide pos="225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9E7E8-E025-46C0-A89E-1C453D0533C1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2238" y="1152525"/>
            <a:ext cx="4149725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35CCB-5A46-4B66-B02A-9460E23C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2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change: page size, background color, font size or font type</a:t>
            </a:r>
          </a:p>
          <a:p>
            <a:r>
              <a:rPr lang="en-US" dirty="0"/>
              <a:t>You may change: </a:t>
            </a:r>
            <a:r>
              <a:rPr lang="en-US" dirty="0" smtClean="0"/>
              <a:t>the name of the section </a:t>
            </a:r>
            <a:r>
              <a:rPr lang="en-US" dirty="0"/>
              <a:t>headings as appropriate (e.g. Method might be Algorithm, Design Approach or Analysis); You may also remove a section if it doesn’t apply (e.g. Acknowledgements)</a:t>
            </a:r>
          </a:p>
          <a:p>
            <a:r>
              <a:rPr lang="en-US" dirty="0"/>
              <a:t>Tips: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Graphics should be hi res (will be printed large), captioned, and source listed in caption or on graphic if not self generated. </a:t>
            </a:r>
            <a:r>
              <a:rPr lang="en-US" strike="sngStrike" dirty="0"/>
              <a:t>Use white outline</a:t>
            </a:r>
            <a:r>
              <a:rPr lang="en-US" dirty="0" smtClean="0"/>
              <a:t>.  </a:t>
            </a:r>
            <a:r>
              <a:rPr lang="en-US" dirty="0" err="1" smtClean="0"/>
              <a:t>Png</a:t>
            </a:r>
            <a:r>
              <a:rPr lang="en-US" dirty="0" smtClean="0"/>
              <a:t> is a good file format 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plots.  Jpg preferred for photos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Plots: make sure fonts for axis labels are readable.  </a:t>
            </a:r>
            <a:r>
              <a:rPr lang="en-US" strike="sngStrike" dirty="0"/>
              <a:t> Consider adding axis labels or annotations in power point rather than generating software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35CCB-5A46-4B66-B02A-9460E23C14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11"/>
            <a:ext cx="3108960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62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25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8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50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812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575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337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100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2"/>
            <a:ext cx="8229600" cy="23406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2"/>
            <a:ext cx="24079200" cy="23406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546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62"/>
            <a:ext cx="31089600" cy="6000748"/>
          </a:xfrm>
        </p:spPr>
        <p:txBody>
          <a:bodyPr anchor="b"/>
          <a:lstStyle>
            <a:lvl1pPr marL="0" indent="0">
              <a:buNone/>
              <a:defRPr sz="7688">
                <a:solidFill>
                  <a:schemeClr val="tx1">
                    <a:tint val="75000"/>
                  </a:schemeClr>
                </a:solidFill>
              </a:defRPr>
            </a:lvl1pPr>
            <a:lvl2pPr marL="1762569" indent="0">
              <a:buNone/>
              <a:defRPr sz="6938">
                <a:solidFill>
                  <a:schemeClr val="tx1">
                    <a:tint val="75000"/>
                  </a:schemeClr>
                </a:solidFill>
              </a:defRPr>
            </a:lvl2pPr>
            <a:lvl3pPr marL="3525139" indent="0">
              <a:buNone/>
              <a:defRPr sz="6188">
                <a:solidFill>
                  <a:schemeClr val="tx1">
                    <a:tint val="75000"/>
                  </a:schemeClr>
                </a:solidFill>
              </a:defRPr>
            </a:lvl3pPr>
            <a:lvl4pPr marL="5287709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4pPr>
            <a:lvl5pPr marL="7050278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5pPr>
            <a:lvl6pPr marL="8812848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6pPr>
            <a:lvl7pPr marL="10575417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7pPr>
            <a:lvl8pPr marL="12337987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8pPr>
            <a:lvl9pPr marL="14100557" indent="0">
              <a:buNone/>
              <a:defRPr sz="54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11"/>
            <a:ext cx="16154400" cy="18103852"/>
          </a:xfrm>
        </p:spPr>
        <p:txBody>
          <a:bodyPr/>
          <a:lstStyle>
            <a:lvl1pPr>
              <a:defRPr sz="10781"/>
            </a:lvl1pPr>
            <a:lvl2pPr>
              <a:defRPr sz="9281"/>
            </a:lvl2pPr>
            <a:lvl3pPr>
              <a:defRPr sz="7688"/>
            </a:lvl3pPr>
            <a:lvl4pPr>
              <a:defRPr sz="6938"/>
            </a:lvl4pPr>
            <a:lvl5pPr>
              <a:defRPr sz="6938"/>
            </a:lvl5pPr>
            <a:lvl6pPr>
              <a:defRPr sz="6938"/>
            </a:lvl6pPr>
            <a:lvl7pPr>
              <a:defRPr sz="6938"/>
            </a:lvl7pPr>
            <a:lvl8pPr>
              <a:defRPr sz="6938"/>
            </a:lvl8pPr>
            <a:lvl9pPr>
              <a:defRPr sz="69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11"/>
            <a:ext cx="16154400" cy="18103852"/>
          </a:xfrm>
        </p:spPr>
        <p:txBody>
          <a:bodyPr/>
          <a:lstStyle>
            <a:lvl1pPr>
              <a:defRPr sz="10781"/>
            </a:lvl1pPr>
            <a:lvl2pPr>
              <a:defRPr sz="9281"/>
            </a:lvl2pPr>
            <a:lvl3pPr>
              <a:defRPr sz="7688"/>
            </a:lvl3pPr>
            <a:lvl4pPr>
              <a:defRPr sz="6938"/>
            </a:lvl4pPr>
            <a:lvl5pPr>
              <a:defRPr sz="6938"/>
            </a:lvl5pPr>
            <a:lvl6pPr>
              <a:defRPr sz="6938"/>
            </a:lvl6pPr>
            <a:lvl7pPr>
              <a:defRPr sz="6938"/>
            </a:lvl7pPr>
            <a:lvl8pPr>
              <a:defRPr sz="6938"/>
            </a:lvl8pPr>
            <a:lvl9pPr>
              <a:defRPr sz="69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02-Dec-19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3"/>
            <a:ext cx="16160752" cy="2559048"/>
          </a:xfrm>
        </p:spPr>
        <p:txBody>
          <a:bodyPr anchor="b"/>
          <a:lstStyle>
            <a:lvl1pPr marL="0" indent="0">
              <a:buNone/>
              <a:defRPr sz="9281" b="1"/>
            </a:lvl1pPr>
            <a:lvl2pPr marL="1762569" indent="0">
              <a:buNone/>
              <a:defRPr sz="7688" b="1"/>
            </a:lvl2pPr>
            <a:lvl3pPr marL="3525139" indent="0">
              <a:buNone/>
              <a:defRPr sz="6938" b="1"/>
            </a:lvl3pPr>
            <a:lvl4pPr marL="5287709" indent="0">
              <a:buNone/>
              <a:defRPr sz="6188" b="1"/>
            </a:lvl4pPr>
            <a:lvl5pPr marL="7050278" indent="0">
              <a:buNone/>
              <a:defRPr sz="6188" b="1"/>
            </a:lvl5pPr>
            <a:lvl6pPr marL="8812848" indent="0">
              <a:buNone/>
              <a:defRPr sz="6188" b="1"/>
            </a:lvl6pPr>
            <a:lvl7pPr marL="10575417" indent="0">
              <a:buNone/>
              <a:defRPr sz="6188" b="1"/>
            </a:lvl7pPr>
            <a:lvl8pPr marL="12337987" indent="0">
              <a:buNone/>
              <a:defRPr sz="6188" b="1"/>
            </a:lvl8pPr>
            <a:lvl9pPr marL="14100557" indent="0">
              <a:buNone/>
              <a:defRPr sz="61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1"/>
            <a:ext cx="16160752" cy="15805152"/>
          </a:xfrm>
        </p:spPr>
        <p:txBody>
          <a:bodyPr/>
          <a:lstStyle>
            <a:lvl1pPr>
              <a:defRPr sz="9281"/>
            </a:lvl1pPr>
            <a:lvl2pPr>
              <a:defRPr sz="7688"/>
            </a:lvl2pPr>
            <a:lvl3pPr>
              <a:defRPr sz="6938"/>
            </a:lvl3pPr>
            <a:lvl4pPr>
              <a:defRPr sz="6188"/>
            </a:lvl4pPr>
            <a:lvl5pPr>
              <a:defRPr sz="6188"/>
            </a:lvl5pPr>
            <a:lvl6pPr>
              <a:defRPr sz="6188"/>
            </a:lvl6pPr>
            <a:lvl7pPr>
              <a:defRPr sz="6188"/>
            </a:lvl7pPr>
            <a:lvl8pPr>
              <a:defRPr sz="6188"/>
            </a:lvl8pPr>
            <a:lvl9pPr>
              <a:defRPr sz="61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10" y="6140453"/>
            <a:ext cx="16167100" cy="2559048"/>
          </a:xfrm>
        </p:spPr>
        <p:txBody>
          <a:bodyPr anchor="b"/>
          <a:lstStyle>
            <a:lvl1pPr marL="0" indent="0">
              <a:buNone/>
              <a:defRPr sz="9281" b="1"/>
            </a:lvl1pPr>
            <a:lvl2pPr marL="1762569" indent="0">
              <a:buNone/>
              <a:defRPr sz="7688" b="1"/>
            </a:lvl2pPr>
            <a:lvl3pPr marL="3525139" indent="0">
              <a:buNone/>
              <a:defRPr sz="6938" b="1"/>
            </a:lvl3pPr>
            <a:lvl4pPr marL="5287709" indent="0">
              <a:buNone/>
              <a:defRPr sz="6188" b="1"/>
            </a:lvl4pPr>
            <a:lvl5pPr marL="7050278" indent="0">
              <a:buNone/>
              <a:defRPr sz="6188" b="1"/>
            </a:lvl5pPr>
            <a:lvl6pPr marL="8812848" indent="0">
              <a:buNone/>
              <a:defRPr sz="6188" b="1"/>
            </a:lvl6pPr>
            <a:lvl7pPr marL="10575417" indent="0">
              <a:buNone/>
              <a:defRPr sz="6188" b="1"/>
            </a:lvl7pPr>
            <a:lvl8pPr marL="12337987" indent="0">
              <a:buNone/>
              <a:defRPr sz="6188" b="1"/>
            </a:lvl8pPr>
            <a:lvl9pPr marL="14100557" indent="0">
              <a:buNone/>
              <a:defRPr sz="61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10" y="8699501"/>
            <a:ext cx="16167100" cy="15805152"/>
          </a:xfrm>
        </p:spPr>
        <p:txBody>
          <a:bodyPr/>
          <a:lstStyle>
            <a:lvl1pPr>
              <a:defRPr sz="9281"/>
            </a:lvl1pPr>
            <a:lvl2pPr>
              <a:defRPr sz="7688"/>
            </a:lvl2pPr>
            <a:lvl3pPr>
              <a:defRPr sz="6938"/>
            </a:lvl3pPr>
            <a:lvl4pPr>
              <a:defRPr sz="6188"/>
            </a:lvl4pPr>
            <a:lvl5pPr>
              <a:defRPr sz="6188"/>
            </a:lvl5pPr>
            <a:lvl6pPr>
              <a:defRPr sz="6188"/>
            </a:lvl6pPr>
            <a:lvl7pPr>
              <a:defRPr sz="6188"/>
            </a:lvl7pPr>
            <a:lvl8pPr>
              <a:defRPr sz="6188"/>
            </a:lvl8pPr>
            <a:lvl9pPr>
              <a:defRPr sz="61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02-Dec-19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02-Dec-19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02-Dec-19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1092200"/>
            <a:ext cx="12033252" cy="4648200"/>
          </a:xfrm>
        </p:spPr>
        <p:txBody>
          <a:bodyPr anchor="b"/>
          <a:lstStyle>
            <a:lvl1pPr algn="l">
              <a:defRPr sz="768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10"/>
            <a:ext cx="20447000" cy="23412452"/>
          </a:xfrm>
        </p:spPr>
        <p:txBody>
          <a:bodyPr/>
          <a:lstStyle>
            <a:lvl1pPr>
              <a:defRPr sz="12375"/>
            </a:lvl1pPr>
            <a:lvl2pPr>
              <a:defRPr sz="10781"/>
            </a:lvl2pPr>
            <a:lvl3pPr>
              <a:defRPr sz="9281"/>
            </a:lvl3pPr>
            <a:lvl4pPr>
              <a:defRPr sz="7688"/>
            </a:lvl4pPr>
            <a:lvl5pPr>
              <a:defRPr sz="7688"/>
            </a:lvl5pPr>
            <a:lvl6pPr>
              <a:defRPr sz="7688"/>
            </a:lvl6pPr>
            <a:lvl7pPr>
              <a:defRPr sz="7688"/>
            </a:lvl7pPr>
            <a:lvl8pPr>
              <a:defRPr sz="7688"/>
            </a:lvl8pPr>
            <a:lvl9pPr>
              <a:defRPr sz="7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5740410"/>
            <a:ext cx="12033252" cy="18764252"/>
          </a:xfrm>
        </p:spPr>
        <p:txBody>
          <a:bodyPr/>
          <a:lstStyle>
            <a:lvl1pPr marL="0" indent="0">
              <a:buNone/>
              <a:defRPr sz="5438"/>
            </a:lvl1pPr>
            <a:lvl2pPr marL="1762569" indent="0">
              <a:buNone/>
              <a:defRPr sz="4594"/>
            </a:lvl2pPr>
            <a:lvl3pPr marL="3525139" indent="0">
              <a:buNone/>
              <a:defRPr sz="3844"/>
            </a:lvl3pPr>
            <a:lvl4pPr marL="5287709" indent="0">
              <a:buNone/>
              <a:defRPr sz="3469"/>
            </a:lvl4pPr>
            <a:lvl5pPr marL="7050278" indent="0">
              <a:buNone/>
              <a:defRPr sz="3469"/>
            </a:lvl5pPr>
            <a:lvl6pPr marL="8812848" indent="0">
              <a:buNone/>
              <a:defRPr sz="3469"/>
            </a:lvl6pPr>
            <a:lvl7pPr marL="10575417" indent="0">
              <a:buNone/>
              <a:defRPr sz="3469"/>
            </a:lvl7pPr>
            <a:lvl8pPr marL="12337987" indent="0">
              <a:buNone/>
              <a:defRPr sz="3469"/>
            </a:lvl8pPr>
            <a:lvl9pPr marL="14100557" indent="0">
              <a:buNone/>
              <a:defRPr sz="34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02-Dec-19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768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375"/>
            </a:lvl1pPr>
            <a:lvl2pPr marL="1762569" indent="0">
              <a:buNone/>
              <a:defRPr sz="10781"/>
            </a:lvl2pPr>
            <a:lvl3pPr marL="3525139" indent="0">
              <a:buNone/>
              <a:defRPr sz="9281"/>
            </a:lvl3pPr>
            <a:lvl4pPr marL="5287709" indent="0">
              <a:buNone/>
              <a:defRPr sz="7688"/>
            </a:lvl4pPr>
            <a:lvl5pPr marL="7050278" indent="0">
              <a:buNone/>
              <a:defRPr sz="7688"/>
            </a:lvl5pPr>
            <a:lvl6pPr marL="8812848" indent="0">
              <a:buNone/>
              <a:defRPr sz="7688"/>
            </a:lvl6pPr>
            <a:lvl7pPr marL="10575417" indent="0">
              <a:buNone/>
              <a:defRPr sz="7688"/>
            </a:lvl7pPr>
            <a:lvl8pPr marL="12337987" indent="0">
              <a:buNone/>
              <a:defRPr sz="7688"/>
            </a:lvl8pPr>
            <a:lvl9pPr marL="14100557" indent="0">
              <a:buNone/>
              <a:defRPr sz="768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438"/>
            </a:lvl1pPr>
            <a:lvl2pPr marL="1762569" indent="0">
              <a:buNone/>
              <a:defRPr sz="4594"/>
            </a:lvl2pPr>
            <a:lvl3pPr marL="3525139" indent="0">
              <a:buNone/>
              <a:defRPr sz="3844"/>
            </a:lvl3pPr>
            <a:lvl4pPr marL="5287709" indent="0">
              <a:buNone/>
              <a:defRPr sz="3469"/>
            </a:lvl4pPr>
            <a:lvl5pPr marL="7050278" indent="0">
              <a:buNone/>
              <a:defRPr sz="3469"/>
            </a:lvl5pPr>
            <a:lvl6pPr marL="8812848" indent="0">
              <a:buNone/>
              <a:defRPr sz="3469"/>
            </a:lvl6pPr>
            <a:lvl7pPr marL="10575417" indent="0">
              <a:buNone/>
              <a:defRPr sz="3469"/>
            </a:lvl7pPr>
            <a:lvl8pPr marL="12337987" indent="0">
              <a:buNone/>
              <a:defRPr sz="3469"/>
            </a:lvl8pPr>
            <a:lvl9pPr marL="14100557" indent="0">
              <a:buNone/>
              <a:defRPr sz="34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580F-AF95-4FF6-946D-98F6794E95B3}" type="datetimeFigureOut">
              <a:rPr lang="en-US" smtClean="0"/>
              <a:pPr/>
              <a:t>02-Dec-19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76013" tIns="188011" rIns="376013" bIns="18801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11"/>
            <a:ext cx="32918400" cy="18103852"/>
          </a:xfrm>
          <a:prstGeom prst="rect">
            <a:avLst/>
          </a:prstGeom>
        </p:spPr>
        <p:txBody>
          <a:bodyPr vert="horz" lIns="376013" tIns="188011" rIns="376013" bIns="1880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10"/>
            <a:ext cx="8534400" cy="1460500"/>
          </a:xfrm>
          <a:prstGeom prst="rect">
            <a:avLst/>
          </a:prstGeom>
        </p:spPr>
        <p:txBody>
          <a:bodyPr vert="horz" lIns="376013" tIns="188011" rIns="376013" bIns="188011" rtlCol="0" anchor="ctr"/>
          <a:lstStyle>
            <a:lvl1pPr algn="l">
              <a:defRPr sz="4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580F-AF95-4FF6-946D-98F6794E95B3}" type="datetimeFigureOut">
              <a:rPr lang="en-US" smtClean="0"/>
              <a:pPr/>
              <a:t>02-Dec-19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10"/>
            <a:ext cx="11582400" cy="1460500"/>
          </a:xfrm>
          <a:prstGeom prst="rect">
            <a:avLst/>
          </a:prstGeom>
        </p:spPr>
        <p:txBody>
          <a:bodyPr vert="horz" lIns="376013" tIns="188011" rIns="376013" bIns="188011" rtlCol="0" anchor="ctr"/>
          <a:lstStyle>
            <a:lvl1pPr algn="ctr">
              <a:defRPr sz="4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10"/>
            <a:ext cx="8534400" cy="1460500"/>
          </a:xfrm>
          <a:prstGeom prst="rect">
            <a:avLst/>
          </a:prstGeom>
        </p:spPr>
        <p:txBody>
          <a:bodyPr vert="horz" lIns="376013" tIns="188011" rIns="376013" bIns="188011" rtlCol="0" anchor="ctr"/>
          <a:lstStyle>
            <a:lvl1pPr algn="r">
              <a:defRPr sz="45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D25B-2094-40CA-8C5C-3F345B74CE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3525139" rtl="0" eaLnBrk="1" latinLnBrk="0" hangingPunct="1">
        <a:spcBef>
          <a:spcPct val="0"/>
        </a:spcBef>
        <a:buNone/>
        <a:defRPr sz="169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1924" indent="-1321924" algn="l" defTabSz="3525139" rtl="0" eaLnBrk="1" latinLnBrk="0" hangingPunct="1">
        <a:spcBef>
          <a:spcPct val="20000"/>
        </a:spcBef>
        <a:buFont typeface="Arial" pitchFamily="34" charset="0"/>
        <a:buChar char="•"/>
        <a:defRPr sz="12375" kern="1200">
          <a:solidFill>
            <a:schemeClr val="tx1"/>
          </a:solidFill>
          <a:latin typeface="+mn-lt"/>
          <a:ea typeface="+mn-ea"/>
          <a:cs typeface="+mn-cs"/>
        </a:defRPr>
      </a:lvl1pPr>
      <a:lvl2pPr marL="2864178" indent="-1101608" algn="l" defTabSz="3525139" rtl="0" eaLnBrk="1" latinLnBrk="0" hangingPunct="1">
        <a:spcBef>
          <a:spcPct val="20000"/>
        </a:spcBef>
        <a:buFont typeface="Arial" pitchFamily="34" charset="0"/>
        <a:buChar char="–"/>
        <a:defRPr sz="10781" kern="1200">
          <a:solidFill>
            <a:schemeClr val="tx1"/>
          </a:solidFill>
          <a:latin typeface="+mn-lt"/>
          <a:ea typeface="+mn-ea"/>
          <a:cs typeface="+mn-cs"/>
        </a:defRPr>
      </a:lvl2pPr>
      <a:lvl3pPr marL="4406424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9281" kern="1200">
          <a:solidFill>
            <a:schemeClr val="tx1"/>
          </a:solidFill>
          <a:latin typeface="+mn-lt"/>
          <a:ea typeface="+mn-ea"/>
          <a:cs typeface="+mn-cs"/>
        </a:defRPr>
      </a:lvl3pPr>
      <a:lvl4pPr marL="6168994" indent="-881285" algn="l" defTabSz="3525139" rtl="0" eaLnBrk="1" latinLnBrk="0" hangingPunct="1">
        <a:spcBef>
          <a:spcPct val="20000"/>
        </a:spcBef>
        <a:buFont typeface="Arial" pitchFamily="34" charset="0"/>
        <a:buChar char="–"/>
        <a:defRPr sz="7688" kern="1200">
          <a:solidFill>
            <a:schemeClr val="tx1"/>
          </a:solidFill>
          <a:latin typeface="+mn-lt"/>
          <a:ea typeface="+mn-ea"/>
          <a:cs typeface="+mn-cs"/>
        </a:defRPr>
      </a:lvl4pPr>
      <a:lvl5pPr marL="7931563" indent="-881285" algn="l" defTabSz="3525139" rtl="0" eaLnBrk="1" latinLnBrk="0" hangingPunct="1">
        <a:spcBef>
          <a:spcPct val="20000"/>
        </a:spcBef>
        <a:buFont typeface="Arial" pitchFamily="34" charset="0"/>
        <a:buChar char="»"/>
        <a:defRPr sz="7688" kern="1200">
          <a:solidFill>
            <a:schemeClr val="tx1"/>
          </a:solidFill>
          <a:latin typeface="+mn-lt"/>
          <a:ea typeface="+mn-ea"/>
          <a:cs typeface="+mn-cs"/>
        </a:defRPr>
      </a:lvl5pPr>
      <a:lvl6pPr marL="9694133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7688" kern="1200">
          <a:solidFill>
            <a:schemeClr val="tx1"/>
          </a:solidFill>
          <a:latin typeface="+mn-lt"/>
          <a:ea typeface="+mn-ea"/>
          <a:cs typeface="+mn-cs"/>
        </a:defRPr>
      </a:lvl6pPr>
      <a:lvl7pPr marL="11456702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7688" kern="1200">
          <a:solidFill>
            <a:schemeClr val="tx1"/>
          </a:solidFill>
          <a:latin typeface="+mn-lt"/>
          <a:ea typeface="+mn-ea"/>
          <a:cs typeface="+mn-cs"/>
        </a:defRPr>
      </a:lvl7pPr>
      <a:lvl8pPr marL="13219272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7688" kern="1200">
          <a:solidFill>
            <a:schemeClr val="tx1"/>
          </a:solidFill>
          <a:latin typeface="+mn-lt"/>
          <a:ea typeface="+mn-ea"/>
          <a:cs typeface="+mn-cs"/>
        </a:defRPr>
      </a:lvl8pPr>
      <a:lvl9pPr marL="14981842" indent="-881285" algn="l" defTabSz="3525139" rtl="0" eaLnBrk="1" latinLnBrk="0" hangingPunct="1">
        <a:spcBef>
          <a:spcPct val="20000"/>
        </a:spcBef>
        <a:buFont typeface="Arial" pitchFamily="34" charset="0"/>
        <a:buChar char="•"/>
        <a:defRPr sz="7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1pPr>
      <a:lvl2pPr marL="1762569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2pPr>
      <a:lvl3pPr marL="3525139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3pPr>
      <a:lvl4pPr marL="5287709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4pPr>
      <a:lvl5pPr marL="7050278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5pPr>
      <a:lvl6pPr marL="8812848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6pPr>
      <a:lvl7pPr marL="10575417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7pPr>
      <a:lvl8pPr marL="12337987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8pPr>
      <a:lvl9pPr marL="14100557" algn="l" defTabSz="3525139" rtl="0" eaLnBrk="1" latinLnBrk="0" hangingPunct="1">
        <a:defRPr sz="69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B0B1BB-22F9-8543-B666-A1636E1F248D}"/>
              </a:ext>
            </a:extLst>
          </p:cNvPr>
          <p:cNvSpPr/>
          <p:nvPr/>
        </p:nvSpPr>
        <p:spPr>
          <a:xfrm>
            <a:off x="25400" y="1618877"/>
            <a:ext cx="36575999" cy="2743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99" name="Rectangle 49"/>
          <p:cNvSpPr>
            <a:spLocks noChangeArrowheads="1"/>
          </p:cNvSpPr>
          <p:nvPr/>
        </p:nvSpPr>
        <p:spPr bwMode="auto">
          <a:xfrm>
            <a:off x="0" y="-1"/>
            <a:ext cx="36576000" cy="5410201"/>
          </a:xfrm>
          <a:prstGeom prst="rect">
            <a:avLst/>
          </a:prstGeom>
          <a:solidFill>
            <a:srgbClr val="EFF0F1"/>
          </a:solidFill>
          <a:ln>
            <a:noFill/>
          </a:ln>
          <a:extLst/>
        </p:spPr>
        <p:txBody>
          <a:bodyPr lIns="352655" tIns="176326" rIns="352655" bIns="176326" anchor="ctr">
            <a:noAutofit/>
          </a:bodyPr>
          <a:lstStyle/>
          <a:p>
            <a:pPr algn="ctr"/>
            <a:endParaRPr lang="en-US" sz="6938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18" name="TextBox 6"/>
          <p:cNvSpPr txBox="1">
            <a:spLocks noChangeArrowheads="1"/>
          </p:cNvSpPr>
          <p:nvPr/>
        </p:nvSpPr>
        <p:spPr bwMode="auto">
          <a:xfrm>
            <a:off x="528638" y="289521"/>
            <a:ext cx="25150762" cy="358775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352655" tIns="176326" rIns="352655" bIns="176326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500" b="1" dirty="0" smtClean="0">
                <a:solidFill>
                  <a:srgbClr val="212831"/>
                </a:solidFill>
                <a:latin typeface="Century Gothic" panose="020B0502020202020204" pitchFamily="34" charset="0"/>
              </a:rPr>
              <a:t>Autonomous Drone Racing</a:t>
            </a:r>
            <a:endParaRPr lang="en-US" sz="10500" b="1" dirty="0">
              <a:solidFill>
                <a:srgbClr val="21283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19" name="TextBox 7"/>
          <p:cNvSpPr txBox="1">
            <a:spLocks noChangeArrowheads="1"/>
          </p:cNvSpPr>
          <p:nvPr/>
        </p:nvSpPr>
        <p:spPr bwMode="auto">
          <a:xfrm>
            <a:off x="528638" y="3647972"/>
            <a:ext cx="28356354" cy="127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6000" b="1" dirty="0" smtClean="0">
                <a:solidFill>
                  <a:srgbClr val="1EADB3"/>
                </a:solidFill>
                <a:latin typeface="Century Gothic" panose="020B0502020202020204" pitchFamily="34" charset="0"/>
              </a:rPr>
              <a:t>Midn </a:t>
            </a:r>
            <a:r>
              <a:rPr lang="en-US" sz="6000" b="1" dirty="0">
                <a:solidFill>
                  <a:srgbClr val="1EADB3"/>
                </a:solidFill>
                <a:latin typeface="Century Gothic" panose="020B0502020202020204" pitchFamily="34" charset="0"/>
              </a:rPr>
              <a:t>1/C </a:t>
            </a:r>
            <a:r>
              <a:rPr lang="en-US" sz="6000" b="1" dirty="0" smtClean="0">
                <a:solidFill>
                  <a:srgbClr val="1EADB3"/>
                </a:solidFill>
                <a:latin typeface="Century Gothic" panose="020B0502020202020204" pitchFamily="34" charset="0"/>
              </a:rPr>
              <a:t>Austin Credle and Prof. Dennis Evangelista</a:t>
            </a:r>
            <a:endParaRPr lang="en-US" sz="6000" b="1" dirty="0">
              <a:solidFill>
                <a:srgbClr val="1EADB3"/>
              </a:solidFill>
              <a:latin typeface="Century Gothic" panose="020B0502020202020204" pitchFamily="34" charset="0"/>
            </a:endParaRP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9430213" y="8338516"/>
            <a:ext cx="8595360" cy="91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 dirty="0" smtClean="0">
                <a:solidFill>
                  <a:srgbClr val="EFF0F1"/>
                </a:solidFill>
                <a:latin typeface="Minion Pro" panose="02040503050306020203"/>
              </a:rPr>
              <a:t>Identification</a:t>
            </a:r>
            <a:endParaRPr lang="en-US" sz="3600" b="1" dirty="0">
              <a:solidFill>
                <a:srgbClr val="EFF0F1"/>
              </a:solidFill>
              <a:latin typeface="Minion Pro" panose="02040503050306020203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5410200"/>
            <a:ext cx="8595360" cy="0"/>
          </a:xfrm>
          <a:prstGeom prst="line">
            <a:avLst/>
          </a:prstGeom>
          <a:ln w="152400">
            <a:solidFill>
              <a:srgbClr val="1EAD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">
            <a:extLst>
              <a:ext uri="{FF2B5EF4-FFF2-40B4-BE49-F238E27FC236}">
                <a16:creationId xmlns:a16="http://schemas.microsoft.com/office/drawing/2014/main" id="{C56139DA-DE0C-2F4E-84C6-92ED341B7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55" y="5734162"/>
            <a:ext cx="8595360" cy="118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EFF0F1"/>
                </a:solidFill>
                <a:latin typeface="Century Gothic" panose="020B0502020202020204" pitchFamily="34" charset="0"/>
              </a:rPr>
              <a:t>Motivation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AB7078D3-7A07-E049-9730-CC2568985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046" y="5659363"/>
            <a:ext cx="8850164" cy="118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EFF0F1"/>
                </a:solidFill>
                <a:latin typeface="Century Gothic" panose="020B0502020202020204" pitchFamily="34" charset="0"/>
              </a:rPr>
              <a:t>Methods</a:t>
            </a:r>
          </a:p>
        </p:txBody>
      </p:sp>
      <p:sp>
        <p:nvSpPr>
          <p:cNvPr id="45" name="Text Box 24">
            <a:extLst>
              <a:ext uri="{FF2B5EF4-FFF2-40B4-BE49-F238E27FC236}">
                <a16:creationId xmlns:a16="http://schemas.microsoft.com/office/drawing/2014/main" id="{B8EDF7D5-53D2-A44D-B558-50F840F2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6858000"/>
            <a:ext cx="8595360" cy="337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Autonomous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vehicles of the future must be able to navigate based on both an assumed path and a relative location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in order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to efficiently and safely navigate dynamic environments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. Navigation by global positioning must be coupled with relative maneuvering to ensure continuous transportation when physical hazards cannot be predicted.</a:t>
            </a: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39AAD502-ED40-B148-8E51-CBDC9EF5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3721" y="5643676"/>
            <a:ext cx="8595360" cy="118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EFF0F1"/>
                </a:solidFill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id="{3FB2725B-C482-D44C-BB86-C0CB88962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3349" y="15689049"/>
            <a:ext cx="8595360" cy="118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EFF0F1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53" name="Text Box 24">
            <a:extLst>
              <a:ext uri="{FF2B5EF4-FFF2-40B4-BE49-F238E27FC236}">
                <a16:creationId xmlns:a16="http://schemas.microsoft.com/office/drawing/2014/main" id="{8E096B7C-7653-BA4B-9938-98641B5EC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5540" y="16779742"/>
            <a:ext cx="8595360" cy="294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This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research will create a process for a drone to modify its flight path based on the visual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recognition of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racing gates. This is the first steps in the process to create a fully autonomous racing drone. Future steps will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include path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optimization and processing optimization.</a:t>
            </a:r>
            <a:endParaRPr lang="en-US" sz="2800" i="1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A02677C0-3182-1744-88D1-3C5A668D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4818" y="19694201"/>
            <a:ext cx="8597552" cy="118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EFF0F1"/>
                </a:solidFill>
                <a:latin typeface="Century Gothic" panose="020B0502020202020204" pitchFamily="34" charset="0"/>
              </a:rPr>
              <a:t>References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B48DF-7760-EF4E-A843-57ABFA6EE8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15486" r="4303" b="12259"/>
          <a:stretch/>
        </p:blipFill>
        <p:spPr>
          <a:xfrm>
            <a:off x="23987884" y="128030"/>
            <a:ext cx="12456128" cy="5282169"/>
          </a:xfrm>
          <a:prstGeom prst="rect">
            <a:avLst/>
          </a:prstGeom>
        </p:spPr>
      </p:pic>
      <p:sp>
        <p:nvSpPr>
          <p:cNvPr id="22" name="TextBox 6">
            <a:extLst>
              <a:ext uri="{FF2B5EF4-FFF2-40B4-BE49-F238E27FC236}">
                <a16:creationId xmlns:a16="http://schemas.microsoft.com/office/drawing/2014/main" id="{FA91D9F4-0072-49D7-9D5F-07E94BA0E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987" y="15963377"/>
            <a:ext cx="8595360" cy="118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EFF0F1"/>
                </a:solidFill>
                <a:latin typeface="Century Gothic" panose="020B0502020202020204" pitchFamily="34" charset="0"/>
              </a:rPr>
              <a:t>Problem Statement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11D5D41C-AE5C-4977-ACDE-2D587738E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1235" y="23163970"/>
            <a:ext cx="8595360" cy="118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52655" tIns="176326" rIns="352655" bIns="17632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5400" b="1" dirty="0">
                <a:solidFill>
                  <a:srgbClr val="EFF0F1"/>
                </a:solidFill>
                <a:latin typeface="Century Gothic" panose="020B0502020202020204" pitchFamily="34" charset="0"/>
              </a:rPr>
              <a:t>Related Work</a:t>
            </a:r>
          </a:p>
        </p:txBody>
      </p:sp>
      <p:sp>
        <p:nvSpPr>
          <p:cNvPr id="55" name="Text Box 24">
            <a:extLst>
              <a:ext uri="{FF2B5EF4-FFF2-40B4-BE49-F238E27FC236}">
                <a16:creationId xmlns:a16="http://schemas.microsoft.com/office/drawing/2014/main" id="{DC932C92-0DE0-A249-9B18-27B56BDFE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6873" y="21362102"/>
            <a:ext cx="8595360" cy="189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EFF0F1"/>
                </a:solidFill>
                <a:latin typeface="Minion Pro" panose="02040503050306020203" pitchFamily="18" charset="0"/>
              </a:rPr>
              <a:t>[1] W.-K. Chen, </a:t>
            </a:r>
            <a:r>
              <a:rPr lang="en-US" sz="2000" i="1" dirty="0">
                <a:solidFill>
                  <a:srgbClr val="EFF0F1"/>
                </a:solidFill>
                <a:latin typeface="Minion Pro" panose="02040503050306020203" pitchFamily="18" charset="0"/>
              </a:rPr>
              <a:t>Linear Networks and Systems</a:t>
            </a:r>
            <a:r>
              <a:rPr lang="en-US" sz="2000" dirty="0">
                <a:solidFill>
                  <a:srgbClr val="EFF0F1"/>
                </a:solidFill>
                <a:latin typeface="Minion Pro" panose="02040503050306020203" pitchFamily="18" charset="0"/>
              </a:rPr>
              <a:t>. Belmont, CA: Wadsworth, 1993, pp. 123–135. (book example, omit page numbers if needed)</a:t>
            </a:r>
          </a:p>
          <a:p>
            <a:pPr eaLnBrk="1" hangingPunct="1">
              <a:spcBef>
                <a:spcPct val="50000"/>
              </a:spcBef>
            </a:pPr>
            <a:endParaRPr lang="en-US" sz="2000" dirty="0">
              <a:solidFill>
                <a:srgbClr val="EFF0F1"/>
              </a:solidFill>
              <a:latin typeface="Minion Pro" panose="02040503050306020203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EFF0F1"/>
                </a:solidFill>
                <a:latin typeface="Minion Pro" panose="02040503050306020203" pitchFamily="18" charset="0"/>
              </a:rPr>
              <a:t>See https://</a:t>
            </a:r>
            <a:r>
              <a:rPr lang="en-US" sz="2000" dirty="0" smtClean="0">
                <a:solidFill>
                  <a:schemeClr val="bg1"/>
                </a:solidFill>
                <a:latin typeface="Minion Pro" panose="02040503050306020203" pitchFamily="18" charset="0"/>
              </a:rPr>
              <a:t>libguides.usna.edu/citing/ieee</a:t>
            </a:r>
            <a:r>
              <a:rPr lang="en-US" sz="2000" dirty="0" smtClean="0">
                <a:solidFill>
                  <a:srgbClr val="EFF0F1"/>
                </a:solidFill>
                <a:latin typeface="Minion Pro" panose="02040503050306020203" pitchFamily="18" charset="0"/>
              </a:rPr>
              <a:t>  for format style</a:t>
            </a:r>
            <a:endParaRPr lang="en-US" sz="2000" dirty="0">
              <a:solidFill>
                <a:srgbClr val="EFF0F1"/>
              </a:solidFill>
              <a:latin typeface="Minion Pro" panose="02040503050306020203" pitchFamily="18" charset="0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C2A8878D-E02F-4BF9-B194-EE211DB3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22" y="16969885"/>
            <a:ext cx="8595360" cy="4234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Given a three-dimensional flight path, drone accelerometer readings, and the image of a drone-racing gate in a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three dimensional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environment, this research intends to begin the process of developing autonomous drone flight through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a drone-racing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course. Given a three-dimensional path that does not fly through the gate, we will find and test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the feasibility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of a guidance system that creates a similar path that does.</a:t>
            </a: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63D96645-CC56-42E3-9AE0-DED59BDE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5540" y="24316602"/>
            <a:ext cx="8286750" cy="75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Short mention of other work by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Kumar and others</a:t>
            </a: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E3534-E6BA-4AE4-90BA-6454D43F5189}"/>
              </a:ext>
            </a:extLst>
          </p:cNvPr>
          <p:cNvSpPr/>
          <p:nvPr/>
        </p:nvSpPr>
        <p:spPr>
          <a:xfrm>
            <a:off x="9144000" y="11207621"/>
            <a:ext cx="859536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72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7" name="AutoShape 2" descr="A 3D terrestrial lidar scan of the Interstate 510 bridge in New Orleans">
            <a:extLst>
              <a:ext uri="{FF2B5EF4-FFF2-40B4-BE49-F238E27FC236}">
                <a16:creationId xmlns:a16="http://schemas.microsoft.com/office/drawing/2014/main" id="{42171AC6-D75F-4F28-B0AD-F22C1538E3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343721" y="13563600"/>
            <a:ext cx="8595360" cy="12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7200"/>
          </a:p>
        </p:txBody>
      </p:sp>
      <p:sp>
        <p:nvSpPr>
          <p:cNvPr id="35" name="Text Box 24">
            <a:extLst>
              <a:ext uri="{FF2B5EF4-FFF2-40B4-BE49-F238E27FC236}">
                <a16:creationId xmlns:a16="http://schemas.microsoft.com/office/drawing/2014/main" id="{B96D240A-6B92-4F4B-8599-A841A1F2D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987" y="14941367"/>
            <a:ext cx="8595360" cy="78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 smtClean="0">
                <a:solidFill>
                  <a:srgbClr val="1EADB3"/>
                </a:solidFill>
                <a:latin typeface="Minion Pro" panose="02040503050306020203"/>
              </a:rPr>
              <a:t>An autonomous vehicle sensing dynamic hazards.</a:t>
            </a:r>
            <a:endParaRPr lang="en-US" sz="2800" b="1" i="1" dirty="0">
              <a:solidFill>
                <a:srgbClr val="1EADB3"/>
              </a:solidFill>
              <a:latin typeface="Minion Pro" panose="02040503050306020203"/>
            </a:endParaRPr>
          </a:p>
        </p:txBody>
      </p:sp>
      <p:sp>
        <p:nvSpPr>
          <p:cNvPr id="12" name="AutoShape 4" descr="Image result for mechanical drawing">
            <a:extLst>
              <a:ext uri="{FF2B5EF4-FFF2-40B4-BE49-F238E27FC236}">
                <a16:creationId xmlns:a16="http://schemas.microsoft.com/office/drawing/2014/main" id="{8C42C160-AD6F-4118-AF98-EF9B64F27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96121" y="13716000"/>
            <a:ext cx="8595360" cy="124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sz="7200"/>
          </a:p>
        </p:txBody>
      </p:sp>
      <p:sp>
        <p:nvSpPr>
          <p:cNvPr id="46" name="Text Box 24">
            <a:extLst>
              <a:ext uri="{FF2B5EF4-FFF2-40B4-BE49-F238E27FC236}">
                <a16:creationId xmlns:a16="http://schemas.microsoft.com/office/drawing/2014/main" id="{40463F0C-A75D-450E-B229-3303BD7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5053" y="25693312"/>
            <a:ext cx="8595360" cy="78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 smtClean="0">
                <a:solidFill>
                  <a:srgbClr val="1EADB3"/>
                </a:solidFill>
                <a:latin typeface="Minion Pro" panose="02040503050306020203"/>
              </a:rPr>
              <a:t>Drone and controller block diagram</a:t>
            </a:r>
            <a:endParaRPr lang="en-US" sz="2800" b="1" i="1" dirty="0">
              <a:solidFill>
                <a:srgbClr val="1EADB3"/>
              </a:solidFill>
              <a:latin typeface="Minion Pro" panose="02040503050306020203"/>
            </a:endParaRPr>
          </a:p>
        </p:txBody>
      </p:sp>
      <p:sp>
        <p:nvSpPr>
          <p:cNvPr id="64" name="Text Box 24">
            <a:extLst>
              <a:ext uri="{FF2B5EF4-FFF2-40B4-BE49-F238E27FC236}">
                <a16:creationId xmlns:a16="http://schemas.microsoft.com/office/drawing/2014/main" id="{C2A8878D-E02F-4BF9-B194-EE211DB3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1145787"/>
            <a:ext cx="8595360" cy="78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9" y="10332543"/>
            <a:ext cx="7966693" cy="46464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4A7560-C470-4632-90FC-610638217CCB}"/>
              </a:ext>
            </a:extLst>
          </p:cNvPr>
          <p:cNvSpPr txBox="1"/>
          <p:nvPr/>
        </p:nvSpPr>
        <p:spPr>
          <a:xfrm>
            <a:off x="1018296" y="14303353"/>
            <a:ext cx="552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Source: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electronicsweekly.com</a:t>
            </a:r>
            <a:endParaRPr lang="en-US" sz="7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04" y="21204004"/>
            <a:ext cx="8086725" cy="5324475"/>
          </a:xfrm>
          <a:prstGeom prst="rect">
            <a:avLst/>
          </a:prstGeom>
        </p:spPr>
      </p:pic>
      <p:sp>
        <p:nvSpPr>
          <p:cNvPr id="51" name="Text Box 24">
            <a:extLst>
              <a:ext uri="{FF2B5EF4-FFF2-40B4-BE49-F238E27FC236}">
                <a16:creationId xmlns:a16="http://schemas.microsoft.com/office/drawing/2014/main" id="{B96D240A-6B92-4F4B-8599-A841A1F2D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26586696"/>
            <a:ext cx="8595360" cy="78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 smtClean="0">
                <a:solidFill>
                  <a:srgbClr val="1EADB3"/>
                </a:solidFill>
                <a:latin typeface="Minion Pro" panose="02040503050306020203"/>
              </a:rPr>
              <a:t>Depiction of flight path correction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575" y="22464337"/>
            <a:ext cx="8591550" cy="3228975"/>
          </a:xfrm>
          <a:prstGeom prst="rect">
            <a:avLst/>
          </a:prstGeom>
        </p:spPr>
      </p:pic>
      <p:sp>
        <p:nvSpPr>
          <p:cNvPr id="60" name="Text Box 24">
            <a:extLst>
              <a:ext uri="{FF2B5EF4-FFF2-40B4-BE49-F238E27FC236}">
                <a16:creationId xmlns:a16="http://schemas.microsoft.com/office/drawing/2014/main" id="{0B1E17B3-28C2-4267-91CA-AB63A39B0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767" y="9146368"/>
            <a:ext cx="8624232" cy="294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For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the identify process,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a rectangular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gate,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will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be inserted into the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environment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.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The drone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will also be placed in the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environment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approximately 5 to 20 feet away from the gate at 0 to 150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degree angles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from the orthogonal vector of the gates plane. The processor will be tasked with identify the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gate.</a:t>
            </a: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61" name="Text Box 24">
            <a:extLst>
              <a:ext uri="{FF2B5EF4-FFF2-40B4-BE49-F238E27FC236}">
                <a16:creationId xmlns:a16="http://schemas.microsoft.com/office/drawing/2014/main" id="{0B1E17B3-28C2-4267-91CA-AB63A39B0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143" y="6656835"/>
            <a:ext cx="8624232" cy="164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Individual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testing will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isolate each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of the “identify, locate, and modify” processes and analyze their performances.</a:t>
            </a: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9475053" y="12103512"/>
            <a:ext cx="8595360" cy="91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 dirty="0" smtClean="0">
                <a:solidFill>
                  <a:srgbClr val="EFF0F1"/>
                </a:solidFill>
                <a:latin typeface="Minion Pro" panose="02040503050306020203"/>
              </a:rPr>
              <a:t>Location</a:t>
            </a:r>
            <a:endParaRPr lang="en-US" sz="3600" b="1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0B1E17B3-28C2-4267-91CA-AB63A39B0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094" y="12950179"/>
            <a:ext cx="8624232" cy="466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For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the location process, the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processor will be tasked with estimating the approximate location of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the gates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target point in reference to the drone. The target point will be one of five points at which the drone intends to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cross the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gates plane, be it at the center of the gate or one of the corners. The processor, knowing the dimensions of the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gate and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the target point, will be able to calculate the angle offset from the orthogonal, and the distance from the target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point.</a:t>
            </a: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9478125" y="17555732"/>
            <a:ext cx="8595360" cy="91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b="1" dirty="0" smtClean="0">
                <a:solidFill>
                  <a:srgbClr val="EFF0F1"/>
                </a:solidFill>
                <a:latin typeface="Minion Pro" panose="02040503050306020203"/>
              </a:rPr>
              <a:t>Modification</a:t>
            </a:r>
            <a:endParaRPr lang="en-US" sz="3600" b="1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68" name="Text Box 24">
            <a:extLst>
              <a:ext uri="{FF2B5EF4-FFF2-40B4-BE49-F238E27FC236}">
                <a16:creationId xmlns:a16="http://schemas.microsoft.com/office/drawing/2014/main" id="{0B1E17B3-28C2-4267-91CA-AB63A39B0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7694" y="18498748"/>
            <a:ext cx="8624232" cy="337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The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processor will take the original path (which does not fly through the target point) and calculate the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trajectory of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the drone on the original path as it would pass through the target point. Then, the processor will create a new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path with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the same trajectory at the target point and the smallest deviations in trajectories along the rest of the path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. </a:t>
            </a: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69" name="Text Box 24">
            <a:extLst>
              <a:ext uri="{FF2B5EF4-FFF2-40B4-BE49-F238E27FC236}">
                <a16:creationId xmlns:a16="http://schemas.microsoft.com/office/drawing/2014/main" id="{0B1E17B3-28C2-4267-91CA-AB63A39B0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9360" y="6700977"/>
            <a:ext cx="8624232" cy="466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Initial steps in this research focused on the flight controls of the selected drone (DJI </a:t>
            </a:r>
            <a:r>
              <a:rPr lang="en-US" sz="2800" dirty="0" err="1" smtClean="0">
                <a:solidFill>
                  <a:srgbClr val="EFF0F1"/>
                </a:solidFill>
                <a:latin typeface="Minion Pro" panose="02040503050306020203"/>
              </a:rPr>
              <a:t>Tello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), video connectivity between the drone and the computer, and the gate identification process. 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First, a protocol was written to connect the </a:t>
            </a:r>
            <a:r>
              <a:rPr lang="en-US" sz="2800" dirty="0" err="1" smtClean="0">
                <a:solidFill>
                  <a:srgbClr val="EFF0F1"/>
                </a:solidFill>
                <a:latin typeface="Minion Pro" panose="02040503050306020203"/>
              </a:rPr>
              <a:t>Tello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 drone to the Linux system. The drone was then pilot using test commands from the user through the Linux system.</a:t>
            </a:r>
          </a:p>
          <a:p>
            <a:pPr eaLnBrk="1" hangingPunct="1">
              <a:spcBef>
                <a:spcPct val="50000"/>
              </a:spcBef>
            </a:pP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5" b="33571"/>
          <a:stretch/>
        </p:blipFill>
        <p:spPr>
          <a:xfrm>
            <a:off x="27290562" y="5816226"/>
            <a:ext cx="8859954" cy="6357174"/>
          </a:xfrm>
          <a:prstGeom prst="rect">
            <a:avLst/>
          </a:prstGeom>
        </p:spPr>
      </p:pic>
      <p:sp>
        <p:nvSpPr>
          <p:cNvPr id="70" name="Text Box 24">
            <a:extLst>
              <a:ext uri="{FF2B5EF4-FFF2-40B4-BE49-F238E27FC236}">
                <a16:creationId xmlns:a16="http://schemas.microsoft.com/office/drawing/2014/main" id="{40463F0C-A75D-450E-B229-3303BD7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9458" y="18539569"/>
            <a:ext cx="8595360" cy="78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 smtClean="0">
                <a:solidFill>
                  <a:srgbClr val="1EADB3"/>
                </a:solidFill>
                <a:latin typeface="Minion Pro" panose="02040503050306020203"/>
              </a:rPr>
              <a:t>Photo of computer video feed</a:t>
            </a:r>
            <a:endParaRPr lang="en-US" sz="2800" b="1" i="1" dirty="0">
              <a:solidFill>
                <a:srgbClr val="1EADB3"/>
              </a:solidFill>
              <a:latin typeface="Minion Pro" panose="02040503050306020203"/>
            </a:endParaRPr>
          </a:p>
        </p:txBody>
      </p:sp>
      <p:sp>
        <p:nvSpPr>
          <p:cNvPr id="71" name="Text Box 24">
            <a:extLst>
              <a:ext uri="{FF2B5EF4-FFF2-40B4-BE49-F238E27FC236}">
                <a16:creationId xmlns:a16="http://schemas.microsoft.com/office/drawing/2014/main" id="{40463F0C-A75D-450E-B229-3303BD7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2354" y="12165067"/>
            <a:ext cx="8595360" cy="78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 smtClean="0">
                <a:solidFill>
                  <a:srgbClr val="1EADB3"/>
                </a:solidFill>
                <a:latin typeface="Minion Pro" panose="02040503050306020203"/>
              </a:rPr>
              <a:t>Photo of Computer controlled flight</a:t>
            </a:r>
          </a:p>
        </p:txBody>
      </p:sp>
      <p:sp>
        <p:nvSpPr>
          <p:cNvPr id="72" name="Text Box 24">
            <a:extLst>
              <a:ext uri="{FF2B5EF4-FFF2-40B4-BE49-F238E27FC236}">
                <a16:creationId xmlns:a16="http://schemas.microsoft.com/office/drawing/2014/main" id="{0B1E17B3-28C2-4267-91CA-AB63A39B0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9360" y="15564918"/>
            <a:ext cx="8624232" cy="164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A separate protocol was written to connect the </a:t>
            </a:r>
            <a:r>
              <a:rPr lang="en-US" sz="2800" dirty="0" err="1" smtClean="0">
                <a:solidFill>
                  <a:srgbClr val="EFF0F1"/>
                </a:solidFill>
                <a:latin typeface="Minion Pro" panose="02040503050306020203"/>
              </a:rPr>
              <a:t>Tello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 drone’s camera to the Linux system. The resulting Video Feed is shown below.</a:t>
            </a: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73" name="Text Box 24">
            <a:extLst>
              <a:ext uri="{FF2B5EF4-FFF2-40B4-BE49-F238E27FC236}">
                <a16:creationId xmlns:a16="http://schemas.microsoft.com/office/drawing/2014/main" id="{0B1E17B3-28C2-4267-91CA-AB63A39B0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560" y="22502231"/>
            <a:ext cx="8624232" cy="251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For the gate identification process, a python program was developed that color thresholds a camera and identifies edges of an object. An example of the program running to identify a random object is shown below.</a:t>
            </a: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74" name="Text Box 24">
            <a:extLst>
              <a:ext uri="{FF2B5EF4-FFF2-40B4-BE49-F238E27FC236}">
                <a16:creationId xmlns:a16="http://schemas.microsoft.com/office/drawing/2014/main" id="{0B1E17B3-28C2-4267-91CA-AB63A39B0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0868" y="13681717"/>
            <a:ext cx="8624232" cy="207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These three protocols and scripts will be combined to 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have the drone identify a </a:t>
            </a:r>
            <a:r>
              <a:rPr lang="en-US" sz="2800" dirty="0" err="1" smtClean="0">
                <a:solidFill>
                  <a:srgbClr val="EFF0F1"/>
                </a:solidFill>
                <a:latin typeface="Minion Pro" panose="02040503050306020203"/>
              </a:rPr>
              <a:t>racegate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 and fly through it. </a:t>
            </a:r>
            <a:r>
              <a:rPr lang="en-US" sz="2800" dirty="0">
                <a:solidFill>
                  <a:srgbClr val="EFF0F1"/>
                </a:solidFill>
                <a:latin typeface="Minion Pro" panose="02040503050306020203"/>
              </a:rPr>
              <a:t>P</a:t>
            </a:r>
            <a:r>
              <a:rPr lang="en-US" sz="2800" dirty="0" smtClean="0">
                <a:solidFill>
                  <a:srgbClr val="EFF0F1"/>
                </a:solidFill>
                <a:latin typeface="Minion Pro" panose="02040503050306020203"/>
              </a:rPr>
              <a:t>ath modification will then be developed to finalize the drone’s flight control. </a:t>
            </a:r>
            <a:endParaRPr lang="en-US" sz="2800" dirty="0">
              <a:solidFill>
                <a:srgbClr val="EFF0F1"/>
              </a:solidFill>
              <a:latin typeface="Minion Pro" panose="02040503050306020203"/>
            </a:endParaRPr>
          </a:p>
        </p:txBody>
      </p:sp>
      <p:sp>
        <p:nvSpPr>
          <p:cNvPr id="75" name="Text Box 24">
            <a:extLst>
              <a:ext uri="{FF2B5EF4-FFF2-40B4-BE49-F238E27FC236}">
                <a16:creationId xmlns:a16="http://schemas.microsoft.com/office/drawing/2014/main" id="{40463F0C-A75D-450E-B229-3303BD7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7054" y="12315970"/>
            <a:ext cx="8595360" cy="12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2689" tIns="176345" rIns="352689" bIns="17634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i="1" dirty="0" smtClean="0">
                <a:solidFill>
                  <a:srgbClr val="1EADB3"/>
                </a:solidFill>
                <a:latin typeface="Minion Pro" panose="02040503050306020203"/>
              </a:rPr>
              <a:t>Color </a:t>
            </a:r>
            <a:r>
              <a:rPr lang="en-US" sz="2800" b="1" i="1" dirty="0" err="1" smtClean="0">
                <a:solidFill>
                  <a:srgbClr val="1EADB3"/>
                </a:solidFill>
                <a:latin typeface="Minion Pro" panose="02040503050306020203"/>
              </a:rPr>
              <a:t>thresholding</a:t>
            </a:r>
            <a:r>
              <a:rPr lang="en-US" sz="2800" b="1" i="1" dirty="0" smtClean="0">
                <a:solidFill>
                  <a:srgbClr val="1EADB3"/>
                </a:solidFill>
                <a:latin typeface="Minion Pro" panose="02040503050306020203"/>
              </a:rPr>
              <a:t> with edge recognition  on a random object</a:t>
            </a:r>
          </a:p>
        </p:txBody>
      </p:sp>
    </p:spTree>
    <p:extLst>
      <p:ext uri="{BB962C8B-B14F-4D97-AF65-F5344CB8AC3E}">
        <p14:creationId xmlns:p14="http://schemas.microsoft.com/office/powerpoint/2010/main" val="10024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CE Poster Fonts">
      <a:majorFont>
        <a:latin typeface="Century Gothic"/>
        <a:ea typeface=""/>
        <a:cs typeface=""/>
      </a:majorFont>
      <a:minorFont>
        <a:latin typeface="Minion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3049</TotalTime>
  <Words>814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Minion Pro</vt:lpstr>
      <vt:lpstr>Minion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USNA</dc:creator>
  <cp:lastModifiedBy>Credle, Austin Midn USN USNA Annapolis</cp:lastModifiedBy>
  <cp:revision>211</cp:revision>
  <cp:lastPrinted>2018-11-09T14:07:21Z</cp:lastPrinted>
  <dcterms:created xsi:type="dcterms:W3CDTF">2008-11-17T14:24:47Z</dcterms:created>
  <dcterms:modified xsi:type="dcterms:W3CDTF">2019-12-03T14:52:52Z</dcterms:modified>
</cp:coreProperties>
</file>