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Lst>
  <p:sldSz cx="36576000" cy="27432000"/>
  <p:notesSz cx="7315200" cy="9601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2" userDrawn="1">
          <p15:clr>
            <a:srgbClr val="A4A3A4"/>
          </p15:clr>
        </p15:guide>
        <p15:guide id="2" pos="22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ngelista, Dennis J CIV USNA Annapolis" initials="EDJCUA" lastIdx="1" clrIdx="0">
    <p:extLst>
      <p:ext uri="{19B8F6BF-5375-455C-9EA6-DF929625EA0E}">
        <p15:presenceInfo xmlns:p15="http://schemas.microsoft.com/office/powerpoint/2012/main" userId="Evangelista, Dennis J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a:srgbClr val="C6D9F1"/>
    <a:srgbClr val="0067B6"/>
    <a:srgbClr val="F4DA40"/>
    <a:srgbClr val="CBA052"/>
    <a:srgbClr val="8D744A"/>
    <a:srgbClr val="FFFFA7"/>
    <a:srgbClr val="DFC683"/>
    <a:srgbClr val="FFF1C6"/>
    <a:srgbClr val="EDD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1" autoAdjust="0"/>
    <p:restoredTop sz="94677" autoAdjust="0"/>
  </p:normalViewPr>
  <p:slideViewPr>
    <p:cSldViewPr showGuides="1">
      <p:cViewPr>
        <p:scale>
          <a:sx n="30" d="100"/>
          <a:sy n="30" d="100"/>
        </p:scale>
        <p:origin x="19" y="-125"/>
      </p:cViewPr>
      <p:guideLst>
        <p:guide orient="horz" pos="5312"/>
        <p:guide pos="228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04-Dec-19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04-Dec-19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0"/>
          <p:cNvSpPr>
            <a:spLocks noChangeArrowheads="1"/>
          </p:cNvSpPr>
          <p:nvPr/>
        </p:nvSpPr>
        <p:spPr bwMode="auto">
          <a:xfrm>
            <a:off x="0" y="0"/>
            <a:ext cx="36576000" cy="27432000"/>
          </a:xfrm>
          <a:prstGeom prst="rect">
            <a:avLst/>
          </a:prstGeom>
          <a:solidFill>
            <a:schemeClr val="tx2">
              <a:lumMod val="20000"/>
              <a:lumOff val="80000"/>
            </a:schemeClr>
          </a:solidFill>
          <a:ln w="25400" algn="ctr">
            <a:noFill/>
            <a:miter lim="800000"/>
            <a:headEnd/>
            <a:tailEnd/>
          </a:ln>
        </p:spPr>
        <p:txBody>
          <a:bodyPr lIns="352655" tIns="176326" rIns="352655" bIns="176326" anchor="ctr"/>
          <a:lstStyle/>
          <a:p>
            <a:pPr algn="ctr"/>
            <a:endParaRPr lang="en-US" sz="6938">
              <a:solidFill>
                <a:srgbClr val="D1E4FF"/>
              </a:solidFill>
              <a:latin typeface="Calibri" pitchFamily="34" charset="0"/>
            </a:endParaRPr>
          </a:p>
        </p:txBody>
      </p:sp>
      <p:sp>
        <p:nvSpPr>
          <p:cNvPr id="2" name="Rectangle 1"/>
          <p:cNvSpPr/>
          <p:nvPr/>
        </p:nvSpPr>
        <p:spPr>
          <a:xfrm>
            <a:off x="18568904" y="4343401"/>
            <a:ext cx="8657603" cy="545413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Rectangle 49"/>
          <p:cNvSpPr>
            <a:spLocks noChangeArrowheads="1"/>
          </p:cNvSpPr>
          <p:nvPr/>
        </p:nvSpPr>
        <p:spPr bwMode="auto">
          <a:xfrm>
            <a:off x="0" y="0"/>
            <a:ext cx="36576000"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495508" y="1108369"/>
            <a:ext cx="29689274" cy="137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600" b="1" dirty="0" smtClean="0">
                <a:solidFill>
                  <a:schemeClr val="bg1"/>
                </a:solidFill>
                <a:latin typeface="Arial" panose="020B0604020202020204" pitchFamily="34" charset="0"/>
                <a:cs typeface="Arial" panose="020B0604020202020204" pitchFamily="34" charset="0"/>
              </a:rPr>
              <a:t>Autonomous </a:t>
            </a:r>
            <a:r>
              <a:rPr lang="en-US" sz="6600" b="1" dirty="0" smtClean="0">
                <a:solidFill>
                  <a:schemeClr val="bg1"/>
                </a:solidFill>
                <a:latin typeface="Arial" panose="020B0604020202020204" pitchFamily="34" charset="0"/>
                <a:cs typeface="Arial" panose="020B0604020202020204" pitchFamily="34" charset="0"/>
              </a:rPr>
              <a:t>Drone Flight</a:t>
            </a:r>
            <a:endParaRPr lang="en-US" sz="6600" b="1" dirty="0">
              <a:solidFill>
                <a:schemeClr val="bg1"/>
              </a:solidFill>
              <a:latin typeface="Arial" panose="020B0604020202020204" pitchFamily="34" charset="0"/>
              <a:cs typeface="Arial" panose="020B0604020202020204" pitchFamily="34" charset="0"/>
            </a:endParaRPr>
          </a:p>
        </p:txBody>
      </p:sp>
      <p:sp>
        <p:nvSpPr>
          <p:cNvPr id="4119" name="TextBox 7"/>
          <p:cNvSpPr txBox="1">
            <a:spLocks noChangeArrowheads="1"/>
          </p:cNvSpPr>
          <p:nvPr/>
        </p:nvSpPr>
        <p:spPr bwMode="auto">
          <a:xfrm>
            <a:off x="495508" y="2404487"/>
            <a:ext cx="28849059" cy="17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400" dirty="0" smtClean="0">
                <a:solidFill>
                  <a:schemeClr val="bg1"/>
                </a:solidFill>
                <a:latin typeface="Arial" panose="020B0604020202020204" pitchFamily="34" charset="0"/>
                <a:cs typeface="Arial" panose="020B0604020202020204" pitchFamily="34" charset="0"/>
              </a:rPr>
              <a:t>MIDN </a:t>
            </a:r>
            <a:r>
              <a:rPr lang="en-US" sz="4400" dirty="0" smtClean="0">
                <a:solidFill>
                  <a:schemeClr val="bg1"/>
                </a:solidFill>
                <a:latin typeface="Arial" panose="020B0604020202020204" pitchFamily="34" charset="0"/>
                <a:cs typeface="Arial" panose="020B0604020202020204" pitchFamily="34" charset="0"/>
              </a:rPr>
              <a:t>1/C A Credle </a:t>
            </a:r>
            <a:r>
              <a:rPr lang="en-US" sz="4400" dirty="0" smtClean="0">
                <a:solidFill>
                  <a:schemeClr val="bg1"/>
                </a:solidFill>
                <a:latin typeface="Arial" panose="020B0604020202020204" pitchFamily="34" charset="0"/>
                <a:cs typeface="Arial" panose="020B0604020202020204" pitchFamily="34" charset="0"/>
              </a:rPr>
              <a:t>and </a:t>
            </a:r>
            <a:r>
              <a:rPr lang="en-US" sz="4400" dirty="0" err="1" smtClean="0">
                <a:solidFill>
                  <a:schemeClr val="bg1"/>
                </a:solidFill>
                <a:latin typeface="Arial" panose="020B0604020202020204" pitchFamily="34" charset="0"/>
                <a:cs typeface="Arial" panose="020B0604020202020204" pitchFamily="34" charset="0"/>
              </a:rPr>
              <a:t>Asst</a:t>
            </a:r>
            <a:r>
              <a:rPr lang="en-US" sz="4400" dirty="0" smtClean="0">
                <a:solidFill>
                  <a:schemeClr val="bg1"/>
                </a:solidFill>
                <a:latin typeface="Arial" panose="020B0604020202020204" pitchFamily="34" charset="0"/>
                <a:cs typeface="Arial" panose="020B0604020202020204" pitchFamily="34" charset="0"/>
              </a:rPr>
              <a:t> Prof D Evangelista</a:t>
            </a:r>
            <a:endParaRPr lang="en-US" sz="2800" dirty="0" smtClean="0">
              <a:solidFill>
                <a:schemeClr val="bg1"/>
              </a:solidFill>
              <a:latin typeface="Arial" panose="020B0604020202020204" pitchFamily="34" charset="0"/>
              <a:cs typeface="Arial" panose="020B0604020202020204" pitchFamily="34" charset="0"/>
            </a:endParaRPr>
          </a:p>
          <a:p>
            <a:pPr eaLnBrk="1" hangingPunct="1"/>
            <a:r>
              <a:rPr lang="en-US" sz="4400" dirty="0" smtClean="0">
                <a:solidFill>
                  <a:schemeClr val="bg1"/>
                </a:solidFill>
                <a:latin typeface="Arial" panose="020B0604020202020204" pitchFamily="34" charset="0"/>
                <a:cs typeface="Arial" panose="020B0604020202020204" pitchFamily="34" charset="0"/>
              </a:rPr>
              <a:t>Department of Weapons, Robotics, and Control Engineering, United States Naval Academy</a:t>
            </a:r>
            <a:endParaRPr lang="en-US" sz="4400" dirty="0">
              <a:solidFill>
                <a:schemeClr val="bg1"/>
              </a:solidFill>
              <a:latin typeface="Arial" panose="020B0604020202020204" pitchFamily="34" charset="0"/>
              <a:cs typeface="Arial" panose="020B0604020202020204" pitchFamily="34" charset="0"/>
            </a:endParaRPr>
          </a:p>
        </p:txBody>
      </p:sp>
      <p:cxnSp>
        <p:nvCxnSpPr>
          <p:cNvPr id="3" name="Straight Connector 2"/>
          <p:cNvCxnSpPr/>
          <p:nvPr/>
        </p:nvCxnSpPr>
        <p:spPr>
          <a:xfrm>
            <a:off x="0" y="4138258"/>
            <a:ext cx="36576000" cy="0"/>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b="64919"/>
          <a:stretch/>
        </p:blipFill>
        <p:spPr>
          <a:xfrm>
            <a:off x="28379429" y="232019"/>
            <a:ext cx="7708415" cy="3901835"/>
          </a:xfrm>
          <a:prstGeom prst="rect">
            <a:avLst/>
          </a:prstGeom>
        </p:spPr>
      </p:pic>
      <p:sp>
        <p:nvSpPr>
          <p:cNvPr id="34" name="Text Box 24"/>
          <p:cNvSpPr txBox="1">
            <a:spLocks noChangeArrowheads="1"/>
          </p:cNvSpPr>
          <p:nvPr/>
        </p:nvSpPr>
        <p:spPr bwMode="auto">
          <a:xfrm>
            <a:off x="9614976" y="4343401"/>
            <a:ext cx="8595360" cy="10451205"/>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Methods and </a:t>
            </a:r>
            <a:r>
              <a:rPr lang="en-US" sz="4000" b="1" dirty="0" smtClean="0">
                <a:solidFill>
                  <a:srgbClr val="005493"/>
                </a:solidFill>
                <a:latin typeface="Arial" panose="020B0604020202020204" pitchFamily="34" charset="0"/>
                <a:cs typeface="Arial" panose="020B0604020202020204" pitchFamily="34" charset="0"/>
              </a:rPr>
              <a:t>Materials</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Drone Platform: DJI </a:t>
            </a:r>
            <a:r>
              <a:rPr lang="en-US" sz="2800" dirty="0" err="1" smtClean="0">
                <a:solidFill>
                  <a:srgbClr val="005493"/>
                </a:solidFill>
                <a:latin typeface="Arial" panose="020B0604020202020204" pitchFamily="34" charset="0"/>
                <a:cs typeface="Arial" panose="020B0604020202020204" pitchFamily="34" charset="0"/>
              </a:rPr>
              <a:t>Tello</a:t>
            </a:r>
            <a:endParaRPr lang="en-US" sz="2800"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   The </a:t>
            </a: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platform was selected for its price range, its built-in camera, and its pre-programmed flight controls. The low level flight controller is advantageous to maintain stable flight.</a:t>
            </a:r>
            <a:endParaRPr lang="en-US" sz="2800" dirty="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Race Gate: 5’x5’ Gold Race Gate</a:t>
            </a: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 </a:t>
            </a:r>
            <a:r>
              <a:rPr lang="en-US" sz="2800" dirty="0" smtClean="0">
                <a:solidFill>
                  <a:srgbClr val="005493"/>
                </a:solidFill>
                <a:latin typeface="Arial" panose="020B0604020202020204" pitchFamily="34" charset="0"/>
                <a:cs typeface="Arial" panose="020B0604020202020204" pitchFamily="34" charset="0"/>
              </a:rPr>
              <a:t>  A large race gate was selected to allow easy gate recognition and ample space for drone navigation. This is the standard size for drone race gates.</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Major Steps:</a:t>
            </a:r>
          </a:p>
          <a:p>
            <a:pPr marL="514350" indent="-514350" eaLnBrk="1" hangingPunct="1">
              <a:spcBef>
                <a:spcPct val="50000"/>
              </a:spcBef>
              <a:buAutoNum type="arabicPeriod"/>
            </a:pP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Flight by Remote Controller</a:t>
            </a:r>
          </a:p>
          <a:p>
            <a:pPr marL="514350" indent="-514350" eaLnBrk="1" hangingPunct="1">
              <a:spcBef>
                <a:spcPct val="50000"/>
              </a:spcBef>
              <a:buAutoNum type="arabicPeriod"/>
            </a:pP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Flight by Computer</a:t>
            </a:r>
          </a:p>
          <a:p>
            <a:pPr marL="514350" indent="-514350" eaLnBrk="1" hangingPunct="1">
              <a:spcBef>
                <a:spcPct val="50000"/>
              </a:spcBef>
              <a:buAutoNum type="arabicPeriod"/>
            </a:pP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Video </a:t>
            </a:r>
            <a:r>
              <a:rPr lang="en-US" sz="2800" dirty="0">
                <a:solidFill>
                  <a:srgbClr val="005493"/>
                </a:solidFill>
                <a:latin typeface="Arial" panose="020B0604020202020204" pitchFamily="34" charset="0"/>
                <a:cs typeface="Arial" panose="020B0604020202020204" pitchFamily="34" charset="0"/>
              </a:rPr>
              <a:t>S</a:t>
            </a:r>
            <a:r>
              <a:rPr lang="en-US" sz="2800" dirty="0" smtClean="0">
                <a:solidFill>
                  <a:srgbClr val="005493"/>
                </a:solidFill>
                <a:latin typeface="Arial" panose="020B0604020202020204" pitchFamily="34" charset="0"/>
                <a:cs typeface="Arial" panose="020B0604020202020204" pitchFamily="34" charset="0"/>
              </a:rPr>
              <a:t>tream to Computer</a:t>
            </a:r>
          </a:p>
          <a:p>
            <a:pPr marL="514350" indent="-514350" eaLnBrk="1" hangingPunct="1">
              <a:spcBef>
                <a:spcPct val="50000"/>
              </a:spcBef>
              <a:buAutoNum type="arabicPeriod"/>
            </a:pPr>
            <a:r>
              <a:rPr lang="en-US" sz="2800" dirty="0" smtClean="0">
                <a:solidFill>
                  <a:srgbClr val="005493"/>
                </a:solidFill>
                <a:latin typeface="Arial" panose="020B0604020202020204" pitchFamily="34" charset="0"/>
                <a:cs typeface="Arial" panose="020B0604020202020204" pitchFamily="34" charset="0"/>
              </a:rPr>
              <a:t>Computer Gate Recognition</a:t>
            </a:r>
          </a:p>
          <a:p>
            <a:pPr marL="514350" indent="-514350" eaLnBrk="1" hangingPunct="1">
              <a:spcBef>
                <a:spcPct val="50000"/>
              </a:spcBef>
              <a:buAutoNum type="arabicPeriod"/>
            </a:pPr>
            <a:r>
              <a:rPr lang="en-US" sz="2800" dirty="0" smtClean="0">
                <a:solidFill>
                  <a:srgbClr val="005493"/>
                </a:solidFill>
                <a:latin typeface="Arial" panose="020B0604020202020204" pitchFamily="34" charset="0"/>
                <a:cs typeface="Arial" panose="020B0604020202020204" pitchFamily="34" charset="0"/>
              </a:rPr>
              <a:t>Integration of Steps 2 through 4</a:t>
            </a:r>
            <a:endParaRPr lang="en-US" sz="2800" dirty="0">
              <a:solidFill>
                <a:srgbClr val="005493"/>
              </a:solidFill>
              <a:latin typeface="Arial" panose="020B0604020202020204" pitchFamily="34" charset="0"/>
              <a:cs typeface="Arial" panose="020B0604020202020204" pitchFamily="34" charset="0"/>
            </a:endParaRPr>
          </a:p>
        </p:txBody>
      </p:sp>
      <p:sp>
        <p:nvSpPr>
          <p:cNvPr id="39"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28650" y="4379220"/>
            <a:ext cx="8595360" cy="574222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Abstract:</a:t>
            </a:r>
            <a:r>
              <a:rPr lang="en-US" sz="2800" b="1" i="1" dirty="0" smtClean="0">
                <a:solidFill>
                  <a:srgbClr val="005493"/>
                </a:solidFill>
                <a:latin typeface="Arial" panose="020B0604020202020204" pitchFamily="34" charset="0"/>
                <a:cs typeface="Arial" panose="020B0604020202020204" pitchFamily="34" charset="0"/>
              </a:rPr>
              <a:t>  </a:t>
            </a:r>
            <a:r>
              <a:rPr lang="en-US" sz="2800" dirty="0">
                <a:solidFill>
                  <a:srgbClr val="005493"/>
                </a:solidFill>
                <a:latin typeface="Arial" panose="020B0604020202020204" pitchFamily="34" charset="0"/>
                <a:cs typeface="Arial" panose="020B0604020202020204" pitchFamily="34" charset="0"/>
              </a:rPr>
              <a:t>Autonomous racing drones are not only beneficial to the drone racing sport, but also in autonomous vehicles and in </a:t>
            </a:r>
            <a:r>
              <a:rPr lang="en-US" sz="2800" dirty="0" smtClean="0">
                <a:solidFill>
                  <a:srgbClr val="005493"/>
                </a:solidFill>
                <a:latin typeface="Arial" panose="020B0604020202020204" pitchFamily="34" charset="0"/>
                <a:cs typeface="Arial" panose="020B0604020202020204" pitchFamily="34" charset="0"/>
              </a:rPr>
              <a:t>military drones </a:t>
            </a:r>
            <a:r>
              <a:rPr lang="en-US" sz="2800" dirty="0">
                <a:solidFill>
                  <a:srgbClr val="005493"/>
                </a:solidFill>
                <a:latin typeface="Arial" panose="020B0604020202020204" pitchFamily="34" charset="0"/>
                <a:cs typeface="Arial" panose="020B0604020202020204" pitchFamily="34" charset="0"/>
              </a:rPr>
              <a:t>flying through windows, chimneys, etc. We will create a process for a drone to modify its given flight path based on </a:t>
            </a:r>
            <a:r>
              <a:rPr lang="en-US" sz="2800" dirty="0" smtClean="0">
                <a:solidFill>
                  <a:srgbClr val="005493"/>
                </a:solidFill>
                <a:latin typeface="Arial" panose="020B0604020202020204" pitchFamily="34" charset="0"/>
                <a:cs typeface="Arial" panose="020B0604020202020204" pitchFamily="34" charset="0"/>
              </a:rPr>
              <a:t>the visual </a:t>
            </a:r>
            <a:r>
              <a:rPr lang="en-US" sz="2800" dirty="0">
                <a:solidFill>
                  <a:srgbClr val="005493"/>
                </a:solidFill>
                <a:latin typeface="Arial" panose="020B0604020202020204" pitchFamily="34" charset="0"/>
                <a:cs typeface="Arial" panose="020B0604020202020204" pitchFamily="34" charset="0"/>
              </a:rPr>
              <a:t>recognition of the gate in order to fly through a</a:t>
            </a:r>
            <a:r>
              <a:rPr lang="en-US" sz="2800" dirty="0" smtClean="0">
                <a:solidFill>
                  <a:srgbClr val="005493"/>
                </a:solidFill>
                <a:latin typeface="Arial" panose="020B0604020202020204" pitchFamily="34" charset="0"/>
                <a:cs typeface="Arial" panose="020B0604020202020204" pitchFamily="34" charset="0"/>
              </a:rPr>
              <a:t> </a:t>
            </a:r>
            <a:r>
              <a:rPr lang="en-US" sz="2800" dirty="0">
                <a:solidFill>
                  <a:srgbClr val="005493"/>
                </a:solidFill>
                <a:latin typeface="Arial" panose="020B0604020202020204" pitchFamily="34" charset="0"/>
                <a:cs typeface="Arial" panose="020B0604020202020204" pitchFamily="34" charset="0"/>
              </a:rPr>
              <a:t>gate. </a:t>
            </a:r>
            <a:r>
              <a:rPr lang="en-US" sz="2800" dirty="0" smtClean="0">
                <a:solidFill>
                  <a:srgbClr val="005493"/>
                </a:solidFill>
                <a:latin typeface="Arial" panose="020B0604020202020204" pitchFamily="34" charset="0"/>
                <a:cs typeface="Arial" panose="020B0604020202020204" pitchFamily="34" charset="0"/>
              </a:rPr>
              <a:t>The processor </a:t>
            </a:r>
            <a:r>
              <a:rPr lang="en-US" sz="2800" dirty="0">
                <a:solidFill>
                  <a:srgbClr val="005493"/>
                </a:solidFill>
                <a:latin typeface="Arial" panose="020B0604020202020204" pitchFamily="34" charset="0"/>
                <a:cs typeface="Arial" panose="020B0604020202020204" pitchFamily="34" charset="0"/>
              </a:rPr>
              <a:t>will identify the gate, locate it in relation to the </a:t>
            </a:r>
            <a:r>
              <a:rPr lang="en-US" sz="2800" dirty="0" smtClean="0">
                <a:solidFill>
                  <a:srgbClr val="005493"/>
                </a:solidFill>
                <a:latin typeface="Arial" panose="020B0604020202020204" pitchFamily="34" charset="0"/>
                <a:cs typeface="Arial" panose="020B0604020202020204" pitchFamily="34" charset="0"/>
              </a:rPr>
              <a:t>drone’s current </a:t>
            </a:r>
            <a:r>
              <a:rPr lang="en-US" sz="2800" dirty="0">
                <a:solidFill>
                  <a:srgbClr val="005493"/>
                </a:solidFill>
                <a:latin typeface="Arial" panose="020B0604020202020204" pitchFamily="34" charset="0"/>
                <a:cs typeface="Arial" panose="020B0604020202020204" pitchFamily="34" charset="0"/>
              </a:rPr>
              <a:t>path, and modify the path to fly through the gate. If successful, this will </a:t>
            </a:r>
            <a:r>
              <a:rPr lang="en-US" sz="2800" dirty="0" smtClean="0">
                <a:solidFill>
                  <a:srgbClr val="005493"/>
                </a:solidFill>
                <a:latin typeface="Arial" panose="020B0604020202020204" pitchFamily="34" charset="0"/>
                <a:cs typeface="Arial" panose="020B0604020202020204" pitchFamily="34" charset="0"/>
              </a:rPr>
              <a:t>be the </a:t>
            </a:r>
            <a:r>
              <a:rPr lang="en-US" sz="2800" dirty="0">
                <a:solidFill>
                  <a:srgbClr val="005493"/>
                </a:solidFill>
                <a:latin typeface="Arial" panose="020B0604020202020204" pitchFamily="34" charset="0"/>
                <a:cs typeface="Arial" panose="020B0604020202020204" pitchFamily="34" charset="0"/>
              </a:rPr>
              <a:t>first step in creating an autonomous racing drone at USNA.</a:t>
            </a:r>
            <a:endParaRPr lang="en-US" sz="2800" dirty="0">
              <a:solidFill>
                <a:srgbClr val="005493"/>
              </a:solidFill>
              <a:latin typeface="Arial" panose="020B0604020202020204" pitchFamily="34" charset="0"/>
              <a:cs typeface="Arial" panose="020B0604020202020204" pitchFamily="34" charset="0"/>
            </a:endParaRPr>
          </a:p>
        </p:txBody>
      </p:sp>
      <p:sp>
        <p:nvSpPr>
          <p:cNvPr id="40"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8040" y="4332347"/>
            <a:ext cx="8595360" cy="5465187"/>
          </a:xfrm>
          <a:prstGeom prst="rect">
            <a:avLst/>
          </a:prstGeom>
          <a:noFill/>
          <a:ln>
            <a:noFill/>
          </a:ln>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000" b="1" dirty="0" smtClean="0">
                <a:solidFill>
                  <a:srgbClr val="005493"/>
                </a:solidFill>
                <a:latin typeface="Arial" panose="020B0604020202020204" pitchFamily="34" charset="0"/>
                <a:cs typeface="Arial" panose="020B0604020202020204" pitchFamily="34" charset="0"/>
              </a:rPr>
              <a:t>Results: </a:t>
            </a:r>
            <a:r>
              <a:rPr lang="en-US" sz="4000" b="1" dirty="0" err="1" smtClean="0">
                <a:solidFill>
                  <a:srgbClr val="005493"/>
                </a:solidFill>
                <a:latin typeface="Arial" panose="020B0604020202020204" pitchFamily="34" charset="0"/>
                <a:cs typeface="Arial" panose="020B0604020202020204" pitchFamily="34" charset="0"/>
              </a:rPr>
              <a:t>Tello</a:t>
            </a:r>
            <a:r>
              <a:rPr lang="en-US" sz="4000" b="1" dirty="0" smtClean="0">
                <a:solidFill>
                  <a:srgbClr val="005493"/>
                </a:solidFill>
                <a:latin typeface="Arial" panose="020B0604020202020204" pitchFamily="34" charset="0"/>
                <a:cs typeface="Arial" panose="020B0604020202020204" pitchFamily="34" charset="0"/>
              </a:rPr>
              <a:t> Flight by Computer</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endParaRPr lang="en-US" sz="2800" dirty="0">
              <a:solidFill>
                <a:srgbClr val="005493"/>
              </a:solidFill>
              <a:latin typeface="Arial" panose="020B0604020202020204" pitchFamily="34" charset="0"/>
              <a:cs typeface="Arial" panose="020B0604020202020204" pitchFamily="34" charset="0"/>
            </a:endParaRPr>
          </a:p>
          <a:p>
            <a:pPr eaLnBrk="1" hangingPunct="1"/>
            <a:r>
              <a:rPr lang="en-US" sz="2800" dirty="0" smtClean="0">
                <a:solidFill>
                  <a:srgbClr val="005493"/>
                </a:solidFill>
                <a:latin typeface="Arial" panose="020B0604020202020204" pitchFamily="34" charset="0"/>
                <a:cs typeface="Arial" panose="020B0604020202020204" pitchFamily="34" charset="0"/>
              </a:rPr>
              <a:t>Communication from the </a:t>
            </a: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drone to the Linux computer system was hosted through a python socket over the </a:t>
            </a:r>
            <a:r>
              <a:rPr lang="en-US" sz="2800" dirty="0" err="1" smtClean="0">
                <a:solidFill>
                  <a:srgbClr val="005493"/>
                </a:solidFill>
                <a:latin typeface="Arial" panose="020B0604020202020204" pitchFamily="34" charset="0"/>
                <a:cs typeface="Arial" panose="020B0604020202020204" pitchFamily="34" charset="0"/>
              </a:rPr>
              <a:t>Tello’s</a:t>
            </a:r>
            <a:r>
              <a:rPr lang="en-US" sz="2800" dirty="0" smtClean="0">
                <a:solidFill>
                  <a:srgbClr val="005493"/>
                </a:solidFill>
                <a:latin typeface="Arial" panose="020B0604020202020204" pitchFamily="34" charset="0"/>
                <a:cs typeface="Arial" panose="020B0604020202020204" pitchFamily="34" charset="0"/>
              </a:rPr>
              <a:t> Wi-Fi. The </a:t>
            </a: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requires an initial command message of “command” to finalize connection to the computer terminal. The drone can then take commands to take off, land, or perform translational/ rotational movements. </a:t>
            </a:r>
          </a:p>
          <a:p>
            <a:pPr eaLnBrk="1" hangingPunct="1"/>
            <a:endParaRPr lang="en-US" sz="2800" dirty="0" smtClean="0">
              <a:solidFill>
                <a:srgbClr val="005493"/>
              </a:solidFill>
              <a:latin typeface="Arial" panose="020B0604020202020204" pitchFamily="34" charset="0"/>
              <a:cs typeface="Arial" panose="020B0604020202020204" pitchFamily="34" charset="0"/>
            </a:endParaRPr>
          </a:p>
        </p:txBody>
      </p:sp>
      <p:sp>
        <p:nvSpPr>
          <p:cNvPr id="45"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55991709" y="31315641"/>
            <a:ext cx="708448" cy="46891950"/>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Acknowledgements:</a:t>
            </a:r>
            <a:r>
              <a:rPr lang="en-US" sz="2800" dirty="0" smtClean="0">
                <a:solidFill>
                  <a:srgbClr val="005493"/>
                </a:solidFill>
                <a:latin typeface="Arial" panose="020B0604020202020204" pitchFamily="34" charset="0"/>
                <a:cs typeface="Arial" panose="020B0604020202020204" pitchFamily="34" charset="0"/>
              </a:rPr>
              <a:t>  We thank Prof C Clark (UCR), Prof B Cheng (PSU), Prof J Dawkins, Prof G Piper, 2Lt B Canlas, and MIDN 1/C </a:t>
            </a:r>
            <a:r>
              <a:rPr lang="en-US" sz="2800" dirty="0" err="1" smtClean="0">
                <a:solidFill>
                  <a:srgbClr val="005493"/>
                </a:solidFill>
                <a:latin typeface="Arial" panose="020B0604020202020204" pitchFamily="34" charset="0"/>
                <a:cs typeface="Arial" panose="020B0604020202020204" pitchFamily="34" charset="0"/>
              </a:rPr>
              <a:t>Guinan</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48"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12608" y="18401249"/>
            <a:ext cx="8595360" cy="7588883"/>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Can </a:t>
            </a:r>
            <a:r>
              <a:rPr lang="en-US" sz="4000" b="1" dirty="0">
                <a:solidFill>
                  <a:srgbClr val="005493"/>
                </a:solidFill>
                <a:latin typeface="Arial" panose="020B0604020202020204" pitchFamily="34" charset="0"/>
                <a:cs typeface="Arial" panose="020B0604020202020204" pitchFamily="34" charset="0"/>
              </a:rPr>
              <a:t>visual </a:t>
            </a:r>
            <a:r>
              <a:rPr lang="en-US" sz="4000" b="1" dirty="0" err="1">
                <a:solidFill>
                  <a:srgbClr val="005493"/>
                </a:solidFill>
                <a:latin typeface="Arial" panose="020B0604020202020204" pitchFamily="34" charset="0"/>
                <a:cs typeface="Arial" panose="020B0604020202020204" pitchFamily="34" charset="0"/>
              </a:rPr>
              <a:t>servoing</a:t>
            </a:r>
            <a:r>
              <a:rPr lang="en-US" sz="4000" b="1" dirty="0">
                <a:solidFill>
                  <a:srgbClr val="005493"/>
                </a:solidFill>
                <a:latin typeface="Arial" panose="020B0604020202020204" pitchFamily="34" charset="0"/>
                <a:cs typeface="Arial" panose="020B0604020202020204" pitchFamily="34" charset="0"/>
              </a:rPr>
              <a:t> be used for terminal phase of autonomous race-gate-clearing?</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Given a 3D flight path, drone IMU readings, and FPV video feed, </a:t>
            </a:r>
            <a:r>
              <a:rPr lang="en-US" sz="2800" dirty="0" smtClean="0">
                <a:solidFill>
                  <a:srgbClr val="005493"/>
                </a:solidFill>
                <a:latin typeface="Arial" panose="020B0604020202020204" pitchFamily="34" charset="0"/>
                <a:cs typeface="Arial" panose="020B0604020202020204" pitchFamily="34" charset="0"/>
              </a:rPr>
              <a:t>a suitable controller will be developed to automatically adjust the flight path to </a:t>
            </a:r>
            <a:r>
              <a:rPr lang="en-US" sz="2800" dirty="0">
                <a:solidFill>
                  <a:srgbClr val="005493"/>
                </a:solidFill>
                <a:latin typeface="Arial" panose="020B0604020202020204" pitchFamily="34" charset="0"/>
                <a:cs typeface="Arial" panose="020B0604020202020204" pitchFamily="34" charset="0"/>
              </a:rPr>
              <a:t>ensure </a:t>
            </a:r>
            <a:r>
              <a:rPr lang="en-US" sz="2800" dirty="0" smtClean="0">
                <a:solidFill>
                  <a:srgbClr val="005493"/>
                </a:solidFill>
                <a:latin typeface="Arial" panose="020B0604020202020204" pitchFamily="34" charset="0"/>
                <a:cs typeface="Arial" panose="020B0604020202020204" pitchFamily="34" charset="0"/>
              </a:rPr>
              <a:t>the gate is cleared</a:t>
            </a:r>
            <a:r>
              <a:rPr lang="en-US" sz="2800" dirty="0" smtClean="0">
                <a:solidFill>
                  <a:srgbClr val="005493"/>
                </a:solidFill>
                <a:latin typeface="Arial" panose="020B0604020202020204" pitchFamily="34" charset="0"/>
                <a:cs typeface="Arial" panose="020B0604020202020204" pitchFamily="34" charset="0"/>
              </a:rPr>
              <a:t>.  Attempts will first be made in proof of concept demonstration. It will demonstrate the cohesion of race gate identification, relative location identification, and path modification to adjust the drones path through </a:t>
            </a:r>
            <a:r>
              <a:rPr lang="en-US" sz="2800" dirty="0">
                <a:solidFill>
                  <a:srgbClr val="005493"/>
                </a:solidFill>
                <a:latin typeface="Arial" panose="020B0604020202020204" pitchFamily="34" charset="0"/>
                <a:cs typeface="Arial" panose="020B0604020202020204" pitchFamily="34" charset="0"/>
              </a:rPr>
              <a:t>the gate. Success of this system is based on the ability to </a:t>
            </a:r>
            <a:r>
              <a:rPr lang="en-US" sz="2800" dirty="0" smtClean="0">
                <a:solidFill>
                  <a:srgbClr val="005493"/>
                </a:solidFill>
                <a:latin typeface="Arial" panose="020B0604020202020204" pitchFamily="34" charset="0"/>
                <a:cs typeface="Arial" panose="020B0604020202020204" pitchFamily="34" charset="0"/>
              </a:rPr>
              <a:t>autonomously correct </a:t>
            </a:r>
            <a:r>
              <a:rPr lang="en-US" sz="2800" dirty="0">
                <a:solidFill>
                  <a:srgbClr val="005493"/>
                </a:solidFill>
                <a:latin typeface="Arial" panose="020B0604020202020204" pitchFamily="34" charset="0"/>
                <a:cs typeface="Arial" panose="020B0604020202020204" pitchFamily="34" charset="0"/>
              </a:rPr>
              <a:t>the path and fly the drone through the center of the gate without contact.</a:t>
            </a:r>
            <a:endParaRPr lang="en-US" sz="2800" dirty="0" smtClean="0">
              <a:solidFill>
                <a:srgbClr val="005493"/>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53"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54"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64"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711055" y="15969515"/>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a:solidFill>
                  <a:srgbClr val="005493"/>
                </a:solidFill>
              </a:rPr>
              <a:t>Figure 1: </a:t>
            </a:r>
            <a:r>
              <a:rPr lang="en-US" sz="2800" b="1" i="1" dirty="0" smtClean="0">
                <a:solidFill>
                  <a:srgbClr val="005493"/>
                </a:solidFill>
              </a:rPr>
              <a:t>An autonomous drone attempting to recognize a race gate at the Lockheed Martin Alpha Pilot Challenge [source: Technical.ly].</a:t>
            </a:r>
            <a:endParaRPr lang="en-US" sz="2800" b="1" i="1" dirty="0">
              <a:solidFill>
                <a:srgbClr val="005493"/>
              </a:solidFill>
              <a:latin typeface="Minion Pro" panose="02040503050306020203"/>
            </a:endParaRPr>
          </a:p>
        </p:txBody>
      </p:sp>
      <p:sp>
        <p:nvSpPr>
          <p:cNvPr id="74"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820576" y="20197774"/>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 Figure 2: </a:t>
            </a:r>
            <a:r>
              <a:rPr lang="en-US" sz="2800" b="1" i="1" dirty="0" smtClean="0">
                <a:solidFill>
                  <a:srgbClr val="005493"/>
                </a:solidFill>
                <a:latin typeface="Arial" panose="020B0604020202020204" pitchFamily="34" charset="0"/>
                <a:cs typeface="Arial" panose="020B0604020202020204" pitchFamily="34" charset="0"/>
              </a:rPr>
              <a:t>Standard Race Gate Design (6’x7’ outer dimensions, 5’x5’ inner dimensions).</a:t>
            </a:r>
            <a:endParaRPr lang="en-US" sz="2800" b="1" i="1" dirty="0">
              <a:solidFill>
                <a:srgbClr val="005493"/>
              </a:solidFill>
              <a:latin typeface="Arial" panose="020B0604020202020204" pitchFamily="34" charset="0"/>
              <a:cs typeface="Arial" panose="020B0604020202020204" pitchFamily="34" charset="0"/>
            </a:endParaRPr>
          </a:p>
        </p:txBody>
      </p:sp>
      <p:sp>
        <p:nvSpPr>
          <p:cNvPr id="88"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18631147" y="17753398"/>
            <a:ext cx="8595360" cy="6757887"/>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Results</a:t>
            </a:r>
            <a:r>
              <a:rPr lang="en-US" sz="4000" b="1" dirty="0" smtClean="0">
                <a:solidFill>
                  <a:srgbClr val="005493"/>
                </a:solidFill>
                <a:latin typeface="Arial" panose="020B0604020202020204" pitchFamily="34" charset="0"/>
                <a:cs typeface="Arial" panose="020B0604020202020204" pitchFamily="34" charset="0"/>
              </a:rPr>
              <a:t>: </a:t>
            </a:r>
            <a:r>
              <a:rPr lang="en-US" sz="4000" b="1" dirty="0" err="1" smtClean="0">
                <a:solidFill>
                  <a:srgbClr val="005493"/>
                </a:solidFill>
                <a:latin typeface="Arial" panose="020B0604020202020204" pitchFamily="34" charset="0"/>
                <a:cs typeface="Arial" panose="020B0604020202020204" pitchFamily="34" charset="0"/>
              </a:rPr>
              <a:t>Tello</a:t>
            </a:r>
            <a:r>
              <a:rPr lang="en-US" sz="4000" b="1" dirty="0" smtClean="0">
                <a:solidFill>
                  <a:srgbClr val="005493"/>
                </a:solidFill>
                <a:latin typeface="Arial" panose="020B0604020202020204" pitchFamily="34" charset="0"/>
                <a:cs typeface="Arial" panose="020B0604020202020204" pitchFamily="34" charset="0"/>
              </a:rPr>
              <a:t> Video Stream and Gate Recognition</a:t>
            </a:r>
            <a:endParaRPr lang="en-US" sz="4000" b="1" dirty="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Communication between the </a:t>
            </a: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drone and Linux computer system for the video stream worked over a python socket, similar to the flight controls. The video is streamed through the Wi-Fi, and the running python program utilizes an h256 decoder. </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A separate python program was also developed to recognize a race gate. The program segments video feed to isolate a specific color. The program then recognizes clusters of the color, and identifies the cluster’s size and number of edges. </a:t>
            </a:r>
            <a:endParaRPr lang="en-US" sz="2800" dirty="0">
              <a:solidFill>
                <a:srgbClr val="005493"/>
              </a:solidFill>
              <a:latin typeface="Arial" panose="020B0604020202020204" pitchFamily="34" charset="0"/>
              <a:cs typeface="Arial" panose="020B0604020202020204" pitchFamily="34" charset="0"/>
            </a:endParaRPr>
          </a:p>
        </p:txBody>
      </p:sp>
      <p:sp>
        <p:nvSpPr>
          <p:cNvPr id="100"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615127" y="23081596"/>
            <a:ext cx="8595360" cy="2479793"/>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Acknowledgement</a:t>
            </a:r>
            <a:endParaRPr lang="en-US" sz="4000" b="1" dirty="0" smtClean="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We would like to thank the KEF Robotics team competing in the Lockheed Martin Alpha Pilot Challenge for their expertise and guidance.</a:t>
            </a:r>
            <a:endParaRPr lang="en-US" sz="2800" dirty="0" smtClean="0">
              <a:solidFill>
                <a:srgbClr val="00549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1" y="10734203"/>
            <a:ext cx="8595360" cy="514732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7969" t="11987" r="15625"/>
          <a:stretch/>
        </p:blipFill>
        <p:spPr>
          <a:xfrm>
            <a:off x="9642066" y="15140884"/>
            <a:ext cx="8605209" cy="5108815"/>
          </a:xfrm>
          <a:prstGeom prst="rect">
            <a:avLst/>
          </a:prstGeom>
        </p:spPr>
      </p:pic>
      <p:sp>
        <p:nvSpPr>
          <p:cNvPr id="46"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363145" y="25962543"/>
            <a:ext cx="9282123"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 Figure </a:t>
            </a:r>
            <a:r>
              <a:rPr lang="en-US" sz="2800" b="1" i="1" dirty="0" smtClean="0">
                <a:solidFill>
                  <a:srgbClr val="005493"/>
                </a:solidFill>
                <a:latin typeface="Arial" panose="020B0604020202020204" pitchFamily="34" charset="0"/>
                <a:cs typeface="Arial" panose="020B0604020202020204" pitchFamily="34" charset="0"/>
              </a:rPr>
              <a:t>3: DJI </a:t>
            </a:r>
            <a:r>
              <a:rPr lang="en-US" sz="2800" b="1" i="1" dirty="0" err="1" smtClean="0">
                <a:solidFill>
                  <a:srgbClr val="005493"/>
                </a:solidFill>
                <a:latin typeface="Arial" panose="020B0604020202020204" pitchFamily="34" charset="0"/>
                <a:cs typeface="Arial" panose="020B0604020202020204" pitchFamily="34" charset="0"/>
              </a:rPr>
              <a:t>Tello</a:t>
            </a:r>
            <a:r>
              <a:rPr lang="en-US" sz="2800" b="1" i="1" dirty="0" smtClean="0">
                <a:solidFill>
                  <a:srgbClr val="005493"/>
                </a:solidFill>
                <a:latin typeface="Arial" panose="020B0604020202020204" pitchFamily="34" charset="0"/>
                <a:cs typeface="Arial" panose="020B0604020202020204" pitchFamily="34" charset="0"/>
              </a:rPr>
              <a:t> Drone [source: Newegg.com].</a:t>
            </a:r>
            <a:endParaRPr lang="en-US" sz="2800" b="1" i="1" dirty="0">
              <a:solidFill>
                <a:srgbClr val="005493"/>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14033" b="13584"/>
          <a:stretch/>
        </p:blipFill>
        <p:spPr>
          <a:xfrm>
            <a:off x="12002921" y="22141312"/>
            <a:ext cx="4724937" cy="34200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0376" y="21719155"/>
            <a:ext cx="8576326" cy="4243388"/>
          </a:xfrm>
          <a:prstGeom prst="rect">
            <a:avLst/>
          </a:prstGeom>
        </p:spPr>
      </p:pic>
      <p:sp>
        <p:nvSpPr>
          <p:cNvPr id="56"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564737" y="16358603"/>
            <a:ext cx="8595360" cy="614233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Future Development</a:t>
            </a:r>
            <a:endParaRPr lang="en-US" sz="4000" b="1" dirty="0">
              <a:solidFill>
                <a:srgbClr val="005493"/>
              </a:solidFill>
              <a:latin typeface="Arial" panose="020B0604020202020204" pitchFamily="34" charset="0"/>
              <a:cs typeface="Arial" panose="020B0604020202020204" pitchFamily="34" charset="0"/>
            </a:endParaRP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Major steps 1 through 4 have been completed. Each of these pieces must now be connected to achieve visual </a:t>
            </a:r>
            <a:r>
              <a:rPr lang="en-US" sz="2800" dirty="0" err="1" smtClean="0">
                <a:solidFill>
                  <a:srgbClr val="005493"/>
                </a:solidFill>
                <a:latin typeface="Arial" panose="020B0604020202020204" pitchFamily="34" charset="0"/>
                <a:cs typeface="Arial" panose="020B0604020202020204" pitchFamily="34" charset="0"/>
              </a:rPr>
              <a:t>servoing</a:t>
            </a:r>
            <a:r>
              <a:rPr lang="en-US" sz="2800" dirty="0" smtClean="0">
                <a:solidFill>
                  <a:srgbClr val="005493"/>
                </a:solidFill>
                <a:latin typeface="Arial" panose="020B0604020202020204" pitchFamily="34" charset="0"/>
                <a:cs typeface="Arial" panose="020B0604020202020204" pitchFamily="34" charset="0"/>
              </a:rPr>
              <a:t> capabilities. Following, a path-correction controller will be designed and tested for the feasibility to pass through a physical gate. </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The </a:t>
            </a:r>
            <a:r>
              <a:rPr lang="en-US" sz="2800" dirty="0" err="1" smtClean="0">
                <a:solidFill>
                  <a:srgbClr val="005493"/>
                </a:solidFill>
                <a:latin typeface="Arial" panose="020B0604020202020204" pitchFamily="34" charset="0"/>
                <a:cs typeface="Arial" panose="020B0604020202020204" pitchFamily="34" charset="0"/>
              </a:rPr>
              <a:t>Tello</a:t>
            </a:r>
            <a:r>
              <a:rPr lang="en-US" sz="2800" dirty="0" smtClean="0">
                <a:solidFill>
                  <a:srgbClr val="005493"/>
                </a:solidFill>
                <a:latin typeface="Arial" panose="020B0604020202020204" pitchFamily="34" charset="0"/>
                <a:cs typeface="Arial" panose="020B0604020202020204" pitchFamily="34" charset="0"/>
              </a:rPr>
              <a:t> flight by computer, video streaming, and gate recognition are integral pieces to autonomous drone racing. </a:t>
            </a:r>
            <a:r>
              <a:rPr lang="en-US" sz="2800" dirty="0" smtClean="0">
                <a:solidFill>
                  <a:srgbClr val="005493"/>
                </a:solidFill>
                <a:latin typeface="Arial" panose="020B0604020202020204" pitchFamily="34" charset="0"/>
                <a:cs typeface="Arial" panose="020B0604020202020204" pitchFamily="34" charset="0"/>
              </a:rPr>
              <a:t>Combining these features will allow for successful drone flight and path correction capabilities.</a:t>
            </a:r>
            <a:endParaRPr lang="en-US" sz="2800" dirty="0">
              <a:solidFill>
                <a:srgbClr val="005493"/>
              </a:solidFill>
              <a:latin typeface="Arial" panose="020B0604020202020204" pitchFamily="34" charset="0"/>
              <a:cs typeface="Arial" panose="020B0604020202020204" pitchFamily="34" charset="0"/>
            </a:endParaRPr>
          </a:p>
        </p:txBody>
      </p:sp>
      <p:sp>
        <p:nvSpPr>
          <p:cNvPr id="57"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94268" y="15828365"/>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a:t>
            </a:r>
            <a:r>
              <a:rPr lang="en-US" sz="2800" b="1" i="1" dirty="0">
                <a:solidFill>
                  <a:srgbClr val="005493"/>
                </a:solidFill>
                <a:latin typeface="Arial" panose="020B0604020202020204" pitchFamily="34" charset="0"/>
                <a:cs typeface="Arial" panose="020B0604020202020204" pitchFamily="34" charset="0"/>
              </a:rPr>
              <a:t>4</a:t>
            </a:r>
            <a:r>
              <a:rPr lang="en-US" sz="2800" b="1" i="1" dirty="0" smtClean="0">
                <a:solidFill>
                  <a:srgbClr val="005493"/>
                </a:solidFill>
                <a:latin typeface="Arial" panose="020B0604020202020204" pitchFamily="34" charset="0"/>
                <a:cs typeface="Arial" panose="020B0604020202020204" pitchFamily="34" charset="0"/>
              </a:rPr>
              <a:t>: </a:t>
            </a:r>
            <a:r>
              <a:rPr lang="en-US" sz="2800" b="1" i="1" dirty="0" err="1" smtClean="0">
                <a:solidFill>
                  <a:srgbClr val="005493"/>
                </a:solidFill>
                <a:latin typeface="Arial" panose="020B0604020202020204" pitchFamily="34" charset="0"/>
                <a:cs typeface="Arial" panose="020B0604020202020204" pitchFamily="34" charset="0"/>
              </a:rPr>
              <a:t>Tello</a:t>
            </a:r>
            <a:r>
              <a:rPr lang="en-US" sz="2800" b="1" i="1" dirty="0" smtClean="0">
                <a:solidFill>
                  <a:srgbClr val="005493"/>
                </a:solidFill>
                <a:latin typeface="Arial" panose="020B0604020202020204" pitchFamily="34" charset="0"/>
                <a:cs typeface="Arial" panose="020B0604020202020204" pitchFamily="34" charset="0"/>
              </a:rPr>
              <a:t> drone flight under computer control, performing a flip.</a:t>
            </a:r>
            <a:endParaRPr lang="en-US" sz="2800" b="1" i="1" dirty="0">
              <a:solidFill>
                <a:srgbClr val="005493"/>
              </a:solidFill>
              <a:latin typeface="Arial" panose="020B0604020202020204" pitchFamily="34" charset="0"/>
              <a:cs typeface="Arial" panose="020B0604020202020204" pitchFamily="34" charset="0"/>
            </a:endParaRPr>
          </a:p>
        </p:txBody>
      </p:sp>
      <p:sp>
        <p:nvSpPr>
          <p:cNvPr id="58"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852402" y="14531929"/>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a:t>
            </a:r>
            <a:r>
              <a:rPr lang="en-US" sz="2800" b="1" i="1" dirty="0">
                <a:solidFill>
                  <a:srgbClr val="005493"/>
                </a:solidFill>
                <a:latin typeface="Arial" panose="020B0604020202020204" pitchFamily="34" charset="0"/>
                <a:cs typeface="Arial" panose="020B0604020202020204" pitchFamily="34" charset="0"/>
              </a:rPr>
              <a:t>6</a:t>
            </a:r>
            <a:r>
              <a:rPr lang="en-US" sz="2800" b="1" i="1" dirty="0" smtClean="0">
                <a:solidFill>
                  <a:srgbClr val="005493"/>
                </a:solidFill>
                <a:latin typeface="Arial" panose="020B0604020202020204" pitchFamily="34" charset="0"/>
                <a:cs typeface="Arial" panose="020B0604020202020204" pitchFamily="34" charset="0"/>
              </a:rPr>
              <a:t>: Gate recognition </a:t>
            </a:r>
            <a:r>
              <a:rPr lang="en-US" sz="2800" b="1" i="1" dirty="0" smtClean="0">
                <a:solidFill>
                  <a:srgbClr val="005493"/>
                </a:solidFill>
                <a:latin typeface="Arial" panose="020B0604020202020204" pitchFamily="34" charset="0"/>
                <a:cs typeface="Arial" panose="020B0604020202020204" pitchFamily="34" charset="0"/>
              </a:rPr>
              <a:t>program segmenting for gate color and edge count.</a:t>
            </a:r>
            <a:endParaRPr lang="en-US" sz="2800" b="1" i="1" dirty="0">
              <a:solidFill>
                <a:srgbClr val="005493"/>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5057" t="8992" r="1060" b="19074"/>
          <a:stretch/>
        </p:blipFill>
        <p:spPr>
          <a:xfrm>
            <a:off x="27620634" y="10253622"/>
            <a:ext cx="8595360" cy="42672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20634" y="4412637"/>
            <a:ext cx="8584346" cy="4003204"/>
          </a:xfrm>
          <a:prstGeom prst="rect">
            <a:avLst/>
          </a:prstGeom>
        </p:spPr>
      </p:pic>
      <p:sp>
        <p:nvSpPr>
          <p:cNvPr id="59"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640527" y="8455054"/>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a:t>
            </a:r>
            <a:r>
              <a:rPr lang="en-US" sz="2800" b="1" i="1" dirty="0" smtClean="0">
                <a:solidFill>
                  <a:srgbClr val="005493"/>
                </a:solidFill>
                <a:latin typeface="Arial" panose="020B0604020202020204" pitchFamily="34" charset="0"/>
                <a:cs typeface="Arial" panose="020B0604020202020204" pitchFamily="34" charset="0"/>
              </a:rPr>
              <a:t>5: Video streaming from </a:t>
            </a:r>
            <a:r>
              <a:rPr lang="en-US" sz="2800" b="1" i="1" dirty="0" err="1" smtClean="0">
                <a:solidFill>
                  <a:srgbClr val="005493"/>
                </a:solidFill>
                <a:latin typeface="Arial" panose="020B0604020202020204" pitchFamily="34" charset="0"/>
                <a:cs typeface="Arial" panose="020B0604020202020204" pitchFamily="34" charset="0"/>
              </a:rPr>
              <a:t>Tello</a:t>
            </a:r>
            <a:r>
              <a:rPr lang="en-US" sz="2800" b="1" i="1" dirty="0">
                <a:solidFill>
                  <a:srgbClr val="005493"/>
                </a:solidFill>
                <a:latin typeface="Arial" panose="020B0604020202020204" pitchFamily="34" charset="0"/>
                <a:cs typeface="Arial" panose="020B0604020202020204" pitchFamily="34" charset="0"/>
              </a:rPr>
              <a:t> </a:t>
            </a:r>
            <a:r>
              <a:rPr lang="en-US" sz="2800" b="1" i="1" dirty="0" smtClean="0">
                <a:solidFill>
                  <a:srgbClr val="005493"/>
                </a:solidFill>
                <a:latin typeface="Arial" panose="020B0604020202020204" pitchFamily="34" charset="0"/>
                <a:cs typeface="Arial" panose="020B0604020202020204" pitchFamily="34" charset="0"/>
              </a:rPr>
              <a:t>drone to Linux system through python socket.</a:t>
            </a:r>
            <a:endParaRPr lang="en-US" sz="2800" b="1" i="1" dirty="0">
              <a:solidFill>
                <a:srgbClr val="005493"/>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08040" y="10427527"/>
            <a:ext cx="8550581" cy="5353197"/>
          </a:xfrm>
          <a:prstGeom prst="rect">
            <a:avLst/>
          </a:prstGeom>
        </p:spPr>
      </p:pic>
    </p:spTree>
    <p:extLst>
      <p:ext uri="{BB962C8B-B14F-4D97-AF65-F5344CB8AC3E}">
        <p14:creationId xmlns:p14="http://schemas.microsoft.com/office/powerpoint/2010/main" val="145775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2048</TotalTime>
  <Words>740</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Minion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Credle, Austin Midn USN USNA Annapolis</cp:lastModifiedBy>
  <cp:revision>181</cp:revision>
  <cp:lastPrinted>2017-02-16T17:48:39Z</cp:lastPrinted>
  <dcterms:created xsi:type="dcterms:W3CDTF">2008-11-17T14:24:47Z</dcterms:created>
  <dcterms:modified xsi:type="dcterms:W3CDTF">2019-12-04T20:05:23Z</dcterms:modified>
</cp:coreProperties>
</file>