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36576000" cy="27432000"/>
  <p:notesSz cx="7315200" cy="9601200"/>
  <p:defaultTextStyle>
    <a:defPPr>
      <a:defRPr lang="en-US"/>
    </a:defPPr>
    <a:lvl1pPr marL="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54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08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163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217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271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3259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380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434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2" userDrawn="1">
          <p15:clr>
            <a:srgbClr val="A4A3A4"/>
          </p15:clr>
        </p15:guide>
        <p15:guide id="2" pos="228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ngelista, Dennis J CIV USNA Annapolis" initials="EDJCUA" lastIdx="1" clrIdx="0">
    <p:extLst>
      <p:ext uri="{19B8F6BF-5375-455C-9EA6-DF929625EA0E}">
        <p15:presenceInfo xmlns:p15="http://schemas.microsoft.com/office/powerpoint/2012/main" userId="Evangelista, Dennis J CIV USNA Annapol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C6D9F1"/>
    <a:srgbClr val="0067B6"/>
    <a:srgbClr val="F4DA40"/>
    <a:srgbClr val="CBA052"/>
    <a:srgbClr val="8D744A"/>
    <a:srgbClr val="FFFFA7"/>
    <a:srgbClr val="DFC683"/>
    <a:srgbClr val="FFF1C6"/>
    <a:srgbClr val="EDD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1" autoAdjust="0"/>
    <p:restoredTop sz="94677" autoAdjust="0"/>
  </p:normalViewPr>
  <p:slideViewPr>
    <p:cSldViewPr showGuides="1">
      <p:cViewPr>
        <p:scale>
          <a:sx n="30" d="100"/>
          <a:sy n="30" d="100"/>
        </p:scale>
        <p:origin x="19" y="19"/>
      </p:cViewPr>
      <p:guideLst>
        <p:guide orient="horz" pos="5312"/>
        <p:guide pos="22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11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62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2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8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50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1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2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2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546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62"/>
            <a:ext cx="31089600" cy="6000748"/>
          </a:xfrm>
        </p:spPr>
        <p:txBody>
          <a:bodyPr anchor="b"/>
          <a:lstStyle>
            <a:lvl1pPr marL="0" indent="0">
              <a:buNone/>
              <a:defRPr sz="7688">
                <a:solidFill>
                  <a:schemeClr val="tx1">
                    <a:tint val="75000"/>
                  </a:schemeClr>
                </a:solidFill>
              </a:defRPr>
            </a:lvl1pPr>
            <a:lvl2pPr marL="1762569" indent="0">
              <a:buNone/>
              <a:defRPr sz="6938">
                <a:solidFill>
                  <a:schemeClr val="tx1">
                    <a:tint val="75000"/>
                  </a:schemeClr>
                </a:solidFill>
              </a:defRPr>
            </a:lvl2pPr>
            <a:lvl3pPr marL="3525139" indent="0">
              <a:buNone/>
              <a:defRPr sz="6188">
                <a:solidFill>
                  <a:schemeClr val="tx1">
                    <a:tint val="75000"/>
                  </a:schemeClr>
                </a:solidFill>
              </a:defRPr>
            </a:lvl3pPr>
            <a:lvl4pPr marL="5287709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4pPr>
            <a:lvl5pPr marL="705027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5pPr>
            <a:lvl6pPr marL="881284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3"/>
            <a:ext cx="16160752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1"/>
            <a:ext cx="16160752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6140453"/>
            <a:ext cx="16167100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8699501"/>
            <a:ext cx="16167100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092200"/>
            <a:ext cx="12033252" cy="4648200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10"/>
            <a:ext cx="20447000" cy="23412452"/>
          </a:xfrm>
        </p:spPr>
        <p:txBody>
          <a:bodyPr/>
          <a:lstStyle>
            <a:lvl1pPr>
              <a:defRPr sz="12375"/>
            </a:lvl1pPr>
            <a:lvl2pPr>
              <a:defRPr sz="10781"/>
            </a:lvl2pPr>
            <a:lvl3pPr>
              <a:defRPr sz="9281"/>
            </a:lvl3pPr>
            <a:lvl4pPr>
              <a:defRPr sz="7688"/>
            </a:lvl4pPr>
            <a:lvl5pPr>
              <a:defRPr sz="7688"/>
            </a:lvl5pPr>
            <a:lvl6pPr>
              <a:defRPr sz="7688"/>
            </a:lvl6pPr>
            <a:lvl7pPr>
              <a:defRPr sz="7688"/>
            </a:lvl7pPr>
            <a:lvl8pPr>
              <a:defRPr sz="7688"/>
            </a:lvl8pPr>
            <a:lvl9pPr>
              <a:defRPr sz="76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5740410"/>
            <a:ext cx="12033252" cy="18764252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375"/>
            </a:lvl1pPr>
            <a:lvl2pPr marL="1762569" indent="0">
              <a:buNone/>
              <a:defRPr sz="10781"/>
            </a:lvl2pPr>
            <a:lvl3pPr marL="3525139" indent="0">
              <a:buNone/>
              <a:defRPr sz="9281"/>
            </a:lvl3pPr>
            <a:lvl4pPr marL="5287709" indent="0">
              <a:buNone/>
              <a:defRPr sz="7688"/>
            </a:lvl4pPr>
            <a:lvl5pPr marL="7050278" indent="0">
              <a:buNone/>
              <a:defRPr sz="7688"/>
            </a:lvl5pPr>
            <a:lvl6pPr marL="8812848" indent="0">
              <a:buNone/>
              <a:defRPr sz="7688"/>
            </a:lvl6pPr>
            <a:lvl7pPr marL="10575417" indent="0">
              <a:buNone/>
              <a:defRPr sz="7688"/>
            </a:lvl7pPr>
            <a:lvl8pPr marL="12337987" indent="0">
              <a:buNone/>
              <a:defRPr sz="7688"/>
            </a:lvl8pPr>
            <a:lvl9pPr marL="14100557" indent="0">
              <a:buNone/>
              <a:defRPr sz="76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76013" tIns="188011" rIns="376013" bIns="1880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11"/>
            <a:ext cx="32918400" cy="18103852"/>
          </a:xfrm>
          <a:prstGeom prst="rect">
            <a:avLst/>
          </a:prstGeom>
        </p:spPr>
        <p:txBody>
          <a:bodyPr vert="horz" lIns="376013" tIns="188011" rIns="376013" bIns="1880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l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80F-AF95-4FF6-946D-98F6794E95B3}" type="datetimeFigureOut">
              <a:rPr lang="en-US" smtClean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10"/>
            <a:ext cx="11582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ct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525139" rtl="0" eaLnBrk="1" latinLnBrk="0" hangingPunct="1">
        <a:spcBef>
          <a:spcPct val="0"/>
        </a:spcBef>
        <a:buNone/>
        <a:defRPr sz="16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1924" indent="-1321924" algn="l" defTabSz="3525139" rtl="0" eaLnBrk="1" latinLnBrk="0" hangingPunct="1">
        <a:spcBef>
          <a:spcPct val="20000"/>
        </a:spcBef>
        <a:buFont typeface="Arial" pitchFamily="34" charset="0"/>
        <a:buChar char="•"/>
        <a:defRPr sz="12375" kern="1200">
          <a:solidFill>
            <a:schemeClr val="tx1"/>
          </a:solidFill>
          <a:latin typeface="+mn-lt"/>
          <a:ea typeface="+mn-ea"/>
          <a:cs typeface="+mn-cs"/>
        </a:defRPr>
      </a:lvl1pPr>
      <a:lvl2pPr marL="2864178" indent="-1101608" algn="l" defTabSz="3525139" rtl="0" eaLnBrk="1" latinLnBrk="0" hangingPunct="1">
        <a:spcBef>
          <a:spcPct val="20000"/>
        </a:spcBef>
        <a:buFont typeface="Arial" pitchFamily="34" charset="0"/>
        <a:buChar char="–"/>
        <a:defRPr sz="10781" kern="1200">
          <a:solidFill>
            <a:schemeClr val="tx1"/>
          </a:solidFill>
          <a:latin typeface="+mn-lt"/>
          <a:ea typeface="+mn-ea"/>
          <a:cs typeface="+mn-cs"/>
        </a:defRPr>
      </a:lvl2pPr>
      <a:lvl3pPr marL="4406424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9281" kern="1200">
          <a:solidFill>
            <a:schemeClr val="tx1"/>
          </a:solidFill>
          <a:latin typeface="+mn-lt"/>
          <a:ea typeface="+mn-ea"/>
          <a:cs typeface="+mn-cs"/>
        </a:defRPr>
      </a:lvl3pPr>
      <a:lvl4pPr marL="6168994" indent="-881285" algn="l" defTabSz="3525139" rtl="0" eaLnBrk="1" latinLnBrk="0" hangingPunct="1">
        <a:spcBef>
          <a:spcPct val="20000"/>
        </a:spcBef>
        <a:buFont typeface="Arial" pitchFamily="34" charset="0"/>
        <a:buChar char="–"/>
        <a:defRPr sz="7688" kern="1200">
          <a:solidFill>
            <a:schemeClr val="tx1"/>
          </a:solidFill>
          <a:latin typeface="+mn-lt"/>
          <a:ea typeface="+mn-ea"/>
          <a:cs typeface="+mn-cs"/>
        </a:defRPr>
      </a:lvl4pPr>
      <a:lvl5pPr marL="7931563" indent="-881285" algn="l" defTabSz="3525139" rtl="0" eaLnBrk="1" latinLnBrk="0" hangingPunct="1">
        <a:spcBef>
          <a:spcPct val="20000"/>
        </a:spcBef>
        <a:buFont typeface="Arial" pitchFamily="34" charset="0"/>
        <a:buChar char="»"/>
        <a:defRPr sz="7688" kern="1200">
          <a:solidFill>
            <a:schemeClr val="tx1"/>
          </a:solidFill>
          <a:latin typeface="+mn-lt"/>
          <a:ea typeface="+mn-ea"/>
          <a:cs typeface="+mn-cs"/>
        </a:defRPr>
      </a:lvl5pPr>
      <a:lvl6pPr marL="9694133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6pPr>
      <a:lvl7pPr marL="1145670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7pPr>
      <a:lvl8pPr marL="1321927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8pPr>
      <a:lvl9pPr marL="1498184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1pPr>
      <a:lvl2pPr marL="176256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2pPr>
      <a:lvl3pPr marL="352513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3pPr>
      <a:lvl4pPr marL="528770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4pPr>
      <a:lvl5pPr marL="705027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5pPr>
      <a:lvl6pPr marL="881284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6pPr>
      <a:lvl7pPr marL="1057541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7pPr>
      <a:lvl8pPr marL="1233798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8pPr>
      <a:lvl9pPr marL="1410055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0"/>
          <p:cNvSpPr>
            <a:spLocks noChangeArrowheads="1"/>
          </p:cNvSpPr>
          <p:nvPr/>
        </p:nvSpPr>
        <p:spPr bwMode="auto">
          <a:xfrm>
            <a:off x="0" y="0"/>
            <a:ext cx="36576000" cy="27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352655" tIns="176326" rIns="352655" bIns="176326" anchor="ctr"/>
          <a:lstStyle/>
          <a:p>
            <a:pPr algn="ctr"/>
            <a:endParaRPr lang="en-US" sz="6938">
              <a:solidFill>
                <a:srgbClr val="D1E4FF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8904" y="4343401"/>
            <a:ext cx="8657603" cy="5454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Rectangle 49"/>
          <p:cNvSpPr>
            <a:spLocks noChangeArrowheads="1"/>
          </p:cNvSpPr>
          <p:nvPr/>
        </p:nvSpPr>
        <p:spPr bwMode="auto">
          <a:xfrm>
            <a:off x="0" y="0"/>
            <a:ext cx="36576000" cy="4133854"/>
          </a:xfrm>
          <a:prstGeom prst="rect">
            <a:avLst/>
          </a:prstGeom>
          <a:solidFill>
            <a:srgbClr val="0067B6"/>
          </a:solidFill>
          <a:ln>
            <a:noFill/>
          </a:ln>
          <a:extLst/>
        </p:spPr>
        <p:txBody>
          <a:bodyPr lIns="352655" tIns="176326" rIns="352655" bIns="176326" anchor="ctr"/>
          <a:lstStyle/>
          <a:p>
            <a:pPr algn="ctr"/>
            <a:endParaRPr lang="en-US" sz="6938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18" name="TextBox 6"/>
          <p:cNvSpPr txBox="1">
            <a:spLocks noChangeArrowheads="1"/>
          </p:cNvSpPr>
          <p:nvPr/>
        </p:nvSpPr>
        <p:spPr bwMode="auto">
          <a:xfrm>
            <a:off x="495508" y="1108369"/>
            <a:ext cx="29689274" cy="137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</a:t>
            </a:r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 Flight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9" name="TextBox 7"/>
          <p:cNvSpPr txBox="1">
            <a:spLocks noChangeArrowheads="1"/>
          </p:cNvSpPr>
          <p:nvPr/>
        </p:nvSpPr>
        <p:spPr bwMode="auto">
          <a:xfrm>
            <a:off x="495508" y="2404487"/>
            <a:ext cx="28849059" cy="171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MIDN </a:t>
            </a:r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1/C A Credle </a:t>
            </a:r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4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</a:t>
            </a:r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 D Evangelista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Weapons, Robotics, and Control Engineering, United States Naval Academy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138258"/>
            <a:ext cx="36576000" cy="0"/>
          </a:xfrm>
          <a:prstGeom prst="line">
            <a:avLst/>
          </a:prstGeom>
          <a:ln w="76200">
            <a:solidFill>
              <a:srgbClr val="005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19"/>
          <a:stretch/>
        </p:blipFill>
        <p:spPr>
          <a:xfrm>
            <a:off x="28379429" y="232019"/>
            <a:ext cx="7708415" cy="3901835"/>
          </a:xfrm>
          <a:prstGeom prst="rect">
            <a:avLst/>
          </a:prstGeom>
        </p:spPr>
      </p:pic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9614976" y="4343401"/>
            <a:ext cx="8595360" cy="10451205"/>
          </a:xfrm>
          <a:prstGeom prst="rect">
            <a:avLst/>
          </a:prstGeom>
          <a:solidFill>
            <a:schemeClr val="bg1"/>
          </a:solidFill>
          <a:ln>
            <a:solidFill>
              <a:srgbClr val="005493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and </a:t>
            </a: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en-US" sz="4000" b="1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 Platform: DJI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endParaRPr lang="en-US" sz="2800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was selected for its price range, its built-in camera, and its pre-programmed flight controller. The low level flight controller is advantageous to maintain stable flight.</a:t>
            </a:r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Gate: 5’x5’ Gold Race Gate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large, gold race gate was selected to allow easy gate recognition and ample space for drone navigation. This is the standard size for drone race gates.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Steps:</a:t>
            </a:r>
          </a:p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Flight by Remote Controller</a:t>
            </a:r>
          </a:p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Flight by Computer</a:t>
            </a:r>
          </a:p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tream to Computer</a:t>
            </a:r>
          </a:p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Gate Recognition</a:t>
            </a:r>
          </a:p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previous steps</a:t>
            </a:r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B8EDF7D5-53D2-A44D-B558-50F840F2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379220"/>
            <a:ext cx="8595360" cy="5526780"/>
          </a:xfrm>
          <a:prstGeom prst="rect">
            <a:avLst/>
          </a:prstGeom>
          <a:solidFill>
            <a:schemeClr val="bg1"/>
          </a:solidFill>
          <a:ln>
            <a:solidFill>
              <a:srgbClr val="005493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u="sng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Abstract: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racing drones are not only beneficial to the drone racing sport, but also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vehicles and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military drones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flying through windows, chimneys, etc. We will create a process for a drone to modify its given flight path based on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visual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of a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 in order to fly through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gate.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processor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identify the gate, locate it in relation to the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drone’s current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and modify the path to fly through the gate. If successful, this will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the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step in creating an autonomous racing drone at USNA.</a:t>
            </a:r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39AAD502-ED40-B148-8E51-CBDC9EF5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8040" y="4332347"/>
            <a:ext cx="8595360" cy="58960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sz="4000" b="1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Flight by Computer</a:t>
            </a:r>
            <a:endParaRPr lang="en-US" sz="4000" b="1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from the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drone to the Linux computer system was hosted through a python socket over the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Tello’s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Wi-Fi. The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requires an initial command message of “command” to finalize connection to the computer terminal. The drone can then receive pre-programmed text commands to take off, land, or perform translational/ rotational movements. </a:t>
            </a:r>
          </a:p>
          <a:p>
            <a:pPr eaLnBrk="1" hangingPunct="1"/>
            <a:endParaRPr lang="en-US" sz="2800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723B0B7F-4EF9-A84F-AE5E-930BD6FC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709" y="31315641"/>
            <a:ext cx="708448" cy="4689195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u="sng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Acknowledgements: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thank Prof C Clark (UCR), Prof B Cheng (PSU), Prof J Dawkins, Prof G Piper, 2Lt B Canlas, and MIDN 1/C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Guinan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C2A8878D-E02F-4BF9-B194-EE211DB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18230877"/>
            <a:ext cx="8595360" cy="7157996"/>
          </a:xfrm>
          <a:prstGeom prst="rect">
            <a:avLst/>
          </a:prstGeom>
          <a:solidFill>
            <a:schemeClr val="bg1"/>
          </a:solidFill>
          <a:ln>
            <a:solidFill>
              <a:srgbClr val="005493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4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sz="4000" b="1" dirty="0" err="1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servoing</a:t>
            </a:r>
            <a:r>
              <a:rPr lang="en-US" sz="4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used for terminal phase of autonomous race-gate-clearing?</a:t>
            </a:r>
            <a:endParaRPr lang="en-US" sz="4000" b="1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3D flight path, drone IMU readings, and FPV video feed,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suitable controller will be developed to automatically adjust the flight path to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gate is cleared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Attempts will be made in proof of concept demonstration. These will demonstrate the cohesion of race gate identification, relative location identification, and path modification to adjust the drones path through </a:t>
            </a:r>
            <a:r>
              <a:rPr lang="en-US" sz="280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gate. Success of this system is based on the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of the adjusted path compared to the center of the gate.</a:t>
            </a:r>
            <a:endParaRPr lang="en-US" sz="2800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5E3534-E6BA-4AE4-90BA-6454D43F5189}"/>
              </a:ext>
            </a:extLst>
          </p:cNvPr>
          <p:cNvSpPr/>
          <p:nvPr/>
        </p:nvSpPr>
        <p:spPr>
          <a:xfrm>
            <a:off x="9144000" y="11207621"/>
            <a:ext cx="859536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72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53" name="AutoShape 2" descr="A 3D terrestrial lidar scan of the Interstate 510 bridge in New Orleans">
            <a:extLst>
              <a:ext uri="{FF2B5EF4-FFF2-40B4-BE49-F238E27FC236}">
                <a16:creationId xmlns:a16="http://schemas.microsoft.com/office/drawing/2014/main" id="{42171AC6-D75F-4F28-B0AD-F22C1538E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43721" y="13563600"/>
            <a:ext cx="8595360" cy="12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7200"/>
          </a:p>
        </p:txBody>
      </p:sp>
      <p:sp>
        <p:nvSpPr>
          <p:cNvPr id="54" name="AutoShape 4" descr="Image result for mechanical drawing">
            <a:extLst>
              <a:ext uri="{FF2B5EF4-FFF2-40B4-BE49-F238E27FC236}">
                <a16:creationId xmlns:a16="http://schemas.microsoft.com/office/drawing/2014/main" id="{8C42C160-AD6F-4118-AF98-EF9B64F27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96121" y="13716000"/>
            <a:ext cx="8595360" cy="12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7200"/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id="{B96D240A-6B92-4F4B-8599-A841A1F2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55" y="16250454"/>
            <a:ext cx="8595360" cy="1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>
                <a:solidFill>
                  <a:srgbClr val="005493"/>
                </a:solidFill>
              </a:rPr>
              <a:t>Figure 1: </a:t>
            </a:r>
            <a:r>
              <a:rPr lang="en-US" sz="2800" b="1" i="1" dirty="0" smtClean="0">
                <a:solidFill>
                  <a:srgbClr val="005493"/>
                </a:solidFill>
              </a:rPr>
              <a:t>An autonomous drone attempting to recognize a race gate at the Lockheed Martin Alpha Pilot Challenge [source: Technical.ly].</a:t>
            </a:r>
            <a:endParaRPr lang="en-US" sz="2800" b="1" i="1" dirty="0">
              <a:solidFill>
                <a:srgbClr val="005493"/>
              </a:solidFill>
              <a:latin typeface="Minion Pro" panose="02040503050306020203"/>
            </a:endParaRPr>
          </a:p>
        </p:txBody>
      </p:sp>
      <p:sp>
        <p:nvSpPr>
          <p:cNvPr id="74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576" y="20197774"/>
            <a:ext cx="8595360" cy="12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Figure 2: 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Race Gate Design (6’x7’ outer dimensions, 5’x5’ inner dimensions).</a:t>
            </a:r>
            <a:endParaRPr lang="en-US" sz="2800" b="1" i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4">
            <a:extLst>
              <a:ext uri="{FF2B5EF4-FFF2-40B4-BE49-F238E27FC236}">
                <a16:creationId xmlns:a16="http://schemas.microsoft.com/office/drawing/2014/main" id="{8E096B7C-7653-BA4B-9938-98641B5E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1147" y="17753398"/>
            <a:ext cx="8595360" cy="7619661"/>
          </a:xfrm>
          <a:prstGeom prst="rect">
            <a:avLst/>
          </a:prstGeom>
          <a:solidFill>
            <a:schemeClr val="bg1"/>
          </a:solidFill>
          <a:ln>
            <a:solidFill>
              <a:srgbClr val="005493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b="1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Stream and Gate Recognition</a:t>
            </a:r>
            <a:endParaRPr lang="en-US" sz="4000" b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between the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drone and Linux computer system for the video stream worked over a python socket, similar to the flight controls. The video is streamed through the Wi-Fi, and the running python program utilizes an h256 decoder.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separate python program was also developed to recognize a race gate. The program segments video feed to isolate a specific color. The program then recognizes clusters of the color, and identifies the cluster’s size and number of edges. This will allow for a gate (a known shape) to be recognized and oriented in relation to the drone. </a:t>
            </a:r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Box 24">
            <a:extLst>
              <a:ext uri="{FF2B5EF4-FFF2-40B4-BE49-F238E27FC236}">
                <a16:creationId xmlns:a16="http://schemas.microsoft.com/office/drawing/2014/main" id="{CF33B082-BC78-4BA7-83E7-ED83299C5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3573" y="22909080"/>
            <a:ext cx="8595360" cy="247979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en-US" sz="4000" b="1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to thank the KEF Robotics team competing in the Lockheed Martin Alpha Pilot Challenge for their expertise and guidance.</a:t>
            </a:r>
            <a:endParaRPr lang="en-US" sz="2800" dirty="0" smtClean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0427527"/>
            <a:ext cx="8595360" cy="5822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11987" r="15625"/>
          <a:stretch/>
        </p:blipFill>
        <p:spPr>
          <a:xfrm>
            <a:off x="9642066" y="15140884"/>
            <a:ext cx="8605209" cy="5108815"/>
          </a:xfrm>
          <a:prstGeom prst="rect">
            <a:avLst/>
          </a:prstGeom>
        </p:spPr>
      </p:pic>
      <p:sp>
        <p:nvSpPr>
          <p:cNvPr id="46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145" y="25962543"/>
            <a:ext cx="9282123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Figure 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DJI </a:t>
            </a:r>
            <a:r>
              <a:rPr lang="en-US" sz="2800" b="1" i="1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Drone [source: Newegg.com].</a:t>
            </a:r>
            <a:endParaRPr lang="en-US" sz="2800" b="1" i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3" b="13584"/>
          <a:stretch/>
        </p:blipFill>
        <p:spPr>
          <a:xfrm>
            <a:off x="12002921" y="22141312"/>
            <a:ext cx="4724937" cy="342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76" y="21719155"/>
            <a:ext cx="8576326" cy="4243388"/>
          </a:xfrm>
          <a:prstGeom prst="rect">
            <a:avLst/>
          </a:prstGeom>
        </p:spPr>
      </p:pic>
      <p:sp>
        <p:nvSpPr>
          <p:cNvPr id="56" name="Text Box 24">
            <a:extLst>
              <a:ext uri="{FF2B5EF4-FFF2-40B4-BE49-F238E27FC236}">
                <a16:creationId xmlns:a16="http://schemas.microsoft.com/office/drawing/2014/main" id="{8E096B7C-7653-BA4B-9938-98641B5E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4737" y="16358603"/>
            <a:ext cx="8595360" cy="6142334"/>
          </a:xfrm>
          <a:prstGeom prst="rect">
            <a:avLst/>
          </a:prstGeom>
          <a:solidFill>
            <a:schemeClr val="bg1"/>
          </a:solidFill>
          <a:ln>
            <a:solidFill>
              <a:srgbClr val="005493"/>
            </a:solidFill>
          </a:ln>
          <a:effectLst/>
          <a:extLst/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Development</a:t>
            </a:r>
            <a:endParaRPr lang="en-US" sz="4000" b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steps 1 through 4 have been completed. Each of these pieces must now be connected to achieve visual </a:t>
            </a: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servoing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capabilities. Following, a path-correction controller will be designed and tested for the feasibility to pass through a physical gate.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drone flight by computer, video streaming, and gate recognition are integral pieces to autonomous drone racing. </a:t>
            </a:r>
            <a:r>
              <a:rPr lang="en-US" sz="2800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these features will allow for successful drone flight and path correction capabilities.</a:t>
            </a:r>
            <a:endParaRPr lang="en-US" sz="2800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24">
            <a:extLst>
              <a:ext uri="{FF2B5EF4-FFF2-40B4-BE49-F238E27FC236}">
                <a16:creationId xmlns:a16="http://schemas.microsoft.com/office/drawing/2014/main" id="{9713FF2A-28C9-404B-94A8-2E92E06F8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4268" y="15828365"/>
            <a:ext cx="8595360" cy="12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800" b="1" i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 i="1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drone flight under computer control, performing a flip.</a:t>
            </a:r>
            <a:endParaRPr lang="en-US" sz="2800" b="1" i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C79FC9F3-432E-4F60-91B2-6DB09A3F6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402" y="14531929"/>
            <a:ext cx="8595360" cy="1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6(</a:t>
            </a:r>
            <a:r>
              <a:rPr lang="en-US" sz="2800" b="1" i="1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Gate recognition 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segmenting for gate color and projecting edges on gate in non-segmented image.</a:t>
            </a:r>
            <a:endParaRPr lang="en-US" sz="2800" b="1" i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t="8992" r="1060" b="19074"/>
          <a:stretch/>
        </p:blipFill>
        <p:spPr>
          <a:xfrm>
            <a:off x="27620634" y="10253622"/>
            <a:ext cx="8595360" cy="426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34" y="4412637"/>
            <a:ext cx="8584346" cy="4003204"/>
          </a:xfrm>
          <a:prstGeom prst="rect">
            <a:avLst/>
          </a:prstGeom>
        </p:spPr>
      </p:pic>
      <p:sp>
        <p:nvSpPr>
          <p:cNvPr id="59" name="Text Box 24">
            <a:extLst>
              <a:ext uri="{FF2B5EF4-FFF2-40B4-BE49-F238E27FC236}">
                <a16:creationId xmlns:a16="http://schemas.microsoft.com/office/drawing/2014/main" id="{C79FC9F3-432E-4F60-91B2-6DB09A3F6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0527" y="8455054"/>
            <a:ext cx="8595360" cy="12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Video streaming from </a:t>
            </a:r>
            <a:r>
              <a:rPr lang="en-US" sz="2800" b="1" i="1" dirty="0" err="1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Tello</a:t>
            </a:r>
            <a:r>
              <a:rPr lang="en-US" sz="2800" b="1" i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smtClean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 to Linux system through python socket.</a:t>
            </a:r>
            <a:endParaRPr lang="en-US" sz="2800" b="1" i="1" dirty="0">
              <a:solidFill>
                <a:srgbClr val="0054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40" y="10427527"/>
            <a:ext cx="8550581" cy="53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762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Minion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USNA</dc:creator>
  <cp:lastModifiedBy>Credle, Austin Midn USN USNA Annapolis</cp:lastModifiedBy>
  <cp:revision>184</cp:revision>
  <cp:lastPrinted>2017-02-16T17:48:39Z</cp:lastPrinted>
  <dcterms:created xsi:type="dcterms:W3CDTF">2008-11-17T14:24:47Z</dcterms:created>
  <dcterms:modified xsi:type="dcterms:W3CDTF">2019-12-04T20:19:33Z</dcterms:modified>
</cp:coreProperties>
</file>