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Lst>
  <p:sldSz cx="36576000" cy="27432000"/>
  <p:notesSz cx="7315200" cy="9601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2" userDrawn="1">
          <p15:clr>
            <a:srgbClr val="A4A3A4"/>
          </p15:clr>
        </p15:guide>
        <p15:guide id="2" pos="2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ngelista, Dennis J CIV USNA Annapolis" initials="EDJCUA" lastIdx="1" clrIdx="0">
    <p:extLst>
      <p:ext uri="{19B8F6BF-5375-455C-9EA6-DF929625EA0E}">
        <p15:presenceInfo xmlns:p15="http://schemas.microsoft.com/office/powerpoint/2012/main" userId="Evangelista, Dennis J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C6D9F1"/>
    <a:srgbClr val="0067B6"/>
    <a:srgbClr val="F4DA40"/>
    <a:srgbClr val="CBA052"/>
    <a:srgbClr val="8D744A"/>
    <a:srgbClr val="FFFFA7"/>
    <a:srgbClr val="DFC683"/>
    <a:srgbClr val="FFF1C6"/>
    <a:srgbClr val="EDD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1" autoAdjust="0"/>
    <p:restoredTop sz="94677" autoAdjust="0"/>
  </p:normalViewPr>
  <p:slideViewPr>
    <p:cSldViewPr showGuides="1">
      <p:cViewPr>
        <p:scale>
          <a:sx n="33" d="100"/>
          <a:sy n="33" d="100"/>
        </p:scale>
        <p:origin x="42" y="-96"/>
      </p:cViewPr>
      <p:guideLst>
        <p:guide orient="horz" pos="5312"/>
        <p:guide pos="22896"/>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7620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dirty="0">
              <a:solidFill>
                <a:srgbClr val="D1E4FF"/>
              </a:solidFill>
              <a:latin typeface="Calibri" pitchFamily="34" charset="0"/>
            </a:endParaRPr>
          </a:p>
        </p:txBody>
      </p:sp>
      <p:sp>
        <p:nvSpPr>
          <p:cNvPr id="2" name="Rectangle 1"/>
          <p:cNvSpPr/>
          <p:nvPr/>
        </p:nvSpPr>
        <p:spPr>
          <a:xfrm>
            <a:off x="18568904" y="4343400"/>
            <a:ext cx="8657603" cy="566865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495508" y="268256"/>
            <a:ext cx="29689274" cy="238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600" b="1" dirty="0" smtClean="0">
                <a:solidFill>
                  <a:schemeClr val="bg1"/>
                </a:solidFill>
                <a:latin typeface="Arial" panose="020B0604020202020204" pitchFamily="34" charset="0"/>
                <a:cs typeface="Arial" panose="020B0604020202020204" pitchFamily="34" charset="0"/>
              </a:rPr>
              <a:t>Autonomous trajectory planning to control a small UAS performing</a:t>
            </a:r>
          </a:p>
          <a:p>
            <a:pPr eaLnBrk="1" hangingPunct="1"/>
            <a:r>
              <a:rPr lang="en-US" sz="6600" b="1" dirty="0">
                <a:solidFill>
                  <a:schemeClr val="bg1"/>
                </a:solidFill>
                <a:latin typeface="Arial" panose="020B0604020202020204" pitchFamily="34" charset="0"/>
                <a:cs typeface="Arial" panose="020B0604020202020204" pitchFamily="34" charset="0"/>
              </a:rPr>
              <a:t>e</a:t>
            </a:r>
            <a:r>
              <a:rPr lang="en-US" sz="6600" b="1" dirty="0" smtClean="0">
                <a:solidFill>
                  <a:schemeClr val="bg1"/>
                </a:solidFill>
                <a:latin typeface="Arial" panose="020B0604020202020204" pitchFamily="34" charset="0"/>
                <a:cs typeface="Arial" panose="020B0604020202020204" pitchFamily="34" charset="0"/>
              </a:rPr>
              <a:t>xtreme maneuvers modeled on hummingbird display dives</a:t>
            </a:r>
            <a:endParaRPr lang="en-US" sz="6600" b="1" dirty="0">
              <a:solidFill>
                <a:schemeClr val="bg1"/>
              </a:solidFill>
              <a:latin typeface="Arial" panose="020B0604020202020204" pitchFamily="34" charset="0"/>
              <a:cs typeface="Arial" panose="020B0604020202020204" pitchFamily="34" charset="0"/>
            </a:endParaRPr>
          </a:p>
        </p:txBody>
      </p:sp>
      <p:sp>
        <p:nvSpPr>
          <p:cNvPr id="4119" name="TextBox 7"/>
          <p:cNvSpPr txBox="1">
            <a:spLocks noChangeArrowheads="1"/>
          </p:cNvSpPr>
          <p:nvPr/>
        </p:nvSpPr>
        <p:spPr bwMode="auto">
          <a:xfrm>
            <a:off x="495508" y="2404487"/>
            <a:ext cx="28849059" cy="17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400" dirty="0" smtClean="0">
                <a:solidFill>
                  <a:schemeClr val="bg1"/>
                </a:solidFill>
                <a:latin typeface="Arial" panose="020B0604020202020204" pitchFamily="34" charset="0"/>
                <a:cs typeface="Arial" panose="020B0604020202020204" pitchFamily="34" charset="0"/>
              </a:rPr>
              <a:t>MIDN 1/C E Marcello and </a:t>
            </a:r>
            <a:r>
              <a:rPr lang="en-US" sz="4400" dirty="0" err="1" smtClean="0">
                <a:solidFill>
                  <a:schemeClr val="bg1"/>
                </a:solidFill>
                <a:latin typeface="Arial" panose="020B0604020202020204" pitchFamily="34" charset="0"/>
                <a:cs typeface="Arial" panose="020B0604020202020204" pitchFamily="34" charset="0"/>
              </a:rPr>
              <a:t>Asst</a:t>
            </a:r>
            <a:r>
              <a:rPr lang="en-US" sz="4400" dirty="0" smtClean="0">
                <a:solidFill>
                  <a:schemeClr val="bg1"/>
                </a:solidFill>
                <a:latin typeface="Arial" panose="020B0604020202020204" pitchFamily="34" charset="0"/>
                <a:cs typeface="Arial" panose="020B0604020202020204" pitchFamily="34" charset="0"/>
              </a:rPr>
              <a:t> Prof D Evangelista</a:t>
            </a:r>
            <a:endParaRPr lang="en-US" sz="2800" dirty="0" smtClean="0">
              <a:solidFill>
                <a:schemeClr val="bg1"/>
              </a:solidFill>
              <a:latin typeface="Arial" panose="020B0604020202020204" pitchFamily="34" charset="0"/>
              <a:cs typeface="Arial" panose="020B0604020202020204" pitchFamily="34" charset="0"/>
            </a:endParaRPr>
          </a:p>
          <a:p>
            <a:pPr eaLnBrk="1" hangingPunct="1"/>
            <a:r>
              <a:rPr lang="en-US" sz="4400" dirty="0" smtClean="0">
                <a:solidFill>
                  <a:schemeClr val="bg1"/>
                </a:solidFill>
                <a:latin typeface="Arial" panose="020B0604020202020204" pitchFamily="34" charset="0"/>
                <a:cs typeface="Arial" panose="020B0604020202020204" pitchFamily="34" charset="0"/>
              </a:rPr>
              <a:t>Department of Weapons, Robotics, and Control Engineering, United States Naval Academy</a:t>
            </a:r>
            <a:endParaRPr lang="en-US" sz="4400" dirty="0">
              <a:solidFill>
                <a:schemeClr val="bg1"/>
              </a:solidFill>
              <a:latin typeface="Arial" panose="020B0604020202020204" pitchFamily="34" charset="0"/>
              <a:cs typeface="Arial" panose="020B0604020202020204" pitchFamily="34" charset="0"/>
            </a:endParaRPr>
          </a:p>
        </p:txBody>
      </p:sp>
      <p:cxnSp>
        <p:nvCxnSpPr>
          <p:cNvPr id="3" name="Straight Connector 2"/>
          <p:cNvCxnSpPr/>
          <p:nvPr/>
        </p:nvCxnSpPr>
        <p:spPr>
          <a:xfrm>
            <a:off x="0" y="4138258"/>
            <a:ext cx="36576000" cy="0"/>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64919"/>
          <a:stretch/>
        </p:blipFill>
        <p:spPr>
          <a:xfrm>
            <a:off x="28379429" y="232019"/>
            <a:ext cx="7708415" cy="3901835"/>
          </a:xfrm>
          <a:prstGeom prst="rect">
            <a:avLst/>
          </a:prstGeom>
        </p:spPr>
      </p:pic>
      <p:sp>
        <p:nvSpPr>
          <p:cNvPr id="34" name="Text Box 24"/>
          <p:cNvSpPr txBox="1">
            <a:spLocks noChangeArrowheads="1"/>
          </p:cNvSpPr>
          <p:nvPr/>
        </p:nvSpPr>
        <p:spPr bwMode="auto">
          <a:xfrm>
            <a:off x="9716590" y="4343400"/>
            <a:ext cx="8595360" cy="678866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Methods and materials</a:t>
            </a: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Rigid </a:t>
            </a:r>
            <a:r>
              <a:rPr lang="en-US" sz="2800" dirty="0">
                <a:solidFill>
                  <a:srgbClr val="005493"/>
                </a:solidFill>
                <a:latin typeface="Arial" panose="020B0604020202020204" pitchFamily="34" charset="0"/>
                <a:cs typeface="Arial" panose="020B0604020202020204" pitchFamily="34" charset="0"/>
              </a:rPr>
              <a:t>Body Model: </a:t>
            </a:r>
          </a:p>
          <a:p>
            <a:pPr marL="1200150" lvl="1"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Body </a:t>
            </a:r>
            <a:r>
              <a:rPr lang="en-US" sz="2800" dirty="0">
                <a:solidFill>
                  <a:srgbClr val="005493"/>
                </a:solidFill>
                <a:latin typeface="Arial" panose="020B0604020202020204" pitchFamily="34" charset="0"/>
                <a:cs typeface="Arial" panose="020B0604020202020204" pitchFamily="34" charset="0"/>
              </a:rPr>
              <a:t>Properties: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modeled from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website </a:t>
            </a:r>
            <a:r>
              <a:rPr lang="en-US" sz="2800" dirty="0" smtClean="0">
                <a:solidFill>
                  <a:srgbClr val="005493"/>
                </a:solidFill>
                <a:latin typeface="Arial" panose="020B0604020202020204" pitchFamily="34" charset="0"/>
                <a:cs typeface="Arial" panose="020B0604020202020204" pitchFamily="34" charset="0"/>
              </a:rPr>
              <a:t>given parameters and distance measurements </a:t>
            </a:r>
            <a:r>
              <a:rPr lang="en-US" sz="2800" dirty="0">
                <a:solidFill>
                  <a:srgbClr val="005493"/>
                </a:solidFill>
                <a:latin typeface="Arial" panose="020B0604020202020204" pitchFamily="34" charset="0"/>
                <a:cs typeface="Arial" panose="020B0604020202020204" pitchFamily="34" charset="0"/>
              </a:rPr>
              <a:t>taken by calipers.</a:t>
            </a:r>
          </a:p>
          <a:p>
            <a:pPr marL="1200150" lvl="1"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The h</a:t>
            </a:r>
            <a:r>
              <a:rPr lang="en-US" sz="2800" dirty="0" smtClean="0">
                <a:solidFill>
                  <a:srgbClr val="005493"/>
                </a:solidFill>
                <a:latin typeface="Arial" panose="020B0604020202020204" pitchFamily="34" charset="0"/>
                <a:cs typeface="Arial" panose="020B0604020202020204" pitchFamily="34" charset="0"/>
              </a:rPr>
              <a:t>over </a:t>
            </a:r>
            <a:r>
              <a:rPr lang="en-US" sz="2800" dirty="0">
                <a:solidFill>
                  <a:srgbClr val="005493"/>
                </a:solidFill>
                <a:latin typeface="Arial" panose="020B0604020202020204" pitchFamily="34" charset="0"/>
                <a:cs typeface="Arial" panose="020B0604020202020204" pitchFamily="34" charset="0"/>
              </a:rPr>
              <a:t>condition </a:t>
            </a:r>
            <a:r>
              <a:rPr lang="en-US" sz="2800" dirty="0" smtClean="0">
                <a:solidFill>
                  <a:srgbClr val="005493"/>
                </a:solidFill>
                <a:latin typeface="Arial" panose="020B0604020202020204" pitchFamily="34" charset="0"/>
                <a:cs typeface="Arial" panose="020B0604020202020204" pitchFamily="34" charset="0"/>
              </a:rPr>
              <a:t>is assumed </a:t>
            </a:r>
            <a:r>
              <a:rPr lang="en-US" sz="2800" dirty="0">
                <a:solidFill>
                  <a:srgbClr val="005493"/>
                </a:solidFill>
                <a:latin typeface="Arial" panose="020B0604020202020204" pitchFamily="34" charset="0"/>
                <a:cs typeface="Arial" panose="020B0604020202020204" pitchFamily="34" charset="0"/>
              </a:rPr>
              <a:t>for control, with pitch and roll angles linearized about an operating point of zero degrees. Attitude angle command saturation </a:t>
            </a:r>
            <a:r>
              <a:rPr lang="en-US" sz="2800" dirty="0" smtClean="0">
                <a:solidFill>
                  <a:srgbClr val="005493"/>
                </a:solidFill>
                <a:latin typeface="Arial" panose="020B0604020202020204" pitchFamily="34" charset="0"/>
                <a:cs typeface="Arial" panose="020B0604020202020204" pitchFamily="34" charset="0"/>
              </a:rPr>
              <a:t>limits capped at </a:t>
            </a:r>
            <a:r>
              <a:rPr lang="en-US" sz="2800" dirty="0">
                <a:solidFill>
                  <a:srgbClr val="005493"/>
                </a:solidFill>
                <a:latin typeface="Arial" panose="020B0604020202020204" pitchFamily="34" charset="0"/>
                <a:cs typeface="Arial" panose="020B0604020202020204" pitchFamily="34" charset="0"/>
              </a:rPr>
              <a:t>+/-12 degrees.</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Controller</a:t>
            </a:r>
            <a:r>
              <a:rPr lang="en-US" sz="2800" dirty="0">
                <a:solidFill>
                  <a:srgbClr val="005493"/>
                </a:solidFill>
                <a:latin typeface="Arial" panose="020B0604020202020204" pitchFamily="34" charset="0"/>
                <a:cs typeface="Arial" panose="020B0604020202020204" pitchFamily="34" charset="0"/>
              </a:rPr>
              <a:t>: Position Controller with PID control</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39"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28650" y="4379220"/>
            <a:ext cx="8595360" cy="5095893"/>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Abstract:</a:t>
            </a:r>
            <a:r>
              <a:rPr lang="en-US" sz="2800" b="1" i="1" dirty="0" smtClean="0">
                <a:solidFill>
                  <a:srgbClr val="005493"/>
                </a:solidFill>
                <a:latin typeface="Arial" panose="020B0604020202020204" pitchFamily="34" charset="0"/>
                <a:cs typeface="Arial" panose="020B0604020202020204" pitchFamily="34" charset="0"/>
              </a:rPr>
              <a:t>  </a:t>
            </a:r>
            <a:r>
              <a:rPr lang="en-US" sz="2800" dirty="0" smtClean="0">
                <a:solidFill>
                  <a:srgbClr val="005493"/>
                </a:solidFill>
                <a:latin typeface="Arial" panose="020B0604020202020204" pitchFamily="34" charset="0"/>
                <a:cs typeface="Arial" panose="020B0604020202020204" pitchFamily="34" charset="0"/>
              </a:rPr>
              <a:t>Animals </a:t>
            </a:r>
            <a:r>
              <a:rPr lang="en-US" sz="2800" dirty="0">
                <a:solidFill>
                  <a:srgbClr val="005493"/>
                </a:solidFill>
                <a:latin typeface="Arial" panose="020B0604020202020204" pitchFamily="34" charset="0"/>
                <a:cs typeface="Arial" panose="020B0604020202020204" pitchFamily="34" charset="0"/>
              </a:rPr>
              <a:t>moving in </a:t>
            </a:r>
            <a:r>
              <a:rPr lang="en-US" sz="2800" dirty="0" smtClean="0">
                <a:solidFill>
                  <a:srgbClr val="005493"/>
                </a:solidFill>
                <a:latin typeface="Arial" panose="020B0604020202020204" pitchFamily="34" charset="0"/>
                <a:cs typeface="Arial" panose="020B0604020202020204" pitchFamily="34" charset="0"/>
              </a:rPr>
              <a:t>complex environments </a:t>
            </a:r>
            <a:r>
              <a:rPr lang="en-US" sz="2800" dirty="0">
                <a:solidFill>
                  <a:srgbClr val="005493"/>
                </a:solidFill>
                <a:latin typeface="Arial" panose="020B0604020202020204" pitchFamily="34" charset="0"/>
                <a:cs typeface="Arial" panose="020B0604020202020204" pitchFamily="34" charset="0"/>
              </a:rPr>
              <a:t>are an excellent source </a:t>
            </a:r>
            <a:r>
              <a:rPr lang="en-US" sz="2800" dirty="0" smtClean="0">
                <a:solidFill>
                  <a:srgbClr val="005493"/>
                </a:solidFill>
                <a:latin typeface="Arial" panose="020B0604020202020204" pitchFamily="34" charset="0"/>
                <a:cs typeface="Arial" panose="020B0604020202020204" pitchFamily="34" charset="0"/>
              </a:rPr>
              <a:t>of inspiration </a:t>
            </a:r>
            <a:r>
              <a:rPr lang="en-US" sz="2800" dirty="0">
                <a:solidFill>
                  <a:srgbClr val="005493"/>
                </a:solidFill>
                <a:latin typeface="Arial" panose="020B0604020202020204" pitchFamily="34" charset="0"/>
                <a:cs typeface="Arial" panose="020B0604020202020204" pitchFamily="34" charset="0"/>
              </a:rPr>
              <a:t>for improving robots. This project is inspired by the extreme maneuverability of the male Anna’s Hummingbird (</a:t>
            </a:r>
            <a:r>
              <a:rPr lang="en-US" sz="2800" i="1" dirty="0" err="1">
                <a:solidFill>
                  <a:srgbClr val="005493"/>
                </a:solidFill>
                <a:latin typeface="Arial" panose="020B0604020202020204" pitchFamily="34" charset="0"/>
                <a:cs typeface="Arial" panose="020B0604020202020204" pitchFamily="34" charset="0"/>
              </a:rPr>
              <a:t>Calypte</a:t>
            </a:r>
            <a:r>
              <a:rPr lang="en-US" sz="2800" i="1" dirty="0">
                <a:solidFill>
                  <a:srgbClr val="005493"/>
                </a:solidFill>
                <a:latin typeface="Arial" panose="020B0604020202020204" pitchFamily="34" charset="0"/>
                <a:cs typeface="Arial" panose="020B0604020202020204" pitchFamily="34" charset="0"/>
              </a:rPr>
              <a:t>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p>
        </p:txBody>
      </p:sp>
      <p:sp>
        <p:nvSpPr>
          <p:cNvPr id="40"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8040" y="4332347"/>
            <a:ext cx="8595360" cy="5649853"/>
          </a:xfrm>
          <a:prstGeom prst="rect">
            <a:avLst/>
          </a:prstGeom>
          <a:noFill/>
          <a:ln>
            <a:noFill/>
          </a:ln>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000" b="1" dirty="0" smtClean="0">
                <a:solidFill>
                  <a:srgbClr val="005493"/>
                </a:solidFill>
                <a:latin typeface="Arial" panose="020B0604020202020204" pitchFamily="34" charset="0"/>
                <a:cs typeface="Arial" panose="020B0604020202020204" pitchFamily="34" charset="0"/>
              </a:rPr>
              <a:t>Results: Simulation of quadrotor flying </a:t>
            </a:r>
            <a:r>
              <a:rPr lang="en-US" sz="4000" b="1" i="1" dirty="0" smtClean="0">
                <a:solidFill>
                  <a:srgbClr val="005493"/>
                </a:solidFill>
                <a:latin typeface="Arial" panose="020B0604020202020204" pitchFamily="34" charset="0"/>
                <a:cs typeface="Arial" panose="020B0604020202020204" pitchFamily="34" charset="0"/>
              </a:rPr>
              <a:t>C </a:t>
            </a:r>
            <a:r>
              <a:rPr lang="en-US" sz="4000" b="1" i="1" dirty="0" err="1" smtClean="0">
                <a:solidFill>
                  <a:srgbClr val="005493"/>
                </a:solidFill>
                <a:latin typeface="Arial" panose="020B0604020202020204" pitchFamily="34" charset="0"/>
                <a:cs typeface="Arial" panose="020B0604020202020204" pitchFamily="34" charset="0"/>
              </a:rPr>
              <a:t>anna</a:t>
            </a:r>
            <a:r>
              <a:rPr lang="en-US" sz="4000" b="1" dirty="0" smtClean="0">
                <a:solidFill>
                  <a:srgbClr val="005493"/>
                </a:solidFill>
                <a:latin typeface="Arial" panose="020B0604020202020204" pitchFamily="34" charset="0"/>
                <a:cs typeface="Arial" panose="020B0604020202020204" pitchFamily="34" charset="0"/>
              </a:rPr>
              <a:t> trajectory</a:t>
            </a:r>
          </a:p>
          <a:p>
            <a:pPr eaLnBrk="1" hangingPunct="1"/>
            <a:r>
              <a:rPr lang="en-US" sz="2800" dirty="0" smtClean="0">
                <a:solidFill>
                  <a:srgbClr val="005493"/>
                </a:solidFill>
                <a:latin typeface="Arial" panose="020B0604020202020204" pitchFamily="34" charset="0"/>
                <a:cs typeface="Arial" panose="020B0604020202020204" pitchFamily="34" charset="0"/>
              </a:rPr>
              <a:t>Three trials were run at varying speed reductions using the same PID controller used to fly the diamond pattern in Figure 2. The attitude angle command saturation limits were increased to +/-25 degrees. The simulated quadrotor was able to follow the one twentieth speed reduction the closest, and had the smallest RMSE, while the trial at one fifth the speed was incredibly slow.</a:t>
            </a:r>
            <a:endParaRPr lang="en-US" sz="2800" dirty="0">
              <a:solidFill>
                <a:srgbClr val="005493"/>
              </a:solidFill>
              <a:latin typeface="Arial" panose="020B0604020202020204" pitchFamily="34" charset="0"/>
              <a:cs typeface="Arial" panose="020B0604020202020204" pitchFamily="34" charset="0"/>
            </a:endParaRPr>
          </a:p>
        </p:txBody>
      </p:sp>
      <p:sp>
        <p:nvSpPr>
          <p:cNvPr id="45"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55991709" y="31315641"/>
            <a:ext cx="708448" cy="46891950"/>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Acknowledgements:</a:t>
            </a:r>
            <a:r>
              <a:rPr lang="en-US" sz="2800" dirty="0" smtClean="0">
                <a:solidFill>
                  <a:srgbClr val="005493"/>
                </a:solidFill>
                <a:latin typeface="Arial" panose="020B0604020202020204" pitchFamily="34" charset="0"/>
                <a:cs typeface="Arial" panose="020B0604020202020204" pitchFamily="34" charset="0"/>
              </a:rPr>
              <a:t>  We thank Prof C Clark (UCR), Prof B Cheng (PSU), Prof J Dawkins, Prof G Piper, 2Lt B Canlas, and MIDN 1/C </a:t>
            </a:r>
            <a:r>
              <a:rPr lang="en-US" sz="2800" dirty="0" err="1" smtClean="0">
                <a:solidFill>
                  <a:srgbClr val="005493"/>
                </a:solidFill>
                <a:latin typeface="Arial" panose="020B0604020202020204" pitchFamily="34" charset="0"/>
                <a:cs typeface="Arial" panose="020B0604020202020204" pitchFamily="34" charset="0"/>
              </a:rPr>
              <a:t>Guinan</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47"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068075" y="23531467"/>
            <a:ext cx="9263036" cy="3864787"/>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smtClean="0">
                <a:solidFill>
                  <a:srgbClr val="005493"/>
                </a:solidFill>
                <a:latin typeface="Arial" panose="020B0604020202020204" pitchFamily="34" charset="0"/>
                <a:cs typeface="Arial" panose="020B0604020202020204" pitchFamily="34" charset="0"/>
              </a:rPr>
              <a:t>References</a:t>
            </a:r>
          </a:p>
          <a:p>
            <a:pPr marL="128270" marR="0" indent="-128270">
              <a:spcBef>
                <a:spcPts val="0"/>
              </a:spcBef>
              <a:spcAft>
                <a:spcPts val="0"/>
              </a:spcAft>
            </a:pPr>
            <a:r>
              <a:rPr lang="en-US" sz="2000" dirty="0" smtClean="0">
                <a:latin typeface="Times New Roman" panose="02020603050405020304" pitchFamily="18" charset="0"/>
                <a:ea typeface="Times New Roman" panose="02020603050405020304" pitchFamily="18" charset="0"/>
              </a:rPr>
              <a:t>[1]C</a:t>
            </a:r>
            <a:r>
              <a:rPr lang="en-US" sz="2000" dirty="0">
                <a:latin typeface="Times New Roman" panose="02020603050405020304" pitchFamily="18" charset="0"/>
                <a:ea typeface="Times New Roman" panose="02020603050405020304" pitchFamily="18" charset="0"/>
              </a:rPr>
              <a:t>. Clark, "Courtship dives of Anna's hummingbird offer insights into flight performance limits", Proceedings of the Royal Society B: Biological Sciences, vol. 276, no. 1670, pp. 3047-3052, 2009 [Online]. Available: https://royalsocietypublishing.org/doi/pdf/10.1098/rspb.2009.0508. [Accessed: 19- Feb- 2019]</a:t>
            </a:r>
            <a:r>
              <a:rPr lang="en-US" sz="2000" dirty="0">
                <a:solidFill>
                  <a:srgbClr val="FF0000"/>
                </a:solidFill>
                <a:latin typeface="Times New Roman" panose="02020603050405020304" pitchFamily="18" charset="0"/>
                <a:ea typeface="Times New Roman" panose="02020603050405020304" pitchFamily="18" charset="0"/>
              </a:rPr>
              <a:t> </a:t>
            </a:r>
            <a:endParaRPr lang="en-US" sz="2000" dirty="0" smtClean="0">
              <a:solidFill>
                <a:srgbClr val="005493"/>
              </a:solidFill>
              <a:latin typeface="Arial" panose="020B0604020202020204" pitchFamily="34" charset="0"/>
              <a:cs typeface="Arial" panose="020B0604020202020204" pitchFamily="34" charset="0"/>
            </a:endParaRPr>
          </a:p>
          <a:p>
            <a:pPr marL="128270" marR="0" indent="-128270">
              <a:spcBef>
                <a:spcPts val="0"/>
              </a:spcBef>
              <a:spcAft>
                <a:spcPts val="0"/>
              </a:spcAft>
            </a:pPr>
            <a:r>
              <a:rPr lang="en-US" sz="2000" dirty="0" smtClean="0">
                <a:latin typeface="Times New Roman" panose="02020603050405020304" pitchFamily="18" charset="0"/>
                <a:ea typeface="Times New Roman" panose="02020603050405020304" pitchFamily="18" charset="0"/>
              </a:rPr>
              <a:t>[2]D</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Mellinger</a:t>
            </a:r>
            <a:r>
              <a:rPr lang="en-US" sz="2000" dirty="0">
                <a:latin typeface="Times New Roman" panose="02020603050405020304" pitchFamily="18" charset="0"/>
                <a:ea typeface="Times New Roman" panose="02020603050405020304" pitchFamily="18" charset="0"/>
              </a:rPr>
              <a:t> and V. Kumar, "Minimum snap trajectory generation and control for quadrotors," 2011 IEEE International Conference on Robotics and Automation, Shanghai, 2011, pp. 2520-2525 [Online]. Available: http://ieeexplore.ieee.org/stamp/stamp.jsp?tp=&amp;arnumber=5980809&amp;isnumber=5979525. [Accessed: 19- Feb- 2019]</a:t>
            </a:r>
            <a:endParaRPr lang="en-US" sz="2800" dirty="0">
              <a:effectLst/>
              <a:latin typeface="Times New Roman" panose="02020603050405020304" pitchFamily="18" charset="0"/>
              <a:ea typeface="Times New Roman" panose="02020603050405020304" pitchFamily="18" charset="0"/>
            </a:endParaRPr>
          </a:p>
        </p:txBody>
      </p:sp>
      <p:sp>
        <p:nvSpPr>
          <p:cNvPr id="48"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28650" y="15697200"/>
            <a:ext cx="8595360" cy="1072820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To what extent can an extreme maneuver be accomplished with path planning and position control versus more direct dynamic control of rates and accelerations?</a:t>
            </a: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Given a representative </a:t>
            </a:r>
            <a:r>
              <a:rPr lang="en-US" sz="2800" i="1" dirty="0">
                <a:solidFill>
                  <a:srgbClr val="005493"/>
                </a:solidFill>
                <a:latin typeface="Arial" panose="020B0604020202020204" pitchFamily="34" charset="0"/>
                <a:cs typeface="Arial" panose="020B0604020202020204" pitchFamily="34" charset="0"/>
              </a:rPr>
              <a:t>C.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trajectory, a quadrotor MATLAB Simulink simulation, a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2.1, and an optical motion tracking system (OptiTrack),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for each pair of data points with the same time stamp. </a:t>
            </a:r>
            <a:endParaRPr lang="en-US" sz="2800" dirty="0" smtClean="0">
              <a:solidFill>
                <a:srgbClr val="005493"/>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5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9765734" y="17626590"/>
            <a:ext cx="8595360" cy="3987898"/>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a:solidFill>
                  <a:srgbClr val="005493"/>
                </a:solidFill>
                <a:latin typeface="Arial" panose="020B0604020202020204" pitchFamily="34" charset="0"/>
                <a:cs typeface="Arial" panose="020B0604020202020204" pitchFamily="34" charset="0"/>
              </a:rPr>
              <a:t>P</a:t>
            </a:r>
            <a:r>
              <a:rPr lang="en-US" sz="4000" b="1" dirty="0" smtClean="0">
                <a:solidFill>
                  <a:srgbClr val="005493"/>
                </a:solidFill>
                <a:latin typeface="Arial" panose="020B0604020202020204" pitchFamily="34" charset="0"/>
                <a:cs typeface="Arial" panose="020B0604020202020204" pitchFamily="34" charset="0"/>
              </a:rPr>
              <a:t>roof-of-concept demonstration</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ROS </a:t>
            </a:r>
            <a:r>
              <a:rPr lang="en-US" sz="2800" dirty="0">
                <a:solidFill>
                  <a:srgbClr val="005493"/>
                </a:solidFill>
                <a:latin typeface="Arial" panose="020B0604020202020204" pitchFamily="34" charset="0"/>
                <a:cs typeface="Arial" panose="020B0604020202020204" pitchFamily="34" charset="0"/>
              </a:rPr>
              <a:t>on </a:t>
            </a:r>
            <a:r>
              <a:rPr lang="en-US" sz="2800" dirty="0" err="1">
                <a:solidFill>
                  <a:srgbClr val="005493"/>
                </a:solidFill>
                <a:latin typeface="Arial" panose="020B0604020202020204" pitchFamily="34" charset="0"/>
                <a:cs typeface="Arial" panose="020B0604020202020204" pitchFamily="34" charset="0"/>
              </a:rPr>
              <a:t>linux</a:t>
            </a:r>
            <a:r>
              <a:rPr lang="en-US" sz="2800" dirty="0">
                <a:solidFill>
                  <a:srgbClr val="005493"/>
                </a:solidFill>
                <a:latin typeface="Arial" panose="020B0604020202020204" pitchFamily="34" charset="0"/>
                <a:cs typeface="Arial" panose="020B0604020202020204" pitchFamily="34" charset="0"/>
              </a:rPr>
              <a:t> machine sends commands to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obtains sensor data from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from the OptiTrack</a:t>
            </a:r>
          </a:p>
          <a:p>
            <a:pPr marL="457200" indent="-457200" eaLnBrk="1" hangingPunct="1">
              <a:spcBef>
                <a:spcPct val="50000"/>
              </a:spcBef>
              <a:buFont typeface="Arial" panose="020B0604020202020204" pitchFamily="34" charset="0"/>
              <a:buChar char="•"/>
            </a:pPr>
            <a:r>
              <a:rPr lang="en-US" sz="2800" dirty="0">
                <a:solidFill>
                  <a:srgbClr val="005493"/>
                </a:solidFill>
                <a:latin typeface="Arial" panose="020B0604020202020204" pitchFamily="34" charset="0"/>
                <a:cs typeface="Arial" panose="020B0604020202020204" pitchFamily="34" charset="0"/>
              </a:rPr>
              <a:t>OptiTrack Motion Tracking System accurate to +/- </a:t>
            </a:r>
            <a:r>
              <a:rPr lang="en-US" sz="2800" dirty="0" smtClean="0">
                <a:solidFill>
                  <a:srgbClr val="005493"/>
                </a:solidFill>
                <a:latin typeface="Arial" panose="020B0604020202020204" pitchFamily="34" charset="0"/>
                <a:cs typeface="Arial" panose="020B0604020202020204" pitchFamily="34" charset="0"/>
              </a:rPr>
              <a:t>0.5mm</a:t>
            </a:r>
            <a:endParaRPr lang="en-US" sz="2800" dirty="0">
              <a:solidFill>
                <a:srgbClr val="005493"/>
              </a:solidFill>
              <a:latin typeface="Arial" panose="020B0604020202020204" pitchFamily="34" charset="0"/>
              <a:cs typeface="Arial" panose="020B0604020202020204" pitchFamily="34" charset="0"/>
            </a:endParaRPr>
          </a:p>
        </p:txBody>
      </p:sp>
      <p:sp>
        <p:nvSpPr>
          <p:cNvPr id="53"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54"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pic>
        <p:nvPicPr>
          <p:cNvPr id="50" name="Picture 49" descr="https://lh5.googleusercontent.com/nKpQTgYTIjZRO4LP6hPrZr-E55NEznfq81Q7PQmHbldTCiD9OPkOPtLDijizJyUwZSb1WepexIcU9M8EsfDJ31DUYsKP2U_66-O_DRfgZGpqdOgothEeP4zqnuhYHR42I2wxWQ4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55" name="Picture 54" descr="https://lh4.googleusercontent.com/Gf4d98I08_3l36wLA-Xnh8w9kjSb_oCPiD8gSSrWDUNEIf77shZYS6jcxe83Lrld15ogAN7kDkPFkKizvbPnpDACi-H_SX70iQS59upGXXIJOKsX2LAHOymgT_RpeDv9M504nkrv"/>
          <p:cNvPicPr/>
          <p:nvPr/>
        </p:nvPicPr>
        <p:blipFill>
          <a:blip r:embed="rId4">
            <a:extLst>
              <a:ext uri="{28A0092B-C50C-407E-A947-70E740481C1C}">
                <a14:useLocalDpi xmlns:a14="http://schemas.microsoft.com/office/drawing/2010/main" val="0"/>
              </a:ext>
            </a:extLst>
          </a:blip>
          <a:srcRect/>
          <a:stretch>
            <a:fillRect/>
          </a:stretch>
        </p:blipFill>
        <p:spPr bwMode="auto">
          <a:xfrm>
            <a:off x="4334699" y="10582771"/>
            <a:ext cx="4958431" cy="2450027"/>
          </a:xfrm>
          <a:prstGeom prst="rect">
            <a:avLst/>
          </a:prstGeom>
          <a:noFill/>
          <a:ln>
            <a:noFill/>
          </a:ln>
        </p:spPr>
      </p:pic>
      <p:sp>
        <p:nvSpPr>
          <p:cNvPr id="64"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182600"/>
            <a:ext cx="8595360" cy="251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a:solidFill>
                  <a:srgbClr val="005493"/>
                </a:solidFill>
              </a:rPr>
              <a:t>Figure 1: (a) The five stages of an Anna’s Hummingbird dive maneuver, from </a:t>
            </a:r>
            <a:r>
              <a:rPr lang="en-US" sz="2800" b="1" i="1" dirty="0" smtClean="0">
                <a:solidFill>
                  <a:srgbClr val="005493"/>
                </a:solidFill>
              </a:rPr>
              <a:t>[1]. </a:t>
            </a:r>
            <a:r>
              <a:rPr lang="en-US" sz="2800" b="1" i="1" dirty="0">
                <a:solidFill>
                  <a:srgbClr val="005493"/>
                </a:solidFill>
              </a:rPr>
              <a:t>(b) A quadrotor </a:t>
            </a:r>
            <a:r>
              <a:rPr lang="en-US" sz="2800" b="1" i="1" dirty="0" smtClean="0">
                <a:solidFill>
                  <a:srgbClr val="005493"/>
                </a:solidFill>
              </a:rPr>
              <a:t>using </a:t>
            </a:r>
            <a:r>
              <a:rPr lang="en-US" sz="2800" b="1" i="1" dirty="0">
                <a:solidFill>
                  <a:srgbClr val="005493"/>
                </a:solidFill>
              </a:rPr>
              <a:t>a</a:t>
            </a:r>
            <a:r>
              <a:rPr lang="en-US" sz="2800" b="1" i="1" dirty="0" smtClean="0">
                <a:solidFill>
                  <a:srgbClr val="005493"/>
                </a:solidFill>
              </a:rPr>
              <a:t>n aggressive </a:t>
            </a:r>
            <a:r>
              <a:rPr lang="en-US" sz="2800" b="1" i="1" dirty="0">
                <a:solidFill>
                  <a:srgbClr val="005493"/>
                </a:solidFill>
              </a:rPr>
              <a:t>path planning </a:t>
            </a:r>
            <a:r>
              <a:rPr lang="en-US" sz="2800" b="1" i="1" dirty="0" smtClean="0">
                <a:solidFill>
                  <a:srgbClr val="005493"/>
                </a:solidFill>
              </a:rPr>
              <a:t>algorithm to </a:t>
            </a:r>
            <a:r>
              <a:rPr lang="en-US" sz="2800" b="1" i="1" dirty="0">
                <a:solidFill>
                  <a:srgbClr val="005493"/>
                </a:solidFill>
              </a:rPr>
              <a:t>fly through a thrown hoop, from </a:t>
            </a:r>
            <a:r>
              <a:rPr lang="en-US" sz="2800" b="1" i="1" dirty="0" smtClean="0">
                <a:solidFill>
                  <a:srgbClr val="005493"/>
                </a:solidFill>
              </a:rPr>
              <a:t>[2].</a:t>
            </a:r>
            <a:endParaRPr lang="en-US" sz="2800" b="1" i="1" dirty="0">
              <a:solidFill>
                <a:srgbClr val="005493"/>
              </a:solidFill>
              <a:latin typeface="Minion Pro" panose="02040503050306020203"/>
            </a:endParaRPr>
          </a:p>
        </p:txBody>
      </p:sp>
      <p:sp>
        <p:nvSpPr>
          <p:cNvPr id="74"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56210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 Figure 2: (a, b) Simulated quadrotor flying a commanded “Diamond” trajectory</a:t>
            </a:r>
            <a:r>
              <a:rPr lang="en-US" sz="2800" b="1" i="1" dirty="0">
                <a:solidFill>
                  <a:srgbClr val="005493"/>
                </a:solidFill>
                <a:latin typeface="Arial" panose="020B0604020202020204" pitchFamily="34" charset="0"/>
                <a:cs typeface="Arial" panose="020B0604020202020204" pitchFamily="34" charset="0"/>
              </a:rPr>
              <a:t> </a:t>
            </a:r>
            <a:r>
              <a:rPr lang="en-US" sz="2800" b="1" i="1" dirty="0" smtClean="0">
                <a:solidFill>
                  <a:srgbClr val="005493"/>
                </a:solidFill>
                <a:latin typeface="Arial" panose="020B0604020202020204" pitchFamily="34" charset="0"/>
                <a:cs typeface="Arial" panose="020B0604020202020204" pitchFamily="34" charset="0"/>
              </a:rPr>
              <a:t>in the X-Y plane, while attempting to maintain  a 1m hover.</a:t>
            </a:r>
            <a:endParaRPr lang="en-US" sz="2800" b="1" i="1" dirty="0">
              <a:solidFill>
                <a:srgbClr val="005493"/>
              </a:solidFill>
              <a:latin typeface="Arial" panose="020B0604020202020204" pitchFamily="34" charset="0"/>
              <a:cs typeface="Arial" panose="020B0604020202020204" pitchFamily="34" charset="0"/>
            </a:endParaRPr>
          </a:p>
        </p:txBody>
      </p:sp>
      <p:sp>
        <p:nvSpPr>
          <p:cNvPr id="75"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65734" y="2641919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3: </a:t>
            </a:r>
            <a:r>
              <a:rPr lang="en-US" sz="2800" b="1" i="1" dirty="0" smtClean="0">
                <a:solidFill>
                  <a:srgbClr val="005493"/>
                </a:solidFill>
                <a:latin typeface="Arial" panose="020B0604020202020204" pitchFamily="34" charset="0"/>
                <a:cs typeface="Arial" panose="020B0604020202020204" pitchFamily="34" charset="0"/>
              </a:rPr>
              <a:t>Maury 201 OptiTrack lab setup.</a:t>
            </a:r>
            <a:endParaRPr lang="en-US" sz="2800" b="1" i="1" dirty="0" smtClean="0">
              <a:solidFill>
                <a:srgbClr val="005493"/>
              </a:solidFill>
              <a:latin typeface="Arial" panose="020B0604020202020204" pitchFamily="34" charset="0"/>
              <a:cs typeface="Arial" panose="020B0604020202020204" pitchFamily="34" charset="0"/>
            </a:endParaRPr>
          </a:p>
        </p:txBody>
      </p:sp>
      <p:sp>
        <p:nvSpPr>
          <p:cNvPr id="76" name="TextBox 75"/>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005493"/>
                </a:solidFill>
              </a:rPr>
              <a:t>&lt;&lt;&lt;Pic here of drone flying w/ </a:t>
            </a:r>
            <a:r>
              <a:rPr lang="en-US" sz="2400" dirty="0" smtClean="0">
                <a:solidFill>
                  <a:srgbClr val="005493"/>
                </a:solidFill>
                <a:latin typeface="Arial" panose="020B0604020202020204" pitchFamily="34" charset="0"/>
                <a:cs typeface="Arial" panose="020B0604020202020204" pitchFamily="34" charset="0"/>
              </a:rPr>
              <a:t>OptiTrack</a:t>
            </a:r>
            <a:r>
              <a:rPr lang="en-US" sz="2400" dirty="0" smtClean="0">
                <a:solidFill>
                  <a:srgbClr val="005493"/>
                </a:solidFill>
              </a:rPr>
              <a:t> in background&gt;&gt;&gt; Also point to important stuff using art/arrows </a:t>
            </a:r>
            <a:endParaRPr lang="en-US" sz="2400" dirty="0">
              <a:solidFill>
                <a:srgbClr val="005493"/>
              </a:solidFill>
            </a:endParaRPr>
          </a:p>
        </p:txBody>
      </p:sp>
      <p:sp>
        <p:nvSpPr>
          <p:cNvPr id="77"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2984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a:solidFill>
                  <a:srgbClr val="005493"/>
                </a:solidFill>
                <a:latin typeface="Arial" panose="020B0604020202020204" pitchFamily="34" charset="0"/>
                <a:cs typeface="Arial" panose="020B0604020202020204" pitchFamily="34" charset="0"/>
              </a:rPr>
              <a:t>4</a:t>
            </a:r>
            <a:r>
              <a:rPr lang="en-US" sz="2800" b="1" i="1" dirty="0" smtClean="0">
                <a:solidFill>
                  <a:srgbClr val="005493"/>
                </a:solidFill>
                <a:latin typeface="Arial" panose="020B0604020202020204" pitchFamily="34" charset="0"/>
                <a:cs typeface="Arial" panose="020B0604020202020204" pitchFamily="34" charset="0"/>
              </a:rPr>
              <a:t>(</a:t>
            </a:r>
            <a:r>
              <a:rPr lang="en-US" sz="2800" b="1" i="1" dirty="0" err="1" smtClean="0">
                <a:solidFill>
                  <a:srgbClr val="005493"/>
                </a:solidFill>
                <a:latin typeface="Arial" panose="020B0604020202020204" pitchFamily="34" charset="0"/>
                <a:cs typeface="Arial" panose="020B0604020202020204" pitchFamily="34" charset="0"/>
              </a:rPr>
              <a:t>a,b,c</a:t>
            </a:r>
            <a:r>
              <a:rPr lang="en-US" sz="2800" b="1" i="1" dirty="0" smtClean="0">
                <a:solidFill>
                  <a:srgbClr val="005493"/>
                </a:solidFill>
                <a:latin typeface="Arial" panose="020B0604020202020204" pitchFamily="34" charset="0"/>
                <a:cs typeface="Arial" panose="020B0604020202020204" pitchFamily="34" charset="0"/>
              </a:rPr>
              <a:t>): Simulated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flying the true </a:t>
            </a:r>
            <a:r>
              <a:rPr lang="en-US" sz="2800" b="1" i="1" dirty="0" smtClean="0">
                <a:solidFill>
                  <a:srgbClr val="005493"/>
                </a:solidFill>
                <a:latin typeface="Arial" panose="020B0604020202020204" pitchFamily="34" charset="0"/>
                <a:cs typeface="Arial" panose="020B0604020202020204" pitchFamily="34" charset="0"/>
              </a:rPr>
              <a:t>hummingbird </a:t>
            </a:r>
            <a:r>
              <a:rPr lang="en-US" sz="2800" b="1" i="1" dirty="0" smtClean="0">
                <a:solidFill>
                  <a:srgbClr val="005493"/>
                </a:solidFill>
                <a:latin typeface="Arial" panose="020B0604020202020204" pitchFamily="34" charset="0"/>
                <a:cs typeface="Arial" panose="020B0604020202020204" pitchFamily="34" charset="0"/>
              </a:rPr>
              <a:t>trajectory at  one fifth, one tenth, and one twentieth the actual Hummingbird’s speed.</a:t>
            </a:r>
            <a:endParaRPr lang="en-US" sz="2800" b="1" i="1" dirty="0">
              <a:solidFill>
                <a:srgbClr val="005493"/>
              </a:solidFill>
              <a:latin typeface="Arial" panose="020B0604020202020204" pitchFamily="34" charset="0"/>
              <a:cs typeface="Arial" panose="020B0604020202020204" pitchFamily="34" charset="0"/>
            </a:endParaRPr>
          </a:p>
        </p:txBody>
      </p:sp>
      <p:pic>
        <p:nvPicPr>
          <p:cNvPr id="78" name="Picture 77"/>
          <p:cNvPicPr>
            <a:picLocks noChangeAspect="1"/>
          </p:cNvPicPr>
          <p:nvPr/>
        </p:nvPicPr>
        <p:blipFill rotWithShape="1">
          <a:blip r:embed="rId5">
            <a:extLst>
              <a:ext uri="{28A0092B-C50C-407E-A947-70E740481C1C}">
                <a14:useLocalDpi xmlns:a14="http://schemas.microsoft.com/office/drawing/2010/main" val="0"/>
              </a:ext>
            </a:extLst>
          </a:blip>
          <a:srcRect t="4900"/>
          <a:stretch/>
        </p:blipFill>
        <p:spPr>
          <a:xfrm>
            <a:off x="19120644" y="10088483"/>
            <a:ext cx="7592576" cy="5303917"/>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26817" y="15247964"/>
            <a:ext cx="7588400" cy="5021236"/>
          </a:xfrm>
          <a:prstGeom prst="rect">
            <a:avLst/>
          </a:prstGeom>
        </p:spPr>
      </p:pic>
      <p:pic>
        <p:nvPicPr>
          <p:cNvPr id="80" name="Picture 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26817" y="20063457"/>
            <a:ext cx="7581283" cy="5387343"/>
          </a:xfrm>
          <a:prstGeom prst="rect">
            <a:avLst/>
          </a:prstGeom>
        </p:spPr>
      </p:pic>
      <p:sp>
        <p:nvSpPr>
          <p:cNvPr id="85"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190726" y="13597650"/>
            <a:ext cx="9017733" cy="4234119"/>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Hardware </a:t>
            </a:r>
            <a:r>
              <a:rPr lang="en-US" sz="2800" dirty="0">
                <a:solidFill>
                  <a:srgbClr val="005493"/>
                </a:solidFill>
                <a:latin typeface="Arial" panose="020B0604020202020204" pitchFamily="34" charset="0"/>
                <a:cs typeface="Arial" panose="020B0604020202020204" pitchFamily="34" charset="0"/>
              </a:rPr>
              <a:t>testing for the autonomous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flight was successful in obtaining 3D position data from the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29960" y="6011861"/>
            <a:ext cx="8184523" cy="6138393"/>
          </a:xfrm>
          <a:prstGeom prst="rect">
            <a:avLst/>
          </a:prstGeom>
        </p:spPr>
      </p:pic>
      <p:sp>
        <p:nvSpPr>
          <p:cNvPr id="8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478944" y="1205701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5: 3D  position data  of a manually-controlled flight with the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captured with OptiTrack, and plotted in MATLAB.</a:t>
            </a:r>
            <a:endParaRPr lang="en-US" sz="2800" b="1" i="1" dirty="0">
              <a:solidFill>
                <a:srgbClr val="005493"/>
              </a:solidFill>
              <a:latin typeface="Arial" panose="020B0604020202020204" pitchFamily="34" charset="0"/>
              <a:cs typeface="Arial" panose="020B0604020202020204" pitchFamily="34" charset="0"/>
            </a:endParaRPr>
          </a:p>
        </p:txBody>
      </p:sp>
      <p:sp>
        <p:nvSpPr>
          <p:cNvPr id="88"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362203" y="4343400"/>
            <a:ext cx="8832797" cy="1587240"/>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Results: Successful marker-based automatic tracking of UAS</a:t>
            </a:r>
            <a:endParaRPr lang="en-US" sz="2800" dirty="0">
              <a:solidFill>
                <a:srgbClr val="005493"/>
              </a:solidFill>
              <a:latin typeface="Arial" panose="020B0604020202020204" pitchFamily="34" charset="0"/>
              <a:cs typeface="Arial" panose="020B0604020202020204" pitchFamily="34" charset="0"/>
            </a:endParaRPr>
          </a:p>
        </p:txBody>
      </p:sp>
      <p:pic>
        <p:nvPicPr>
          <p:cNvPr id="91"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649768">
            <a:off x="25069800" y="13411200"/>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728028">
            <a:off x="25375892" y="18065157"/>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374600" y="22713357"/>
            <a:ext cx="913108" cy="299043"/>
          </a:xfrm>
          <a:prstGeom prst="rect">
            <a:avLst/>
          </a:prstGeom>
          <a:noFill/>
          <a:extLst>
            <a:ext uri="{909E8E84-426E-40DD-AFC4-6F175D3DCCD1}">
              <a14:hiddenFill xmlns:a14="http://schemas.microsoft.com/office/drawing/2010/main">
                <a:solidFill>
                  <a:srgbClr val="FFFFFF"/>
                </a:solidFill>
              </a14:hiddenFill>
            </a:ext>
          </a:extLst>
        </p:spPr>
      </p:pic>
      <p:sp>
        <p:nvSpPr>
          <p:cNvPr id="100"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192424" y="18056727"/>
            <a:ext cx="9017733" cy="5249782"/>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Feasibility of mimicking </a:t>
            </a:r>
            <a:r>
              <a:rPr lang="en-US" sz="4000" b="1" i="1" dirty="0" smtClean="0">
                <a:solidFill>
                  <a:srgbClr val="005493"/>
                </a:solidFill>
                <a:latin typeface="Arial" panose="020B0604020202020204" pitchFamily="34" charset="0"/>
                <a:cs typeface="Arial" panose="020B0604020202020204" pitchFamily="34" charset="0"/>
              </a:rPr>
              <a:t>C. </a:t>
            </a:r>
            <a:r>
              <a:rPr lang="en-US" sz="4000" b="1" i="1" dirty="0" err="1" smtClean="0">
                <a:solidFill>
                  <a:srgbClr val="005493"/>
                </a:solidFill>
                <a:latin typeface="Arial" panose="020B0604020202020204" pitchFamily="34" charset="0"/>
                <a:cs typeface="Arial" panose="020B0604020202020204" pitchFamily="34" charset="0"/>
              </a:rPr>
              <a:t>anna</a:t>
            </a:r>
            <a:r>
              <a:rPr lang="en-US" sz="4000" b="1" i="1" dirty="0" smtClean="0">
                <a:solidFill>
                  <a:srgbClr val="005493"/>
                </a:solidFill>
                <a:latin typeface="Arial" panose="020B0604020202020204" pitchFamily="34" charset="0"/>
                <a:cs typeface="Arial" panose="020B0604020202020204" pitchFamily="34" charset="0"/>
              </a:rPr>
              <a:t> </a:t>
            </a:r>
            <a:r>
              <a:rPr lang="en-US" sz="4000" b="1" dirty="0" smtClean="0">
                <a:solidFill>
                  <a:srgbClr val="005493"/>
                </a:solidFill>
                <a:latin typeface="Arial" panose="020B0604020202020204" pitchFamily="34" charset="0"/>
                <a:cs typeface="Arial" panose="020B0604020202020204" pitchFamily="34" charset="0"/>
              </a:rPr>
              <a:t>dives:</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The work displayed has shown that slowed-down trajectory flight similar to </a:t>
            </a:r>
            <a:r>
              <a:rPr lang="en-US" sz="2800" i="1" dirty="0" smtClean="0">
                <a:solidFill>
                  <a:srgbClr val="005493"/>
                </a:solidFill>
                <a:latin typeface="Arial" panose="020B0604020202020204" pitchFamily="34" charset="0"/>
                <a:cs typeface="Arial" panose="020B0604020202020204" pitchFamily="34" charset="0"/>
              </a:rPr>
              <a:t>C. </a:t>
            </a:r>
            <a:r>
              <a:rPr lang="en-US" sz="2800" i="1" dirty="0" err="1" smtClean="0">
                <a:solidFill>
                  <a:srgbClr val="005493"/>
                </a:solidFill>
                <a:latin typeface="Arial" panose="020B0604020202020204" pitchFamily="34" charset="0"/>
                <a:cs typeface="Arial" panose="020B0604020202020204" pitchFamily="34" charset="0"/>
              </a:rPr>
              <a:t>anna</a:t>
            </a:r>
            <a:r>
              <a:rPr lang="en-US" sz="2800" dirty="0" smtClean="0">
                <a:solidFill>
                  <a:srgbClr val="005493"/>
                </a:solidFill>
                <a:latin typeface="Arial" panose="020B0604020202020204" pitchFamily="34" charset="0"/>
                <a:cs typeface="Arial" panose="020B0604020202020204" pitchFamily="34" charset="0"/>
              </a:rPr>
              <a:t> display dives is possible with a quadrotor. Adjusting PID gains, or implementing a more direct control that commands angle rates or accelerations rather than high-level positions would likely increase drone performance. Due to constraints on lab size, geometrically similar but shorter trajectories will also be explored.</a:t>
            </a:r>
            <a:endParaRPr lang="en-US" sz="2800" dirty="0" smtClean="0">
              <a:solidFill>
                <a:srgbClr val="005493"/>
              </a:solidFill>
              <a:latin typeface="Arial" panose="020B0604020202020204" pitchFamily="34" charset="0"/>
              <a:cs typeface="Arial" panose="020B0604020202020204" pitchFamily="34" charset="0"/>
            </a:endParaRPr>
          </a:p>
        </p:txBody>
      </p:sp>
      <p:pic>
        <p:nvPicPr>
          <p:cNvPr id="1034" name="Picture 10" descr="Image result for crazyfli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9736" b="21055"/>
          <a:stretch/>
        </p:blipFill>
        <p:spPr bwMode="auto">
          <a:xfrm>
            <a:off x="28956000" y="6585167"/>
            <a:ext cx="154436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1"/>
          <a:stretch>
            <a:fillRect/>
          </a:stretch>
        </p:blipFill>
        <p:spPr>
          <a:xfrm>
            <a:off x="19110833" y="18469695"/>
            <a:ext cx="2606167" cy="339651"/>
          </a:xfrm>
          <a:prstGeom prst="rect">
            <a:avLst/>
          </a:prstGeom>
        </p:spPr>
      </p:pic>
      <p:pic>
        <p:nvPicPr>
          <p:cNvPr id="49" name="Picture 48"/>
          <p:cNvPicPr>
            <a:picLocks noChangeAspect="1"/>
          </p:cNvPicPr>
          <p:nvPr/>
        </p:nvPicPr>
        <p:blipFill>
          <a:blip r:embed="rId11"/>
          <a:stretch>
            <a:fillRect/>
          </a:stretch>
        </p:blipFill>
        <p:spPr>
          <a:xfrm>
            <a:off x="19110832" y="13211203"/>
            <a:ext cx="2606167" cy="339651"/>
          </a:xfrm>
          <a:prstGeom prst="rect">
            <a:avLst/>
          </a:prstGeom>
        </p:spPr>
      </p:pic>
      <p:pic>
        <p:nvPicPr>
          <p:cNvPr id="56" name="Picture 55"/>
          <p:cNvPicPr>
            <a:picLocks noChangeAspect="1"/>
          </p:cNvPicPr>
          <p:nvPr/>
        </p:nvPicPr>
        <p:blipFill>
          <a:blip r:embed="rId11"/>
          <a:stretch>
            <a:fillRect/>
          </a:stretch>
        </p:blipFill>
        <p:spPr>
          <a:xfrm>
            <a:off x="19145572" y="23480403"/>
            <a:ext cx="2606167" cy="339651"/>
          </a:xfrm>
          <a:prstGeom prst="rect">
            <a:avLst/>
          </a:prstGeom>
        </p:spPr>
      </p:pic>
      <p:pic>
        <p:nvPicPr>
          <p:cNvPr id="8" name="Picture 7"/>
          <p:cNvPicPr>
            <a:picLocks noChangeAspect="1"/>
          </p:cNvPicPr>
          <p:nvPr/>
        </p:nvPicPr>
        <p:blipFill>
          <a:blip r:embed="rId12"/>
          <a:stretch>
            <a:fillRect/>
          </a:stretch>
        </p:blipFill>
        <p:spPr>
          <a:xfrm>
            <a:off x="19118647" y="13541317"/>
            <a:ext cx="2582701" cy="259568"/>
          </a:xfrm>
          <a:prstGeom prst="rect">
            <a:avLst/>
          </a:prstGeom>
        </p:spPr>
      </p:pic>
      <p:pic>
        <p:nvPicPr>
          <p:cNvPr id="9" name="Picture 8"/>
          <p:cNvPicPr>
            <a:picLocks noChangeAspect="1"/>
          </p:cNvPicPr>
          <p:nvPr/>
        </p:nvPicPr>
        <p:blipFill>
          <a:blip r:embed="rId13"/>
          <a:stretch>
            <a:fillRect/>
          </a:stretch>
        </p:blipFill>
        <p:spPr>
          <a:xfrm>
            <a:off x="19107497" y="18809346"/>
            <a:ext cx="2574801" cy="265244"/>
          </a:xfrm>
          <a:prstGeom prst="rect">
            <a:avLst/>
          </a:prstGeom>
        </p:spPr>
      </p:pic>
      <p:pic>
        <p:nvPicPr>
          <p:cNvPr id="11" name="Picture 10"/>
          <p:cNvPicPr>
            <a:picLocks noChangeAspect="1"/>
          </p:cNvPicPr>
          <p:nvPr/>
        </p:nvPicPr>
        <p:blipFill>
          <a:blip r:embed="rId14"/>
          <a:stretch>
            <a:fillRect/>
          </a:stretch>
        </p:blipFill>
        <p:spPr>
          <a:xfrm>
            <a:off x="19126522" y="23778551"/>
            <a:ext cx="2625217" cy="269085"/>
          </a:xfrm>
          <a:prstGeom prst="rect">
            <a:avLst/>
          </a:prstGeom>
        </p:spPr>
      </p:pic>
      <p:pic>
        <p:nvPicPr>
          <p:cNvPr id="1028" name="Picture 4" descr="https://lh3.googleusercontent.com/qyHYLJnZ8fN3_O-s727dn1W9kPd4hUWq8u-n10DMfsAuW9ossH3UaZDt06BXDTJInbS70ybAfLlEXbcdnZQQqdNXlc2K_XcUG-4I2oNcW7bmlH3keW-xoAF5rNumMuTjZ-rDwb9tnpVe1yhrAkqTN3Jc2qmZX2kNwUeAnjvrs_f93sBeUEf4HW07yq05bYTMPXAex8PDQYmIH4GBktMrrpNS85vNyRDAriiUN-ic7g8uT9E7_aSQLhW_l7i4iVUwtebcnrVUh4KEbc59ekQOTfSIMManszcJgOoGCgo4NNOk63hgZP6N5qVsvZaJsiNzTj_V_Q7oI-xFY9SOJI2yZ04k1ZRtdDQ5cx_MQFnAU3j6Rb5fLUeYPVBOWbCuheQ7uJOwvOJNaBXYc9lieE98vrQiKia53Mez8NmebHPJz-bY5RGhz0t6Eui52cgR3foP5brOVwZrq_R7zsoRbTX861lQD3o9kT0ZT0JtHEwqh8Z0pPDZU8oOThkr3FUgoiczEXTZXyTdYQLSdl5UZddPcjaZqA3kn6TAh6eTmW-FtfLR_l4zTLpeiIXMk_IXJ2OFEHXqGyxBOOg91wc5RWHB4CEOeayRLuWVHBt2oqSUQtK8UK6K4dEDiZ8_lSrHkMOMA1vyyr5bnDuGzB_Q7paPJ826okNAnL0AaK00GHNJuegYHWfh9_tO1Ccpsd7RGpDHg388eW-92bh6FSFxKFyXX6ZGBrWW7b5JVhJB0zD-c27b3F2F=w876-h657-n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20099" y="21844929"/>
            <a:ext cx="6255777" cy="46918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6"/>
          <a:stretch>
            <a:fillRect/>
          </a:stretch>
        </p:blipFill>
        <p:spPr>
          <a:xfrm>
            <a:off x="9517792" y="11362505"/>
            <a:ext cx="8968669" cy="4330665"/>
          </a:xfrm>
          <a:prstGeom prst="rect">
            <a:avLst/>
          </a:prstGeom>
        </p:spPr>
      </p:pic>
      <p:cxnSp>
        <p:nvCxnSpPr>
          <p:cNvPr id="14" name="Straight Arrow Connector 13"/>
          <p:cNvCxnSpPr/>
          <p:nvPr/>
        </p:nvCxnSpPr>
        <p:spPr>
          <a:xfrm flipV="1">
            <a:off x="12255659" y="22862879"/>
            <a:ext cx="241141" cy="48780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10924512" y="22505388"/>
            <a:ext cx="853940" cy="845296"/>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2959080" y="22862878"/>
            <a:ext cx="2185670" cy="60117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77618" y="23350684"/>
            <a:ext cx="2181462" cy="400110"/>
          </a:xfrm>
          <a:prstGeom prst="rect">
            <a:avLst/>
          </a:prstGeom>
          <a:noFill/>
          <a:ln w="38100">
            <a:solidFill>
              <a:srgbClr val="92D050"/>
            </a:solidFill>
          </a:ln>
        </p:spPr>
        <p:txBody>
          <a:bodyPr wrap="square" rtlCol="0">
            <a:spAutoFit/>
          </a:bodyPr>
          <a:lstStyle/>
          <a:p>
            <a:r>
              <a:rPr lang="en-US" sz="2000" dirty="0" smtClean="0">
                <a:solidFill>
                  <a:srgbClr val="92D050"/>
                </a:solidFill>
              </a:rPr>
              <a:t>OptiTrack Cameras</a:t>
            </a:r>
            <a:endParaRPr lang="en-US" sz="2000" dirty="0">
              <a:solidFill>
                <a:srgbClr val="92D050"/>
              </a:solidFill>
            </a:endParaRPr>
          </a:p>
        </p:txBody>
      </p:sp>
      <p:sp>
        <p:nvSpPr>
          <p:cNvPr id="71" name="TextBox 70"/>
          <p:cNvSpPr txBox="1"/>
          <p:nvPr/>
        </p:nvSpPr>
        <p:spPr>
          <a:xfrm>
            <a:off x="13994869" y="25747784"/>
            <a:ext cx="2527017" cy="400110"/>
          </a:xfrm>
          <a:prstGeom prst="rect">
            <a:avLst/>
          </a:prstGeom>
          <a:noFill/>
          <a:ln w="38100">
            <a:solidFill>
              <a:srgbClr val="FFFF00"/>
            </a:solidFill>
          </a:ln>
        </p:spPr>
        <p:txBody>
          <a:bodyPr wrap="square" rtlCol="0">
            <a:spAutoFit/>
          </a:bodyPr>
          <a:lstStyle/>
          <a:p>
            <a:r>
              <a:rPr lang="en-US" sz="2000" dirty="0" smtClean="0">
                <a:solidFill>
                  <a:srgbClr val="FFFF00"/>
                </a:solidFill>
              </a:rPr>
              <a:t>OptiTrack Workstation</a:t>
            </a:r>
            <a:endParaRPr lang="en-US" sz="2000" dirty="0">
              <a:solidFill>
                <a:srgbClr val="FFFF00"/>
              </a:solidFill>
            </a:endParaRPr>
          </a:p>
        </p:txBody>
      </p:sp>
      <p:cxnSp>
        <p:nvCxnSpPr>
          <p:cNvPr id="72" name="Straight Arrow Connector 71"/>
          <p:cNvCxnSpPr>
            <a:stCxn id="71" idx="0"/>
          </p:cNvCxnSpPr>
          <p:nvPr/>
        </p:nvCxnSpPr>
        <p:spPr>
          <a:xfrm flipH="1" flipV="1">
            <a:off x="13773991" y="24612600"/>
            <a:ext cx="1484387" cy="1135184"/>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75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1909</TotalTime>
  <Words>892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Minion Pro</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Marcello, Ethan Midn USN USNA Annapolis</cp:lastModifiedBy>
  <cp:revision>170</cp:revision>
  <cp:lastPrinted>2017-02-16T17:48:39Z</cp:lastPrinted>
  <dcterms:created xsi:type="dcterms:W3CDTF">2008-11-17T14:24:47Z</dcterms:created>
  <dcterms:modified xsi:type="dcterms:W3CDTF">2019-12-04T17:57:46Z</dcterms:modified>
</cp:coreProperties>
</file>