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Lst>
  <p:sldSz cx="36576000" cy="27432000"/>
  <p:notesSz cx="7315200" cy="9601200"/>
  <p:defaultText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6" algn="l" defTabSz="376108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312" userDrawn="1">
          <p15:clr>
            <a:srgbClr val="A4A3A4"/>
          </p15:clr>
        </p15:guide>
        <p15:guide id="2" pos="228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ngelista, Dennis J CIV USNA Annapolis" initials="EDJCUA" lastIdx="1" clrIdx="0">
    <p:extLst>
      <p:ext uri="{19B8F6BF-5375-455C-9EA6-DF929625EA0E}">
        <p15:presenceInfo xmlns:p15="http://schemas.microsoft.com/office/powerpoint/2012/main" userId="Evangelista, Dennis J CIV USNA Annapol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3"/>
    <a:srgbClr val="C6D9F1"/>
    <a:srgbClr val="0067B6"/>
    <a:srgbClr val="F4DA40"/>
    <a:srgbClr val="CBA052"/>
    <a:srgbClr val="8D744A"/>
    <a:srgbClr val="FFFFA7"/>
    <a:srgbClr val="DFC683"/>
    <a:srgbClr val="FFF1C6"/>
    <a:srgbClr val="EDDC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81" autoAdjust="0"/>
    <p:restoredTop sz="94343" autoAdjust="0"/>
  </p:normalViewPr>
  <p:slideViewPr>
    <p:cSldViewPr showGuides="1">
      <p:cViewPr>
        <p:scale>
          <a:sx n="50" d="100"/>
          <a:sy n="50" d="100"/>
        </p:scale>
        <p:origin x="-5622" y="-3180"/>
      </p:cViewPr>
      <p:guideLst>
        <p:guide orient="horz" pos="5312"/>
        <p:guide pos="22896"/>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11"/>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762569" indent="0" algn="ctr">
              <a:buNone/>
              <a:defRPr>
                <a:solidFill>
                  <a:schemeClr val="tx1">
                    <a:tint val="75000"/>
                  </a:schemeClr>
                </a:solidFill>
              </a:defRPr>
            </a:lvl2pPr>
            <a:lvl3pPr marL="3525139" indent="0" algn="ctr">
              <a:buNone/>
              <a:defRPr>
                <a:solidFill>
                  <a:schemeClr val="tx1">
                    <a:tint val="75000"/>
                  </a:schemeClr>
                </a:solidFill>
              </a:defRPr>
            </a:lvl3pPr>
            <a:lvl4pPr marL="5287709" indent="0" algn="ctr">
              <a:buNone/>
              <a:defRPr>
                <a:solidFill>
                  <a:schemeClr val="tx1">
                    <a:tint val="75000"/>
                  </a:schemeClr>
                </a:solidFill>
              </a:defRPr>
            </a:lvl4pPr>
            <a:lvl5pPr marL="7050278" indent="0" algn="ctr">
              <a:buNone/>
              <a:defRPr>
                <a:solidFill>
                  <a:schemeClr val="tx1">
                    <a:tint val="75000"/>
                  </a:schemeClr>
                </a:solidFill>
              </a:defRPr>
            </a:lvl5pPr>
            <a:lvl6pPr marL="8812848" indent="0" algn="ctr">
              <a:buNone/>
              <a:defRPr>
                <a:solidFill>
                  <a:schemeClr val="tx1">
                    <a:tint val="75000"/>
                  </a:schemeClr>
                </a:solidFill>
              </a:defRPr>
            </a:lvl6pPr>
            <a:lvl7pPr marL="10575417" indent="0" algn="ctr">
              <a:buNone/>
              <a:defRPr>
                <a:solidFill>
                  <a:schemeClr val="tx1">
                    <a:tint val="75000"/>
                  </a:schemeClr>
                </a:solidFill>
              </a:defRPr>
            </a:lvl7pPr>
            <a:lvl8pPr marL="12337987" indent="0" algn="ctr">
              <a:buNone/>
              <a:defRPr>
                <a:solidFill>
                  <a:schemeClr val="tx1">
                    <a:tint val="75000"/>
                  </a:schemeClr>
                </a:solidFill>
              </a:defRPr>
            </a:lvl8pPr>
            <a:lvl9pPr marL="1410055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62"/>
            <a:ext cx="8229600"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8562"/>
            <a:ext cx="24079200"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5469"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62"/>
            <a:ext cx="31089600" cy="6000748"/>
          </a:xfrm>
        </p:spPr>
        <p:txBody>
          <a:bodyPr anchor="b"/>
          <a:lstStyle>
            <a:lvl1pPr marL="0" indent="0">
              <a:buNone/>
              <a:defRPr sz="7688">
                <a:solidFill>
                  <a:schemeClr val="tx1">
                    <a:tint val="75000"/>
                  </a:schemeClr>
                </a:solidFill>
              </a:defRPr>
            </a:lvl1pPr>
            <a:lvl2pPr marL="1762569" indent="0">
              <a:buNone/>
              <a:defRPr sz="6938">
                <a:solidFill>
                  <a:schemeClr val="tx1">
                    <a:tint val="75000"/>
                  </a:schemeClr>
                </a:solidFill>
              </a:defRPr>
            </a:lvl2pPr>
            <a:lvl3pPr marL="3525139" indent="0">
              <a:buNone/>
              <a:defRPr sz="6188">
                <a:solidFill>
                  <a:schemeClr val="tx1">
                    <a:tint val="75000"/>
                  </a:schemeClr>
                </a:solidFill>
              </a:defRPr>
            </a:lvl3pPr>
            <a:lvl4pPr marL="5287709" indent="0">
              <a:buNone/>
              <a:defRPr sz="5438">
                <a:solidFill>
                  <a:schemeClr val="tx1">
                    <a:tint val="75000"/>
                  </a:schemeClr>
                </a:solidFill>
              </a:defRPr>
            </a:lvl4pPr>
            <a:lvl5pPr marL="7050278" indent="0">
              <a:buNone/>
              <a:defRPr sz="5438">
                <a:solidFill>
                  <a:schemeClr val="tx1">
                    <a:tint val="75000"/>
                  </a:schemeClr>
                </a:solidFill>
              </a:defRPr>
            </a:lvl5pPr>
            <a:lvl6pPr marL="8812848" indent="0">
              <a:buNone/>
              <a:defRPr sz="5438">
                <a:solidFill>
                  <a:schemeClr val="tx1">
                    <a:tint val="75000"/>
                  </a:schemeClr>
                </a:solidFill>
              </a:defRPr>
            </a:lvl6pPr>
            <a:lvl7pPr marL="10575417" indent="0">
              <a:buNone/>
              <a:defRPr sz="5438">
                <a:solidFill>
                  <a:schemeClr val="tx1">
                    <a:tint val="75000"/>
                  </a:schemeClr>
                </a:solidFill>
              </a:defRPr>
            </a:lvl7pPr>
            <a:lvl8pPr marL="12337987" indent="0">
              <a:buNone/>
              <a:defRPr sz="5438">
                <a:solidFill>
                  <a:schemeClr val="tx1">
                    <a:tint val="75000"/>
                  </a:schemeClr>
                </a:solidFill>
              </a:defRPr>
            </a:lvl8pPr>
            <a:lvl9pPr marL="14100557" indent="0">
              <a:buNone/>
              <a:defRPr sz="543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3"/>
            <a:ext cx="16160752"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smtClean="0"/>
              <a:t>Click to edit Master text styles</a:t>
            </a:r>
          </a:p>
        </p:txBody>
      </p:sp>
      <p:sp>
        <p:nvSpPr>
          <p:cNvPr id="4" name="Content Placeholder 3"/>
          <p:cNvSpPr>
            <a:spLocks noGrp="1"/>
          </p:cNvSpPr>
          <p:nvPr>
            <p:ph sz="half" idx="2"/>
          </p:nvPr>
        </p:nvSpPr>
        <p:spPr>
          <a:xfrm>
            <a:off x="1828800" y="8699501"/>
            <a:ext cx="16160752"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10" y="6140453"/>
            <a:ext cx="16167100"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smtClean="0"/>
              <a:t>Click to edit Master text styles</a:t>
            </a:r>
          </a:p>
        </p:txBody>
      </p:sp>
      <p:sp>
        <p:nvSpPr>
          <p:cNvPr id="6" name="Content Placeholder 5"/>
          <p:cNvSpPr>
            <a:spLocks noGrp="1"/>
          </p:cNvSpPr>
          <p:nvPr>
            <p:ph sz="quarter" idx="4"/>
          </p:nvPr>
        </p:nvSpPr>
        <p:spPr>
          <a:xfrm>
            <a:off x="18580110" y="8699501"/>
            <a:ext cx="16167100"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7688" b="1"/>
            </a:lvl1pPr>
          </a:lstStyle>
          <a:p>
            <a:r>
              <a:rPr lang="en-US" smtClean="0"/>
              <a:t>Click to edit Master title style</a:t>
            </a:r>
            <a:endParaRPr lang="en-US"/>
          </a:p>
        </p:txBody>
      </p:sp>
      <p:sp>
        <p:nvSpPr>
          <p:cNvPr id="3" name="Content Placeholder 2"/>
          <p:cNvSpPr>
            <a:spLocks noGrp="1"/>
          </p:cNvSpPr>
          <p:nvPr>
            <p:ph idx="1"/>
          </p:nvPr>
        </p:nvSpPr>
        <p:spPr>
          <a:xfrm>
            <a:off x="14300200" y="1092210"/>
            <a:ext cx="20447000" cy="23412452"/>
          </a:xfrm>
        </p:spPr>
        <p:txBody>
          <a:bodyPr/>
          <a:lstStyle>
            <a:lvl1pPr>
              <a:defRPr sz="12375"/>
            </a:lvl1pPr>
            <a:lvl2pPr>
              <a:defRPr sz="10781"/>
            </a:lvl2pPr>
            <a:lvl3pPr>
              <a:defRPr sz="9281"/>
            </a:lvl3pPr>
            <a:lvl4pPr>
              <a:defRPr sz="7688"/>
            </a:lvl4pPr>
            <a:lvl5pPr>
              <a:defRPr sz="7688"/>
            </a:lvl5pPr>
            <a:lvl6pPr>
              <a:defRPr sz="7688"/>
            </a:lvl6pPr>
            <a:lvl7pPr>
              <a:defRPr sz="7688"/>
            </a:lvl7pPr>
            <a:lvl8pPr>
              <a:defRPr sz="7688"/>
            </a:lvl8pPr>
            <a:lvl9pPr>
              <a:defRPr sz="768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10" y="5740410"/>
            <a:ext cx="12033252" cy="18764252"/>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7688"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375"/>
            </a:lvl1pPr>
            <a:lvl2pPr marL="1762569" indent="0">
              <a:buNone/>
              <a:defRPr sz="10781"/>
            </a:lvl2pPr>
            <a:lvl3pPr marL="3525139" indent="0">
              <a:buNone/>
              <a:defRPr sz="9281"/>
            </a:lvl3pPr>
            <a:lvl4pPr marL="5287709" indent="0">
              <a:buNone/>
              <a:defRPr sz="7688"/>
            </a:lvl4pPr>
            <a:lvl5pPr marL="7050278" indent="0">
              <a:buNone/>
              <a:defRPr sz="7688"/>
            </a:lvl5pPr>
            <a:lvl6pPr marL="8812848" indent="0">
              <a:buNone/>
              <a:defRPr sz="7688"/>
            </a:lvl6pPr>
            <a:lvl7pPr marL="10575417" indent="0">
              <a:buNone/>
              <a:defRPr sz="7688"/>
            </a:lvl7pPr>
            <a:lvl8pPr marL="12337987" indent="0">
              <a:buNone/>
              <a:defRPr sz="7688"/>
            </a:lvl8pPr>
            <a:lvl9pPr marL="14100557" indent="0">
              <a:buNone/>
              <a:defRPr sz="7688"/>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76013" tIns="188011" rIns="376013" bIns="1880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11"/>
            <a:ext cx="32918400" cy="18103852"/>
          </a:xfrm>
          <a:prstGeom prst="rect">
            <a:avLst/>
          </a:prstGeom>
        </p:spPr>
        <p:txBody>
          <a:bodyPr vert="horz" lIns="376013" tIns="188011" rIns="376013" bIns="1880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10"/>
            <a:ext cx="8534400" cy="1460500"/>
          </a:xfrm>
          <a:prstGeom prst="rect">
            <a:avLst/>
          </a:prstGeom>
        </p:spPr>
        <p:txBody>
          <a:bodyPr vert="horz" lIns="376013" tIns="188011" rIns="376013" bIns="188011" rtlCol="0" anchor="ctr"/>
          <a:lstStyle>
            <a:lvl1pPr algn="l">
              <a:defRPr sz="4594">
                <a:solidFill>
                  <a:schemeClr val="tx1">
                    <a:tint val="75000"/>
                  </a:schemeClr>
                </a:solidFill>
              </a:defRPr>
            </a:lvl1pPr>
          </a:lstStyle>
          <a:p>
            <a:fld id="{84F3580F-AF95-4FF6-946D-98F6794E95B3}" type="datetimeFigureOut">
              <a:rPr lang="en-US" smtClean="0"/>
              <a:pPr/>
              <a:t>12/4/2019</a:t>
            </a:fld>
            <a:endParaRPr lang="en-US" dirty="0"/>
          </a:p>
        </p:txBody>
      </p:sp>
      <p:sp>
        <p:nvSpPr>
          <p:cNvPr id="5" name="Footer Placeholder 4"/>
          <p:cNvSpPr>
            <a:spLocks noGrp="1"/>
          </p:cNvSpPr>
          <p:nvPr>
            <p:ph type="ftr" sz="quarter" idx="3"/>
          </p:nvPr>
        </p:nvSpPr>
        <p:spPr>
          <a:xfrm>
            <a:off x="12496800" y="25425410"/>
            <a:ext cx="11582400" cy="1460500"/>
          </a:xfrm>
          <a:prstGeom prst="rect">
            <a:avLst/>
          </a:prstGeom>
        </p:spPr>
        <p:txBody>
          <a:bodyPr vert="horz" lIns="376013" tIns="188011" rIns="376013" bIns="188011" rtlCol="0" anchor="ctr"/>
          <a:lstStyle>
            <a:lvl1pPr algn="ctr">
              <a:defRPr sz="459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212800" y="25425410"/>
            <a:ext cx="8534400" cy="1460500"/>
          </a:xfrm>
          <a:prstGeom prst="rect">
            <a:avLst/>
          </a:prstGeom>
        </p:spPr>
        <p:txBody>
          <a:bodyPr vert="horz" lIns="376013" tIns="188011" rIns="376013" bIns="188011" rtlCol="0" anchor="ctr"/>
          <a:lstStyle>
            <a:lvl1pPr algn="r">
              <a:defRPr sz="4594">
                <a:solidFill>
                  <a:schemeClr val="tx1">
                    <a:tint val="75000"/>
                  </a:schemeClr>
                </a:solidFill>
              </a:defRPr>
            </a:lvl1pPr>
          </a:lstStyle>
          <a:p>
            <a:fld id="{1F4FD25B-2094-40CA-8C5C-3F345B74CE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3525139" rtl="0" eaLnBrk="1" latinLnBrk="0" hangingPunct="1">
        <a:spcBef>
          <a:spcPct val="0"/>
        </a:spcBef>
        <a:buNone/>
        <a:defRPr sz="16969" kern="1200">
          <a:solidFill>
            <a:schemeClr val="tx1"/>
          </a:solidFill>
          <a:latin typeface="+mj-lt"/>
          <a:ea typeface="+mj-ea"/>
          <a:cs typeface="+mj-cs"/>
        </a:defRPr>
      </a:lvl1pPr>
    </p:titleStyle>
    <p:bodyStyle>
      <a:lvl1pPr marL="1321924" indent="-1321924" algn="l" defTabSz="3525139" rtl="0" eaLnBrk="1" latinLnBrk="0" hangingPunct="1">
        <a:spcBef>
          <a:spcPct val="20000"/>
        </a:spcBef>
        <a:buFont typeface="Arial" pitchFamily="34" charset="0"/>
        <a:buChar char="•"/>
        <a:defRPr sz="12375" kern="1200">
          <a:solidFill>
            <a:schemeClr val="tx1"/>
          </a:solidFill>
          <a:latin typeface="+mn-lt"/>
          <a:ea typeface="+mn-ea"/>
          <a:cs typeface="+mn-cs"/>
        </a:defRPr>
      </a:lvl1pPr>
      <a:lvl2pPr marL="2864178" indent="-1101608" algn="l" defTabSz="3525139" rtl="0" eaLnBrk="1" latinLnBrk="0" hangingPunct="1">
        <a:spcBef>
          <a:spcPct val="20000"/>
        </a:spcBef>
        <a:buFont typeface="Arial" pitchFamily="34" charset="0"/>
        <a:buChar char="–"/>
        <a:defRPr sz="10781" kern="1200">
          <a:solidFill>
            <a:schemeClr val="tx1"/>
          </a:solidFill>
          <a:latin typeface="+mn-lt"/>
          <a:ea typeface="+mn-ea"/>
          <a:cs typeface="+mn-cs"/>
        </a:defRPr>
      </a:lvl2pPr>
      <a:lvl3pPr marL="4406424" indent="-881285" algn="l" defTabSz="3525139" rtl="0" eaLnBrk="1" latinLnBrk="0" hangingPunct="1">
        <a:spcBef>
          <a:spcPct val="20000"/>
        </a:spcBef>
        <a:buFont typeface="Arial" pitchFamily="34" charset="0"/>
        <a:buChar char="•"/>
        <a:defRPr sz="9281" kern="1200">
          <a:solidFill>
            <a:schemeClr val="tx1"/>
          </a:solidFill>
          <a:latin typeface="+mn-lt"/>
          <a:ea typeface="+mn-ea"/>
          <a:cs typeface="+mn-cs"/>
        </a:defRPr>
      </a:lvl3pPr>
      <a:lvl4pPr marL="6168994"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4pPr>
      <a:lvl5pPr marL="793156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5pPr>
      <a:lvl6pPr marL="969413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6pPr>
      <a:lvl7pPr marL="1145670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7pPr>
      <a:lvl8pPr marL="1321927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8pPr>
      <a:lvl9pPr marL="1498184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9pPr>
    </p:bodyStyle>
    <p:otherStyle>
      <a:defPPr>
        <a:defRPr lang="en-US"/>
      </a:defPPr>
      <a:lvl1pPr marL="0" algn="l" defTabSz="3525139" rtl="0" eaLnBrk="1" latinLnBrk="0" hangingPunct="1">
        <a:defRPr sz="6938" kern="1200">
          <a:solidFill>
            <a:schemeClr val="tx1"/>
          </a:solidFill>
          <a:latin typeface="+mn-lt"/>
          <a:ea typeface="+mn-ea"/>
          <a:cs typeface="+mn-cs"/>
        </a:defRPr>
      </a:lvl1pPr>
      <a:lvl2pPr marL="1762569" algn="l" defTabSz="3525139" rtl="0" eaLnBrk="1" latinLnBrk="0" hangingPunct="1">
        <a:defRPr sz="6938" kern="1200">
          <a:solidFill>
            <a:schemeClr val="tx1"/>
          </a:solidFill>
          <a:latin typeface="+mn-lt"/>
          <a:ea typeface="+mn-ea"/>
          <a:cs typeface="+mn-cs"/>
        </a:defRPr>
      </a:lvl2pPr>
      <a:lvl3pPr marL="3525139" algn="l" defTabSz="3525139" rtl="0" eaLnBrk="1" latinLnBrk="0" hangingPunct="1">
        <a:defRPr sz="6938" kern="1200">
          <a:solidFill>
            <a:schemeClr val="tx1"/>
          </a:solidFill>
          <a:latin typeface="+mn-lt"/>
          <a:ea typeface="+mn-ea"/>
          <a:cs typeface="+mn-cs"/>
        </a:defRPr>
      </a:lvl3pPr>
      <a:lvl4pPr marL="5287709" algn="l" defTabSz="3525139" rtl="0" eaLnBrk="1" latinLnBrk="0" hangingPunct="1">
        <a:defRPr sz="6938" kern="1200">
          <a:solidFill>
            <a:schemeClr val="tx1"/>
          </a:solidFill>
          <a:latin typeface="+mn-lt"/>
          <a:ea typeface="+mn-ea"/>
          <a:cs typeface="+mn-cs"/>
        </a:defRPr>
      </a:lvl4pPr>
      <a:lvl5pPr marL="7050278" algn="l" defTabSz="3525139" rtl="0" eaLnBrk="1" latinLnBrk="0" hangingPunct="1">
        <a:defRPr sz="6938" kern="1200">
          <a:solidFill>
            <a:schemeClr val="tx1"/>
          </a:solidFill>
          <a:latin typeface="+mn-lt"/>
          <a:ea typeface="+mn-ea"/>
          <a:cs typeface="+mn-cs"/>
        </a:defRPr>
      </a:lvl5pPr>
      <a:lvl6pPr marL="8812848" algn="l" defTabSz="3525139" rtl="0" eaLnBrk="1" latinLnBrk="0" hangingPunct="1">
        <a:defRPr sz="6938" kern="1200">
          <a:solidFill>
            <a:schemeClr val="tx1"/>
          </a:solidFill>
          <a:latin typeface="+mn-lt"/>
          <a:ea typeface="+mn-ea"/>
          <a:cs typeface="+mn-cs"/>
        </a:defRPr>
      </a:lvl6pPr>
      <a:lvl7pPr marL="10575417" algn="l" defTabSz="3525139" rtl="0" eaLnBrk="1" latinLnBrk="0" hangingPunct="1">
        <a:defRPr sz="6938" kern="1200">
          <a:solidFill>
            <a:schemeClr val="tx1"/>
          </a:solidFill>
          <a:latin typeface="+mn-lt"/>
          <a:ea typeface="+mn-ea"/>
          <a:cs typeface="+mn-cs"/>
        </a:defRPr>
      </a:lvl7pPr>
      <a:lvl8pPr marL="12337987" algn="l" defTabSz="3525139" rtl="0" eaLnBrk="1" latinLnBrk="0" hangingPunct="1">
        <a:defRPr sz="6938" kern="1200">
          <a:solidFill>
            <a:schemeClr val="tx1"/>
          </a:solidFill>
          <a:latin typeface="+mn-lt"/>
          <a:ea typeface="+mn-ea"/>
          <a:cs typeface="+mn-cs"/>
        </a:defRPr>
      </a:lvl8pPr>
      <a:lvl9pPr marL="14100557" algn="l" defTabSz="3525139" rtl="0" eaLnBrk="1" latinLnBrk="0" hangingPunct="1">
        <a:defRPr sz="69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emf"/><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0"/>
          <p:cNvSpPr>
            <a:spLocks noChangeArrowheads="1"/>
          </p:cNvSpPr>
          <p:nvPr/>
        </p:nvSpPr>
        <p:spPr bwMode="auto">
          <a:xfrm>
            <a:off x="0" y="-76200"/>
            <a:ext cx="36576000" cy="27432000"/>
          </a:xfrm>
          <a:prstGeom prst="rect">
            <a:avLst/>
          </a:prstGeom>
          <a:solidFill>
            <a:schemeClr val="tx2">
              <a:lumMod val="20000"/>
              <a:lumOff val="80000"/>
            </a:schemeClr>
          </a:solidFill>
          <a:ln w="25400" algn="ctr">
            <a:noFill/>
            <a:miter lim="800000"/>
            <a:headEnd/>
            <a:tailEnd/>
          </a:ln>
        </p:spPr>
        <p:txBody>
          <a:bodyPr lIns="352655" tIns="176326" rIns="352655" bIns="176326" anchor="ctr"/>
          <a:lstStyle/>
          <a:p>
            <a:pPr algn="ctr"/>
            <a:endParaRPr lang="en-US" sz="6938" dirty="0">
              <a:solidFill>
                <a:srgbClr val="D1E4FF"/>
              </a:solidFill>
              <a:latin typeface="Calibri" pitchFamily="34" charset="0"/>
            </a:endParaRPr>
          </a:p>
        </p:txBody>
      </p:sp>
      <p:sp>
        <p:nvSpPr>
          <p:cNvPr id="2" name="Rectangle 1"/>
          <p:cNvSpPr/>
          <p:nvPr/>
        </p:nvSpPr>
        <p:spPr>
          <a:xfrm>
            <a:off x="18568904" y="4343400"/>
            <a:ext cx="8657603" cy="566865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9" name="Rectangle 49"/>
          <p:cNvSpPr>
            <a:spLocks noChangeArrowheads="1"/>
          </p:cNvSpPr>
          <p:nvPr/>
        </p:nvSpPr>
        <p:spPr bwMode="auto">
          <a:xfrm>
            <a:off x="0" y="0"/>
            <a:ext cx="36576000" cy="4133854"/>
          </a:xfrm>
          <a:prstGeom prst="rect">
            <a:avLst/>
          </a:prstGeom>
          <a:solidFill>
            <a:srgbClr val="0067B6"/>
          </a:solidFill>
          <a:ln>
            <a:noFill/>
          </a:ln>
          <a:extLst/>
        </p:spPr>
        <p:txBody>
          <a:bodyPr lIns="352655" tIns="176326" rIns="352655" bIns="176326" anchor="ctr"/>
          <a:lstStyle/>
          <a:p>
            <a:pPr algn="ctr"/>
            <a:endParaRPr lang="en-US" sz="6938">
              <a:solidFill>
                <a:srgbClr val="FFFFFF"/>
              </a:solidFill>
              <a:latin typeface="Calibri" pitchFamily="34" charset="0"/>
            </a:endParaRPr>
          </a:p>
        </p:txBody>
      </p:sp>
      <p:sp>
        <p:nvSpPr>
          <p:cNvPr id="4118" name="TextBox 6"/>
          <p:cNvSpPr txBox="1">
            <a:spLocks noChangeArrowheads="1"/>
          </p:cNvSpPr>
          <p:nvPr/>
        </p:nvSpPr>
        <p:spPr bwMode="auto">
          <a:xfrm>
            <a:off x="495508" y="268256"/>
            <a:ext cx="29689274" cy="238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6600" b="1" dirty="0" smtClean="0">
                <a:solidFill>
                  <a:schemeClr val="bg1"/>
                </a:solidFill>
                <a:latin typeface="Arial" panose="020B0604020202020204" pitchFamily="34" charset="0"/>
                <a:cs typeface="Arial" panose="020B0604020202020204" pitchFamily="34" charset="0"/>
              </a:rPr>
              <a:t>Autonomous trajectory planning to control a small UAS performing</a:t>
            </a:r>
          </a:p>
          <a:p>
            <a:pPr eaLnBrk="1" hangingPunct="1"/>
            <a:r>
              <a:rPr lang="en-US" sz="6600" b="1" dirty="0">
                <a:solidFill>
                  <a:schemeClr val="bg1"/>
                </a:solidFill>
                <a:latin typeface="Arial" panose="020B0604020202020204" pitchFamily="34" charset="0"/>
                <a:cs typeface="Arial" panose="020B0604020202020204" pitchFamily="34" charset="0"/>
              </a:rPr>
              <a:t>e</a:t>
            </a:r>
            <a:r>
              <a:rPr lang="en-US" sz="6600" b="1" dirty="0" smtClean="0">
                <a:solidFill>
                  <a:schemeClr val="bg1"/>
                </a:solidFill>
                <a:latin typeface="Arial" panose="020B0604020202020204" pitchFamily="34" charset="0"/>
                <a:cs typeface="Arial" panose="020B0604020202020204" pitchFamily="34" charset="0"/>
              </a:rPr>
              <a:t>xtreme maneuvers modeled on hummingbird display dives</a:t>
            </a:r>
            <a:endParaRPr lang="en-US" sz="6600" b="1" dirty="0">
              <a:solidFill>
                <a:schemeClr val="bg1"/>
              </a:solidFill>
              <a:latin typeface="Arial" panose="020B0604020202020204" pitchFamily="34" charset="0"/>
              <a:cs typeface="Arial" panose="020B0604020202020204" pitchFamily="34" charset="0"/>
            </a:endParaRPr>
          </a:p>
        </p:txBody>
      </p:sp>
      <p:sp>
        <p:nvSpPr>
          <p:cNvPr id="4119" name="TextBox 7"/>
          <p:cNvSpPr txBox="1">
            <a:spLocks noChangeArrowheads="1"/>
          </p:cNvSpPr>
          <p:nvPr/>
        </p:nvSpPr>
        <p:spPr bwMode="auto">
          <a:xfrm>
            <a:off x="495508" y="2404487"/>
            <a:ext cx="28849059" cy="171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4400" dirty="0" smtClean="0">
                <a:solidFill>
                  <a:schemeClr val="bg1"/>
                </a:solidFill>
                <a:latin typeface="Arial" panose="020B0604020202020204" pitchFamily="34" charset="0"/>
                <a:cs typeface="Arial" panose="020B0604020202020204" pitchFamily="34" charset="0"/>
              </a:rPr>
              <a:t>MIDN 1/C E Marcello and </a:t>
            </a:r>
            <a:r>
              <a:rPr lang="en-US" sz="4400" dirty="0" err="1" smtClean="0">
                <a:solidFill>
                  <a:schemeClr val="bg1"/>
                </a:solidFill>
                <a:latin typeface="Arial" panose="020B0604020202020204" pitchFamily="34" charset="0"/>
                <a:cs typeface="Arial" panose="020B0604020202020204" pitchFamily="34" charset="0"/>
              </a:rPr>
              <a:t>Asst</a:t>
            </a:r>
            <a:r>
              <a:rPr lang="en-US" sz="4400" dirty="0" smtClean="0">
                <a:solidFill>
                  <a:schemeClr val="bg1"/>
                </a:solidFill>
                <a:latin typeface="Arial" panose="020B0604020202020204" pitchFamily="34" charset="0"/>
                <a:cs typeface="Arial" panose="020B0604020202020204" pitchFamily="34" charset="0"/>
              </a:rPr>
              <a:t> Prof D Evangelista</a:t>
            </a:r>
            <a:endParaRPr lang="en-US" sz="2800" dirty="0" smtClean="0">
              <a:solidFill>
                <a:schemeClr val="bg1"/>
              </a:solidFill>
              <a:latin typeface="Arial" panose="020B0604020202020204" pitchFamily="34" charset="0"/>
              <a:cs typeface="Arial" panose="020B0604020202020204" pitchFamily="34" charset="0"/>
            </a:endParaRPr>
          </a:p>
          <a:p>
            <a:pPr eaLnBrk="1" hangingPunct="1"/>
            <a:r>
              <a:rPr lang="en-US" sz="4400" dirty="0" smtClean="0">
                <a:solidFill>
                  <a:schemeClr val="bg1"/>
                </a:solidFill>
                <a:latin typeface="Arial" panose="020B0604020202020204" pitchFamily="34" charset="0"/>
                <a:cs typeface="Arial" panose="020B0604020202020204" pitchFamily="34" charset="0"/>
              </a:rPr>
              <a:t>Department of Weapons, Robotics, and Control Engineering, United States Naval Academy</a:t>
            </a:r>
            <a:endParaRPr lang="en-US" sz="4400" dirty="0">
              <a:solidFill>
                <a:schemeClr val="bg1"/>
              </a:solidFill>
              <a:latin typeface="Arial" panose="020B0604020202020204" pitchFamily="34" charset="0"/>
              <a:cs typeface="Arial" panose="020B0604020202020204" pitchFamily="34" charset="0"/>
            </a:endParaRPr>
          </a:p>
        </p:txBody>
      </p:sp>
      <p:cxnSp>
        <p:nvCxnSpPr>
          <p:cNvPr id="3" name="Straight Connector 2"/>
          <p:cNvCxnSpPr/>
          <p:nvPr/>
        </p:nvCxnSpPr>
        <p:spPr>
          <a:xfrm>
            <a:off x="0" y="4138258"/>
            <a:ext cx="36576000" cy="0"/>
          </a:xfrm>
          <a:prstGeom prst="line">
            <a:avLst/>
          </a:prstGeom>
          <a:ln w="76200">
            <a:solidFill>
              <a:srgbClr val="005493"/>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rotWithShape="1">
          <a:blip r:embed="rId2">
            <a:extLst>
              <a:ext uri="{28A0092B-C50C-407E-A947-70E740481C1C}">
                <a14:useLocalDpi xmlns:a14="http://schemas.microsoft.com/office/drawing/2010/main" val="0"/>
              </a:ext>
            </a:extLst>
          </a:blip>
          <a:srcRect b="64919"/>
          <a:stretch/>
        </p:blipFill>
        <p:spPr>
          <a:xfrm>
            <a:off x="28379429" y="232019"/>
            <a:ext cx="7708415" cy="3901835"/>
          </a:xfrm>
          <a:prstGeom prst="rect">
            <a:avLst/>
          </a:prstGeom>
        </p:spPr>
      </p:pic>
      <p:sp>
        <p:nvSpPr>
          <p:cNvPr id="34" name="Text Box 24"/>
          <p:cNvSpPr txBox="1">
            <a:spLocks noChangeArrowheads="1"/>
          </p:cNvSpPr>
          <p:nvPr/>
        </p:nvSpPr>
        <p:spPr bwMode="auto">
          <a:xfrm>
            <a:off x="9716590" y="4343400"/>
            <a:ext cx="8595360" cy="6788664"/>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smtClean="0">
                <a:solidFill>
                  <a:srgbClr val="005493"/>
                </a:solidFill>
                <a:latin typeface="Arial" panose="020B0604020202020204" pitchFamily="34" charset="0"/>
                <a:cs typeface="Arial" panose="020B0604020202020204" pitchFamily="34" charset="0"/>
              </a:rPr>
              <a:t>Methods and materials</a:t>
            </a:r>
          </a:p>
          <a:p>
            <a:pPr eaLnBrk="1" hangingPunct="1">
              <a:spcBef>
                <a:spcPct val="50000"/>
              </a:spcBef>
            </a:pPr>
            <a:r>
              <a:rPr lang="en-US" sz="2800" dirty="0">
                <a:solidFill>
                  <a:srgbClr val="005493"/>
                </a:solidFill>
                <a:latin typeface="Arial" panose="020B0604020202020204" pitchFamily="34" charset="0"/>
                <a:cs typeface="Arial" panose="020B0604020202020204" pitchFamily="34" charset="0"/>
              </a:rPr>
              <a:t>Simulation (MATLAB Simulink):</a:t>
            </a:r>
          </a:p>
          <a:p>
            <a:pPr marL="457200" indent="-457200" eaLnBrk="1" hangingPunct="1">
              <a:spcBef>
                <a:spcPct val="50000"/>
              </a:spcBef>
              <a:buFont typeface="Arial" panose="020B0604020202020204" pitchFamily="34" charset="0"/>
              <a:buChar char="•"/>
            </a:pPr>
            <a:r>
              <a:rPr lang="en-US" sz="2800" dirty="0" smtClean="0">
                <a:solidFill>
                  <a:srgbClr val="005493"/>
                </a:solidFill>
                <a:latin typeface="Arial" panose="020B0604020202020204" pitchFamily="34" charset="0"/>
                <a:cs typeface="Arial" panose="020B0604020202020204" pitchFamily="34" charset="0"/>
              </a:rPr>
              <a:t>Rigid </a:t>
            </a:r>
            <a:r>
              <a:rPr lang="en-US" sz="2800" dirty="0">
                <a:solidFill>
                  <a:srgbClr val="005493"/>
                </a:solidFill>
                <a:latin typeface="Arial" panose="020B0604020202020204" pitchFamily="34" charset="0"/>
                <a:cs typeface="Arial" panose="020B0604020202020204" pitchFamily="34" charset="0"/>
              </a:rPr>
              <a:t>Body Model: </a:t>
            </a:r>
          </a:p>
          <a:p>
            <a:pPr marL="1200150" lvl="1" indent="-457200" eaLnBrk="1" hangingPunct="1">
              <a:spcBef>
                <a:spcPct val="50000"/>
              </a:spcBef>
              <a:buFont typeface="Arial" panose="020B0604020202020204" pitchFamily="34" charset="0"/>
              <a:buChar char="•"/>
            </a:pPr>
            <a:r>
              <a:rPr lang="en-US" sz="2800" dirty="0" smtClean="0">
                <a:solidFill>
                  <a:srgbClr val="005493"/>
                </a:solidFill>
                <a:latin typeface="Arial" panose="020B0604020202020204" pitchFamily="34" charset="0"/>
                <a:cs typeface="Arial" panose="020B0604020202020204" pitchFamily="34" charset="0"/>
              </a:rPr>
              <a:t>Body </a:t>
            </a:r>
            <a:r>
              <a:rPr lang="en-US" sz="2800" dirty="0">
                <a:solidFill>
                  <a:srgbClr val="005493"/>
                </a:solidFill>
                <a:latin typeface="Arial" panose="020B0604020202020204" pitchFamily="34" charset="0"/>
                <a:cs typeface="Arial" panose="020B0604020202020204" pitchFamily="34" charset="0"/>
              </a:rPr>
              <a:t>Properties: </a:t>
            </a:r>
            <a:r>
              <a:rPr lang="en-US" sz="2800" dirty="0" err="1">
                <a:solidFill>
                  <a:srgbClr val="005493"/>
                </a:solidFill>
                <a:latin typeface="Arial" panose="020B0604020202020204" pitchFamily="34" charset="0"/>
                <a:cs typeface="Arial" panose="020B0604020202020204" pitchFamily="34" charset="0"/>
              </a:rPr>
              <a:t>Crazyflie</a:t>
            </a:r>
            <a:r>
              <a:rPr lang="en-US" sz="2800" dirty="0">
                <a:solidFill>
                  <a:srgbClr val="005493"/>
                </a:solidFill>
                <a:latin typeface="Arial" panose="020B0604020202020204" pitchFamily="34" charset="0"/>
                <a:cs typeface="Arial" panose="020B0604020202020204" pitchFamily="34" charset="0"/>
              </a:rPr>
              <a:t> modeled from </a:t>
            </a:r>
            <a:r>
              <a:rPr lang="en-US" sz="2800" dirty="0" err="1">
                <a:solidFill>
                  <a:srgbClr val="005493"/>
                </a:solidFill>
                <a:latin typeface="Arial" panose="020B0604020202020204" pitchFamily="34" charset="0"/>
                <a:cs typeface="Arial" panose="020B0604020202020204" pitchFamily="34" charset="0"/>
              </a:rPr>
              <a:t>bitcraze</a:t>
            </a:r>
            <a:r>
              <a:rPr lang="en-US" sz="2800" dirty="0">
                <a:solidFill>
                  <a:srgbClr val="005493"/>
                </a:solidFill>
                <a:latin typeface="Arial" panose="020B0604020202020204" pitchFamily="34" charset="0"/>
                <a:cs typeface="Arial" panose="020B0604020202020204" pitchFamily="34" charset="0"/>
              </a:rPr>
              <a:t> website </a:t>
            </a:r>
            <a:r>
              <a:rPr lang="en-US" sz="2800" dirty="0" smtClean="0">
                <a:solidFill>
                  <a:srgbClr val="005493"/>
                </a:solidFill>
                <a:latin typeface="Arial" panose="020B0604020202020204" pitchFamily="34" charset="0"/>
                <a:cs typeface="Arial" panose="020B0604020202020204" pitchFamily="34" charset="0"/>
              </a:rPr>
              <a:t>given parameters and distance measurements </a:t>
            </a:r>
            <a:r>
              <a:rPr lang="en-US" sz="2800" dirty="0">
                <a:solidFill>
                  <a:srgbClr val="005493"/>
                </a:solidFill>
                <a:latin typeface="Arial" panose="020B0604020202020204" pitchFamily="34" charset="0"/>
                <a:cs typeface="Arial" panose="020B0604020202020204" pitchFamily="34" charset="0"/>
              </a:rPr>
              <a:t>taken by calipers.</a:t>
            </a:r>
          </a:p>
          <a:p>
            <a:pPr marL="1200150" lvl="1" indent="-457200" eaLnBrk="1" hangingPunct="1">
              <a:spcBef>
                <a:spcPct val="50000"/>
              </a:spcBef>
              <a:buFont typeface="Arial" panose="020B0604020202020204" pitchFamily="34" charset="0"/>
              <a:buChar char="•"/>
            </a:pPr>
            <a:r>
              <a:rPr lang="en-US" sz="2800" dirty="0" smtClean="0">
                <a:solidFill>
                  <a:srgbClr val="005493"/>
                </a:solidFill>
                <a:latin typeface="Arial" panose="020B0604020202020204" pitchFamily="34" charset="0"/>
                <a:cs typeface="Arial" panose="020B0604020202020204" pitchFamily="34" charset="0"/>
              </a:rPr>
              <a:t>The hover </a:t>
            </a:r>
            <a:r>
              <a:rPr lang="en-US" sz="2800" dirty="0">
                <a:solidFill>
                  <a:srgbClr val="005493"/>
                </a:solidFill>
                <a:latin typeface="Arial" panose="020B0604020202020204" pitchFamily="34" charset="0"/>
                <a:cs typeface="Arial" panose="020B0604020202020204" pitchFamily="34" charset="0"/>
              </a:rPr>
              <a:t>condition </a:t>
            </a:r>
            <a:r>
              <a:rPr lang="en-US" sz="2800" dirty="0" smtClean="0">
                <a:solidFill>
                  <a:srgbClr val="005493"/>
                </a:solidFill>
                <a:latin typeface="Arial" panose="020B0604020202020204" pitchFamily="34" charset="0"/>
                <a:cs typeface="Arial" panose="020B0604020202020204" pitchFamily="34" charset="0"/>
              </a:rPr>
              <a:t>is assumed </a:t>
            </a:r>
            <a:r>
              <a:rPr lang="en-US" sz="2800" dirty="0">
                <a:solidFill>
                  <a:srgbClr val="005493"/>
                </a:solidFill>
                <a:latin typeface="Arial" panose="020B0604020202020204" pitchFamily="34" charset="0"/>
                <a:cs typeface="Arial" panose="020B0604020202020204" pitchFamily="34" charset="0"/>
              </a:rPr>
              <a:t>for control, with pitch and roll angles linearized about an operating point of zero degrees. Attitude angle command saturation </a:t>
            </a:r>
            <a:r>
              <a:rPr lang="en-US" sz="2800" dirty="0" smtClean="0">
                <a:solidFill>
                  <a:srgbClr val="005493"/>
                </a:solidFill>
                <a:latin typeface="Arial" panose="020B0604020202020204" pitchFamily="34" charset="0"/>
                <a:cs typeface="Arial" panose="020B0604020202020204" pitchFamily="34" charset="0"/>
              </a:rPr>
              <a:t>limits capped at </a:t>
            </a:r>
            <a:r>
              <a:rPr lang="en-US" sz="2800" dirty="0">
                <a:solidFill>
                  <a:srgbClr val="005493"/>
                </a:solidFill>
                <a:latin typeface="Arial" panose="020B0604020202020204" pitchFamily="34" charset="0"/>
                <a:cs typeface="Arial" panose="020B0604020202020204" pitchFamily="34" charset="0"/>
              </a:rPr>
              <a:t>+/-12 degrees.</a:t>
            </a:r>
          </a:p>
          <a:p>
            <a:pPr marL="457200" indent="-457200" eaLnBrk="1" hangingPunct="1">
              <a:spcBef>
                <a:spcPct val="50000"/>
              </a:spcBef>
              <a:buFont typeface="Arial" panose="020B0604020202020204" pitchFamily="34" charset="0"/>
              <a:buChar char="•"/>
            </a:pPr>
            <a:r>
              <a:rPr lang="en-US" sz="2800" dirty="0" smtClean="0">
                <a:solidFill>
                  <a:srgbClr val="005493"/>
                </a:solidFill>
                <a:latin typeface="Arial" panose="020B0604020202020204" pitchFamily="34" charset="0"/>
                <a:cs typeface="Arial" panose="020B0604020202020204" pitchFamily="34" charset="0"/>
              </a:rPr>
              <a:t>Controller</a:t>
            </a:r>
            <a:r>
              <a:rPr lang="en-US" sz="2800" dirty="0">
                <a:solidFill>
                  <a:srgbClr val="005493"/>
                </a:solidFill>
                <a:latin typeface="Arial" panose="020B0604020202020204" pitchFamily="34" charset="0"/>
                <a:cs typeface="Arial" panose="020B0604020202020204" pitchFamily="34" charset="0"/>
              </a:rPr>
              <a:t>: Position Controller with PID control</a:t>
            </a:r>
            <a:r>
              <a:rPr lang="en-US" sz="2800" dirty="0" smtClean="0">
                <a:solidFill>
                  <a:srgbClr val="005493"/>
                </a:solidFill>
                <a:latin typeface="Arial" panose="020B0604020202020204" pitchFamily="34" charset="0"/>
                <a:cs typeface="Arial" panose="020B0604020202020204" pitchFamily="34" charset="0"/>
              </a:rPr>
              <a:t>.</a:t>
            </a:r>
            <a:endParaRPr lang="en-US" sz="2800" dirty="0">
              <a:solidFill>
                <a:srgbClr val="005493"/>
              </a:solidFill>
              <a:latin typeface="Arial" panose="020B0604020202020204" pitchFamily="34" charset="0"/>
              <a:cs typeface="Arial" panose="020B0604020202020204" pitchFamily="34" charset="0"/>
            </a:endParaRPr>
          </a:p>
        </p:txBody>
      </p:sp>
      <p:sp>
        <p:nvSpPr>
          <p:cNvPr id="39" name="Text Box 24">
            <a:extLst>
              <a:ext uri="{FF2B5EF4-FFF2-40B4-BE49-F238E27FC236}">
                <a16:creationId xmlns:a16="http://schemas.microsoft.com/office/drawing/2014/main" id="{B8EDF7D5-53D2-A44D-B558-50F840F28BC7}"/>
              </a:ext>
            </a:extLst>
          </p:cNvPr>
          <p:cNvSpPr txBox="1">
            <a:spLocks noChangeArrowheads="1"/>
          </p:cNvSpPr>
          <p:nvPr/>
        </p:nvSpPr>
        <p:spPr bwMode="auto">
          <a:xfrm>
            <a:off x="628650" y="4379220"/>
            <a:ext cx="8595360" cy="5095893"/>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u="sng" dirty="0" smtClean="0">
                <a:solidFill>
                  <a:srgbClr val="005493"/>
                </a:solidFill>
                <a:latin typeface="Arial" panose="020B0604020202020204" pitchFamily="34" charset="0"/>
                <a:cs typeface="Arial" panose="020B0604020202020204" pitchFamily="34" charset="0"/>
              </a:rPr>
              <a:t>Abstract:</a:t>
            </a:r>
            <a:r>
              <a:rPr lang="en-US" sz="2800" b="1" i="1" dirty="0" smtClean="0">
                <a:solidFill>
                  <a:srgbClr val="005493"/>
                </a:solidFill>
                <a:latin typeface="Arial" panose="020B0604020202020204" pitchFamily="34" charset="0"/>
                <a:cs typeface="Arial" panose="020B0604020202020204" pitchFamily="34" charset="0"/>
              </a:rPr>
              <a:t>  </a:t>
            </a:r>
            <a:r>
              <a:rPr lang="en-US" sz="2800" dirty="0" smtClean="0">
                <a:solidFill>
                  <a:srgbClr val="005493"/>
                </a:solidFill>
                <a:latin typeface="Arial" panose="020B0604020202020204" pitchFamily="34" charset="0"/>
                <a:cs typeface="Arial" panose="020B0604020202020204" pitchFamily="34" charset="0"/>
              </a:rPr>
              <a:t>Animals </a:t>
            </a:r>
            <a:r>
              <a:rPr lang="en-US" sz="2800" dirty="0">
                <a:solidFill>
                  <a:srgbClr val="005493"/>
                </a:solidFill>
                <a:latin typeface="Arial" panose="020B0604020202020204" pitchFamily="34" charset="0"/>
                <a:cs typeface="Arial" panose="020B0604020202020204" pitchFamily="34" charset="0"/>
              </a:rPr>
              <a:t>moving in </a:t>
            </a:r>
            <a:r>
              <a:rPr lang="en-US" sz="2800" dirty="0" smtClean="0">
                <a:solidFill>
                  <a:srgbClr val="005493"/>
                </a:solidFill>
                <a:latin typeface="Arial" panose="020B0604020202020204" pitchFamily="34" charset="0"/>
                <a:cs typeface="Arial" panose="020B0604020202020204" pitchFamily="34" charset="0"/>
              </a:rPr>
              <a:t>complex environments </a:t>
            </a:r>
            <a:r>
              <a:rPr lang="en-US" sz="2800" dirty="0">
                <a:solidFill>
                  <a:srgbClr val="005493"/>
                </a:solidFill>
                <a:latin typeface="Arial" panose="020B0604020202020204" pitchFamily="34" charset="0"/>
                <a:cs typeface="Arial" panose="020B0604020202020204" pitchFamily="34" charset="0"/>
              </a:rPr>
              <a:t>are an excellent source </a:t>
            </a:r>
            <a:r>
              <a:rPr lang="en-US" sz="2800" dirty="0" smtClean="0">
                <a:solidFill>
                  <a:srgbClr val="005493"/>
                </a:solidFill>
                <a:latin typeface="Arial" panose="020B0604020202020204" pitchFamily="34" charset="0"/>
                <a:cs typeface="Arial" panose="020B0604020202020204" pitchFamily="34" charset="0"/>
              </a:rPr>
              <a:t>of inspiration </a:t>
            </a:r>
            <a:r>
              <a:rPr lang="en-US" sz="2800" dirty="0">
                <a:solidFill>
                  <a:srgbClr val="005493"/>
                </a:solidFill>
                <a:latin typeface="Arial" panose="020B0604020202020204" pitchFamily="34" charset="0"/>
                <a:cs typeface="Arial" panose="020B0604020202020204" pitchFamily="34" charset="0"/>
              </a:rPr>
              <a:t>for improving robots. This project is inspired by the extreme maneuverability of the male Anna’s Hummingbird (</a:t>
            </a:r>
            <a:r>
              <a:rPr lang="en-US" sz="2800" i="1" dirty="0" err="1">
                <a:solidFill>
                  <a:srgbClr val="005493"/>
                </a:solidFill>
                <a:latin typeface="Arial" panose="020B0604020202020204" pitchFamily="34" charset="0"/>
                <a:cs typeface="Arial" panose="020B0604020202020204" pitchFamily="34" charset="0"/>
              </a:rPr>
              <a:t>Calypte</a:t>
            </a:r>
            <a:r>
              <a:rPr lang="en-US" sz="2800" i="1" dirty="0">
                <a:solidFill>
                  <a:srgbClr val="005493"/>
                </a:solidFill>
                <a:latin typeface="Arial" panose="020B0604020202020204" pitchFamily="34" charset="0"/>
                <a:cs typeface="Arial" panose="020B0604020202020204" pitchFamily="34" charset="0"/>
              </a:rPr>
              <a:t> </a:t>
            </a:r>
            <a:r>
              <a:rPr lang="en-US" sz="2800" i="1" dirty="0" err="1">
                <a:solidFill>
                  <a:srgbClr val="005493"/>
                </a:solidFill>
                <a:latin typeface="Arial" panose="020B0604020202020204" pitchFamily="34" charset="0"/>
                <a:cs typeface="Arial" panose="020B0604020202020204" pitchFamily="34" charset="0"/>
              </a:rPr>
              <a:t>anna</a:t>
            </a:r>
            <a:r>
              <a:rPr lang="en-US" sz="2800" dirty="0">
                <a:solidFill>
                  <a:srgbClr val="005493"/>
                </a:solidFill>
                <a:latin typeface="Arial" panose="020B0604020202020204" pitchFamily="34" charset="0"/>
                <a:cs typeface="Arial" panose="020B0604020202020204" pitchFamily="34" charset="0"/>
              </a:rPr>
              <a:t>). I hope to make use of the study of their phenomenal dive maneuvers to test the limits of quadrotor control at high speeds and torques. Successful research will enhance our high-speed control ability of quadrotor drones to increase their usefulness and application in the public and private sectors.</a:t>
            </a:r>
          </a:p>
        </p:txBody>
      </p:sp>
      <p:sp>
        <p:nvSpPr>
          <p:cNvPr id="40" name="TextBox 6">
            <a:extLst>
              <a:ext uri="{FF2B5EF4-FFF2-40B4-BE49-F238E27FC236}">
                <a16:creationId xmlns:a16="http://schemas.microsoft.com/office/drawing/2014/main" id="{39AAD502-ED40-B148-8E51-CBDC9EF5D5A8}"/>
              </a:ext>
            </a:extLst>
          </p:cNvPr>
          <p:cNvSpPr txBox="1">
            <a:spLocks noChangeArrowheads="1"/>
          </p:cNvSpPr>
          <p:nvPr/>
        </p:nvSpPr>
        <p:spPr bwMode="auto">
          <a:xfrm>
            <a:off x="18608040" y="4332347"/>
            <a:ext cx="8595360" cy="5649853"/>
          </a:xfrm>
          <a:prstGeom prst="rect">
            <a:avLst/>
          </a:prstGeom>
          <a:noFill/>
          <a:ln>
            <a:noFill/>
          </a:ln>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4000" b="1" dirty="0" smtClean="0">
                <a:solidFill>
                  <a:srgbClr val="005493"/>
                </a:solidFill>
                <a:latin typeface="Arial" panose="020B0604020202020204" pitchFamily="34" charset="0"/>
                <a:cs typeface="Arial" panose="020B0604020202020204" pitchFamily="34" charset="0"/>
              </a:rPr>
              <a:t>Results: Simulation of quadrotor flying </a:t>
            </a:r>
            <a:r>
              <a:rPr lang="en-US" sz="4000" b="1" i="1" dirty="0" smtClean="0">
                <a:solidFill>
                  <a:srgbClr val="005493"/>
                </a:solidFill>
                <a:latin typeface="Arial" panose="020B0604020202020204" pitchFamily="34" charset="0"/>
                <a:cs typeface="Arial" panose="020B0604020202020204" pitchFamily="34" charset="0"/>
              </a:rPr>
              <a:t>C </a:t>
            </a:r>
            <a:r>
              <a:rPr lang="en-US" sz="4000" b="1" i="1" dirty="0" err="1" smtClean="0">
                <a:solidFill>
                  <a:srgbClr val="005493"/>
                </a:solidFill>
                <a:latin typeface="Arial" panose="020B0604020202020204" pitchFamily="34" charset="0"/>
                <a:cs typeface="Arial" panose="020B0604020202020204" pitchFamily="34" charset="0"/>
              </a:rPr>
              <a:t>anna</a:t>
            </a:r>
            <a:r>
              <a:rPr lang="en-US" sz="4000" b="1" dirty="0" smtClean="0">
                <a:solidFill>
                  <a:srgbClr val="005493"/>
                </a:solidFill>
                <a:latin typeface="Arial" panose="020B0604020202020204" pitchFamily="34" charset="0"/>
                <a:cs typeface="Arial" panose="020B0604020202020204" pitchFamily="34" charset="0"/>
              </a:rPr>
              <a:t> trajectory</a:t>
            </a:r>
          </a:p>
          <a:p>
            <a:pPr eaLnBrk="1" hangingPunct="1"/>
            <a:r>
              <a:rPr lang="en-US" sz="2800" dirty="0" smtClean="0">
                <a:solidFill>
                  <a:srgbClr val="005493"/>
                </a:solidFill>
                <a:latin typeface="Arial" panose="020B0604020202020204" pitchFamily="34" charset="0"/>
                <a:cs typeface="Arial" panose="020B0604020202020204" pitchFamily="34" charset="0"/>
              </a:rPr>
              <a:t>Three trials were run at varying speed reductions using the same PID controller used to fly the diamond pattern in Figure 2. The attitude angle command saturation limits were increased to +/-25 degrees. The simulated quadrotor was able to follow the one twentieth speed reduction the closest, and had the smallest RMSE, while the trial at one fifth the speed was incredibly slow.</a:t>
            </a:r>
            <a:endParaRPr lang="en-US" sz="2800" dirty="0">
              <a:solidFill>
                <a:srgbClr val="005493"/>
              </a:solidFill>
              <a:latin typeface="Arial" panose="020B0604020202020204" pitchFamily="34" charset="0"/>
              <a:cs typeface="Arial" panose="020B0604020202020204" pitchFamily="34" charset="0"/>
            </a:endParaRPr>
          </a:p>
        </p:txBody>
      </p:sp>
      <p:sp>
        <p:nvSpPr>
          <p:cNvPr id="45" name="Text Box 24">
            <a:extLst>
              <a:ext uri="{FF2B5EF4-FFF2-40B4-BE49-F238E27FC236}">
                <a16:creationId xmlns:a16="http://schemas.microsoft.com/office/drawing/2014/main" id="{723B0B7F-4EF9-A84F-AE5E-930BD6FC66ED}"/>
              </a:ext>
            </a:extLst>
          </p:cNvPr>
          <p:cNvSpPr txBox="1">
            <a:spLocks noChangeArrowheads="1"/>
          </p:cNvSpPr>
          <p:nvPr/>
        </p:nvSpPr>
        <p:spPr bwMode="auto">
          <a:xfrm>
            <a:off x="55991709" y="31315641"/>
            <a:ext cx="708448" cy="46891950"/>
          </a:xfrm>
          <a:prstGeom prst="rect">
            <a:avLst/>
          </a:prstGeom>
          <a:solidFill>
            <a:schemeClr val="bg1"/>
          </a:solidFill>
          <a:ln>
            <a:solidFill>
              <a:srgbClr val="002060"/>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u="sng" dirty="0" smtClean="0">
                <a:solidFill>
                  <a:srgbClr val="005493"/>
                </a:solidFill>
                <a:latin typeface="Arial" panose="020B0604020202020204" pitchFamily="34" charset="0"/>
                <a:cs typeface="Arial" panose="020B0604020202020204" pitchFamily="34" charset="0"/>
              </a:rPr>
              <a:t>Acknowledgements:</a:t>
            </a:r>
            <a:r>
              <a:rPr lang="en-US" sz="2800" dirty="0" smtClean="0">
                <a:solidFill>
                  <a:srgbClr val="005493"/>
                </a:solidFill>
                <a:latin typeface="Arial" panose="020B0604020202020204" pitchFamily="34" charset="0"/>
                <a:cs typeface="Arial" panose="020B0604020202020204" pitchFamily="34" charset="0"/>
              </a:rPr>
              <a:t>  We thank Prof C Clark (UCR), Prof B Cheng (PSU), Prof J Dawkins, Prof G Piper, 2Lt B Canlas, and MIDN 1/C </a:t>
            </a:r>
            <a:r>
              <a:rPr lang="en-US" sz="2800" dirty="0" err="1" smtClean="0">
                <a:solidFill>
                  <a:srgbClr val="005493"/>
                </a:solidFill>
                <a:latin typeface="Arial" panose="020B0604020202020204" pitchFamily="34" charset="0"/>
                <a:cs typeface="Arial" panose="020B0604020202020204" pitchFamily="34" charset="0"/>
              </a:rPr>
              <a:t>Guinan</a:t>
            </a:r>
            <a:r>
              <a:rPr lang="en-US" sz="2800" dirty="0" smtClean="0">
                <a:solidFill>
                  <a:srgbClr val="005493"/>
                </a:solidFill>
                <a:latin typeface="Arial" panose="020B0604020202020204" pitchFamily="34" charset="0"/>
                <a:cs typeface="Arial" panose="020B0604020202020204" pitchFamily="34" charset="0"/>
              </a:rPr>
              <a:t>.</a:t>
            </a:r>
            <a:endParaRPr lang="en-US" sz="2800" dirty="0">
              <a:solidFill>
                <a:srgbClr val="005493"/>
              </a:solidFill>
              <a:latin typeface="Arial" panose="020B0604020202020204" pitchFamily="34" charset="0"/>
              <a:cs typeface="Arial" panose="020B0604020202020204" pitchFamily="34" charset="0"/>
            </a:endParaRPr>
          </a:p>
        </p:txBody>
      </p:sp>
      <p:sp>
        <p:nvSpPr>
          <p:cNvPr id="47" name="Text Box 24">
            <a:extLst>
              <a:ext uri="{FF2B5EF4-FFF2-40B4-BE49-F238E27FC236}">
                <a16:creationId xmlns:a16="http://schemas.microsoft.com/office/drawing/2014/main" id="{DC932C92-0DE0-A249-9B18-27B56BDFE705}"/>
              </a:ext>
            </a:extLst>
          </p:cNvPr>
          <p:cNvSpPr txBox="1">
            <a:spLocks noChangeArrowheads="1"/>
          </p:cNvSpPr>
          <p:nvPr/>
        </p:nvSpPr>
        <p:spPr bwMode="auto">
          <a:xfrm>
            <a:off x="27068075" y="23531467"/>
            <a:ext cx="9263036" cy="3864787"/>
          </a:xfrm>
          <a:prstGeom prst="rect">
            <a:avLst/>
          </a:prstGeom>
          <a:solidFill>
            <a:schemeClr val="bg1"/>
          </a:solidFill>
          <a:ln>
            <a:solidFill>
              <a:srgbClr val="002060"/>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smtClean="0">
                <a:solidFill>
                  <a:srgbClr val="005493"/>
                </a:solidFill>
                <a:latin typeface="Arial" panose="020B0604020202020204" pitchFamily="34" charset="0"/>
                <a:cs typeface="Arial" panose="020B0604020202020204" pitchFamily="34" charset="0"/>
              </a:rPr>
              <a:t>References</a:t>
            </a:r>
          </a:p>
          <a:p>
            <a:pPr marL="128270" marR="0" indent="-128270">
              <a:spcBef>
                <a:spcPts val="0"/>
              </a:spcBef>
              <a:spcAft>
                <a:spcPts val="0"/>
              </a:spcAft>
            </a:pPr>
            <a:r>
              <a:rPr lang="en-US" sz="2000" dirty="0" smtClean="0">
                <a:latin typeface="Times New Roman" panose="02020603050405020304" pitchFamily="18" charset="0"/>
                <a:ea typeface="Times New Roman" panose="02020603050405020304" pitchFamily="18" charset="0"/>
              </a:rPr>
              <a:t>[1]C</a:t>
            </a:r>
            <a:r>
              <a:rPr lang="en-US" sz="2000" dirty="0">
                <a:latin typeface="Times New Roman" panose="02020603050405020304" pitchFamily="18" charset="0"/>
                <a:ea typeface="Times New Roman" panose="02020603050405020304" pitchFamily="18" charset="0"/>
              </a:rPr>
              <a:t>. Clark, "Courtship dives of Anna's hummingbird offer insights into flight performance limits", Proceedings of the Royal Society B: Biological Sciences, vol. 276, no. 1670, pp. 3047-3052, 2009 [Online]. Available: https://royalsocietypublishing.org/doi/pdf/10.1098/rspb.2009.0508. [Accessed: 19- Feb- 2019]</a:t>
            </a:r>
            <a:r>
              <a:rPr lang="en-US" sz="2000" dirty="0">
                <a:solidFill>
                  <a:srgbClr val="FF0000"/>
                </a:solidFill>
                <a:latin typeface="Times New Roman" panose="02020603050405020304" pitchFamily="18" charset="0"/>
                <a:ea typeface="Times New Roman" panose="02020603050405020304" pitchFamily="18" charset="0"/>
              </a:rPr>
              <a:t> </a:t>
            </a:r>
            <a:endParaRPr lang="en-US" sz="2000" dirty="0" smtClean="0">
              <a:solidFill>
                <a:srgbClr val="005493"/>
              </a:solidFill>
              <a:latin typeface="Arial" panose="020B0604020202020204" pitchFamily="34" charset="0"/>
              <a:cs typeface="Arial" panose="020B0604020202020204" pitchFamily="34" charset="0"/>
            </a:endParaRPr>
          </a:p>
          <a:p>
            <a:pPr marL="128270" marR="0" indent="-128270">
              <a:spcBef>
                <a:spcPts val="0"/>
              </a:spcBef>
              <a:spcAft>
                <a:spcPts val="0"/>
              </a:spcAft>
            </a:pPr>
            <a:r>
              <a:rPr lang="en-US" sz="2000" dirty="0" smtClean="0">
                <a:latin typeface="Times New Roman" panose="02020603050405020304" pitchFamily="18" charset="0"/>
                <a:ea typeface="Times New Roman" panose="02020603050405020304" pitchFamily="18" charset="0"/>
              </a:rPr>
              <a:t>[2]D</a:t>
            </a:r>
            <a:r>
              <a:rPr lang="en-US" sz="2000" dirty="0">
                <a:latin typeface="Times New Roman" panose="02020603050405020304" pitchFamily="18" charset="0"/>
                <a:ea typeface="Times New Roman" panose="02020603050405020304" pitchFamily="18" charset="0"/>
              </a:rPr>
              <a:t>. </a:t>
            </a:r>
            <a:r>
              <a:rPr lang="en-US" sz="2000" dirty="0" err="1">
                <a:latin typeface="Times New Roman" panose="02020603050405020304" pitchFamily="18" charset="0"/>
                <a:ea typeface="Times New Roman" panose="02020603050405020304" pitchFamily="18" charset="0"/>
              </a:rPr>
              <a:t>Mellinger</a:t>
            </a:r>
            <a:r>
              <a:rPr lang="en-US" sz="2000" dirty="0">
                <a:latin typeface="Times New Roman" panose="02020603050405020304" pitchFamily="18" charset="0"/>
                <a:ea typeface="Times New Roman" panose="02020603050405020304" pitchFamily="18" charset="0"/>
              </a:rPr>
              <a:t> and V. Kumar, "Minimum snap trajectory generation and control for quadrotors," 2011 IEEE International Conference on Robotics and Automation, Shanghai, 2011, pp. 2520-2525 [Online]. Available: http://ieeexplore.ieee.org/stamp/stamp.jsp?tp=&amp;arnumber=5980809&amp;isnumber=5979525. [Accessed: 19- Feb- 2019]</a:t>
            </a:r>
            <a:endParaRPr lang="en-US" sz="2800" dirty="0">
              <a:effectLst/>
              <a:latin typeface="Times New Roman" panose="02020603050405020304" pitchFamily="18" charset="0"/>
              <a:ea typeface="Times New Roman" panose="02020603050405020304" pitchFamily="18" charset="0"/>
            </a:endParaRPr>
          </a:p>
        </p:txBody>
      </p:sp>
      <p:sp>
        <p:nvSpPr>
          <p:cNvPr id="48" name="Text Box 24">
            <a:extLst>
              <a:ext uri="{FF2B5EF4-FFF2-40B4-BE49-F238E27FC236}">
                <a16:creationId xmlns:a16="http://schemas.microsoft.com/office/drawing/2014/main" id="{C2A8878D-E02F-4BF9-B194-EE211DB3E27C}"/>
              </a:ext>
            </a:extLst>
          </p:cNvPr>
          <p:cNvSpPr txBox="1">
            <a:spLocks noChangeArrowheads="1"/>
          </p:cNvSpPr>
          <p:nvPr/>
        </p:nvSpPr>
        <p:spPr bwMode="auto">
          <a:xfrm>
            <a:off x="628650" y="15697200"/>
            <a:ext cx="8595360" cy="10728204"/>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smtClean="0">
                <a:solidFill>
                  <a:srgbClr val="005493"/>
                </a:solidFill>
                <a:latin typeface="Arial" panose="020B0604020202020204" pitchFamily="34" charset="0"/>
                <a:cs typeface="Arial" panose="020B0604020202020204" pitchFamily="34" charset="0"/>
              </a:rPr>
              <a:t>To what extent can an extreme maneuver be accomplished with path planning and position control versus more direct dynamic control of rates and accelerations?</a:t>
            </a:r>
          </a:p>
          <a:p>
            <a:pPr eaLnBrk="1" hangingPunct="1">
              <a:spcBef>
                <a:spcPct val="50000"/>
              </a:spcBef>
            </a:pPr>
            <a:r>
              <a:rPr lang="en-US" sz="2800" dirty="0">
                <a:solidFill>
                  <a:srgbClr val="005493"/>
                </a:solidFill>
                <a:latin typeface="Arial" panose="020B0604020202020204" pitchFamily="34" charset="0"/>
                <a:cs typeface="Arial" panose="020B0604020202020204" pitchFamily="34" charset="0"/>
              </a:rPr>
              <a:t>Given a representative </a:t>
            </a:r>
            <a:r>
              <a:rPr lang="en-US" sz="2800" i="1" dirty="0">
                <a:solidFill>
                  <a:srgbClr val="005493"/>
                </a:solidFill>
                <a:latin typeface="Arial" panose="020B0604020202020204" pitchFamily="34" charset="0"/>
                <a:cs typeface="Arial" panose="020B0604020202020204" pitchFamily="34" charset="0"/>
              </a:rPr>
              <a:t>C. </a:t>
            </a:r>
            <a:r>
              <a:rPr lang="en-US" sz="2800" i="1" dirty="0" err="1">
                <a:solidFill>
                  <a:srgbClr val="005493"/>
                </a:solidFill>
                <a:latin typeface="Arial" panose="020B0604020202020204" pitchFamily="34" charset="0"/>
                <a:cs typeface="Arial" panose="020B0604020202020204" pitchFamily="34" charset="0"/>
              </a:rPr>
              <a:t>anna</a:t>
            </a:r>
            <a:r>
              <a:rPr lang="en-US" sz="2800" dirty="0">
                <a:solidFill>
                  <a:srgbClr val="005493"/>
                </a:solidFill>
                <a:latin typeface="Arial" panose="020B0604020202020204" pitchFamily="34" charset="0"/>
                <a:cs typeface="Arial" panose="020B0604020202020204" pitchFamily="34" charset="0"/>
              </a:rPr>
              <a:t> trajectory, a quadrotor MATLAB Simulink simulation, a </a:t>
            </a:r>
            <a:r>
              <a:rPr lang="en-US" sz="2800" dirty="0" err="1">
                <a:solidFill>
                  <a:srgbClr val="005493"/>
                </a:solidFill>
                <a:latin typeface="Arial" panose="020B0604020202020204" pitchFamily="34" charset="0"/>
                <a:cs typeface="Arial" panose="020B0604020202020204" pitchFamily="34" charset="0"/>
              </a:rPr>
              <a:t>Bitcraze</a:t>
            </a:r>
            <a:r>
              <a:rPr lang="en-US" sz="2800" dirty="0">
                <a:solidFill>
                  <a:srgbClr val="005493"/>
                </a:solidFill>
                <a:latin typeface="Arial" panose="020B0604020202020204" pitchFamily="34" charset="0"/>
                <a:cs typeface="Arial" panose="020B0604020202020204" pitchFamily="34" charset="0"/>
              </a:rPr>
              <a:t> </a:t>
            </a:r>
            <a:r>
              <a:rPr lang="en-US" sz="2800" dirty="0" err="1">
                <a:solidFill>
                  <a:srgbClr val="005493"/>
                </a:solidFill>
                <a:latin typeface="Arial" panose="020B0604020202020204" pitchFamily="34" charset="0"/>
                <a:cs typeface="Arial" panose="020B0604020202020204" pitchFamily="34" charset="0"/>
              </a:rPr>
              <a:t>Crazyflie</a:t>
            </a:r>
            <a:r>
              <a:rPr lang="en-US" sz="2800" dirty="0">
                <a:solidFill>
                  <a:srgbClr val="005493"/>
                </a:solidFill>
                <a:latin typeface="Arial" panose="020B0604020202020204" pitchFamily="34" charset="0"/>
                <a:cs typeface="Arial" panose="020B0604020202020204" pitchFamily="34" charset="0"/>
              </a:rPr>
              <a:t> 2.1, and an optical motion tracking system (OptiTrack),  a suitable controller will be developed to fly a quadrotor autonomously to mimic a scaled-down representative hummingbird dive trajectory. Attempts will first be made in simulation, and then in proof of concept demonstration. Successful trials will demonstrate a root mean square error (RMSE) between the desired trajectory and the actual trajectory of less than 10cm with a 5cm standard deviation over the entire dataset. These errors will be calculated between the </a:t>
            </a:r>
            <a:r>
              <a:rPr lang="en-US" sz="2800" dirty="0" err="1">
                <a:solidFill>
                  <a:srgbClr val="005493"/>
                </a:solidFill>
                <a:latin typeface="Arial" panose="020B0604020202020204" pitchFamily="34" charset="0"/>
                <a:cs typeface="Arial" panose="020B0604020202020204" pitchFamily="34" charset="0"/>
              </a:rPr>
              <a:t>x,y,z</a:t>
            </a:r>
            <a:r>
              <a:rPr lang="en-US" sz="2800" dirty="0">
                <a:solidFill>
                  <a:srgbClr val="005493"/>
                </a:solidFill>
                <a:latin typeface="Arial" panose="020B0604020202020204" pitchFamily="34" charset="0"/>
                <a:cs typeface="Arial" panose="020B0604020202020204" pitchFamily="34" charset="0"/>
              </a:rPr>
              <a:t> position data for each pair of data points with the same time stamp. </a:t>
            </a:r>
            <a:endParaRPr lang="en-US" sz="2800" dirty="0" smtClean="0">
              <a:solidFill>
                <a:srgbClr val="005493"/>
              </a:solidFill>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155E3534-E6BA-4AE4-90BA-6454D43F5189}"/>
              </a:ext>
            </a:extLst>
          </p:cNvPr>
          <p:cNvSpPr/>
          <p:nvPr/>
        </p:nvSpPr>
        <p:spPr>
          <a:xfrm>
            <a:off x="9144000" y="11207621"/>
            <a:ext cx="8595360" cy="1200329"/>
          </a:xfrm>
          <a:prstGeom prst="rect">
            <a:avLst/>
          </a:prstGeom>
        </p:spPr>
        <p:txBody>
          <a:bodyPr>
            <a:spAutoFit/>
          </a:bodyPr>
          <a:lstStyle/>
          <a:p>
            <a:pPr>
              <a:spcBef>
                <a:spcPct val="50000"/>
              </a:spcBef>
            </a:pPr>
            <a:endParaRPr lang="en-US" sz="7200" dirty="0">
              <a:solidFill>
                <a:srgbClr val="EFF0F1"/>
              </a:solidFill>
              <a:latin typeface="Minion Pro" panose="02040503050306020203"/>
            </a:endParaRPr>
          </a:p>
        </p:txBody>
      </p:sp>
      <p:sp>
        <p:nvSpPr>
          <p:cNvPr id="52" name="Text Box 24">
            <a:extLst>
              <a:ext uri="{FF2B5EF4-FFF2-40B4-BE49-F238E27FC236}">
                <a16:creationId xmlns:a16="http://schemas.microsoft.com/office/drawing/2014/main" id="{CF33B082-BC78-4BA7-83E7-ED83299C5457}"/>
              </a:ext>
            </a:extLst>
          </p:cNvPr>
          <p:cNvSpPr txBox="1">
            <a:spLocks noChangeArrowheads="1"/>
          </p:cNvSpPr>
          <p:nvPr/>
        </p:nvSpPr>
        <p:spPr bwMode="auto">
          <a:xfrm>
            <a:off x="9765734" y="17626590"/>
            <a:ext cx="8595360" cy="3987898"/>
          </a:xfrm>
          <a:prstGeom prst="rect">
            <a:avLst/>
          </a:prstGeom>
          <a:solidFill>
            <a:schemeClr val="bg1"/>
          </a:solidFill>
          <a:ln>
            <a:solidFill>
              <a:srgbClr val="002060"/>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a:solidFill>
                  <a:srgbClr val="005493"/>
                </a:solidFill>
                <a:latin typeface="Arial" panose="020B0604020202020204" pitchFamily="34" charset="0"/>
                <a:cs typeface="Arial" panose="020B0604020202020204" pitchFamily="34" charset="0"/>
              </a:rPr>
              <a:t>P</a:t>
            </a:r>
            <a:r>
              <a:rPr lang="en-US" sz="4000" b="1" dirty="0" smtClean="0">
                <a:solidFill>
                  <a:srgbClr val="005493"/>
                </a:solidFill>
                <a:latin typeface="Arial" panose="020B0604020202020204" pitchFamily="34" charset="0"/>
                <a:cs typeface="Arial" panose="020B0604020202020204" pitchFamily="34" charset="0"/>
              </a:rPr>
              <a:t>roof-of-concept demonstration</a:t>
            </a:r>
          </a:p>
          <a:p>
            <a:pPr marL="457200" indent="-457200" eaLnBrk="1" hangingPunct="1">
              <a:spcBef>
                <a:spcPct val="50000"/>
              </a:spcBef>
              <a:buFont typeface="Arial" panose="020B0604020202020204" pitchFamily="34" charset="0"/>
              <a:buChar char="•"/>
            </a:pPr>
            <a:r>
              <a:rPr lang="en-US" sz="2800" dirty="0" smtClean="0">
                <a:solidFill>
                  <a:srgbClr val="005493"/>
                </a:solidFill>
                <a:latin typeface="Arial" panose="020B0604020202020204" pitchFamily="34" charset="0"/>
                <a:cs typeface="Arial" panose="020B0604020202020204" pitchFamily="34" charset="0"/>
              </a:rPr>
              <a:t>ROS </a:t>
            </a:r>
            <a:r>
              <a:rPr lang="en-US" sz="2800" dirty="0">
                <a:solidFill>
                  <a:srgbClr val="005493"/>
                </a:solidFill>
                <a:latin typeface="Arial" panose="020B0604020202020204" pitchFamily="34" charset="0"/>
                <a:cs typeface="Arial" panose="020B0604020202020204" pitchFamily="34" charset="0"/>
              </a:rPr>
              <a:t>on </a:t>
            </a:r>
            <a:r>
              <a:rPr lang="en-US" sz="2800" dirty="0" err="1">
                <a:solidFill>
                  <a:srgbClr val="005493"/>
                </a:solidFill>
                <a:latin typeface="Arial" panose="020B0604020202020204" pitchFamily="34" charset="0"/>
                <a:cs typeface="Arial" panose="020B0604020202020204" pitchFamily="34" charset="0"/>
              </a:rPr>
              <a:t>linux</a:t>
            </a:r>
            <a:r>
              <a:rPr lang="en-US" sz="2800" dirty="0">
                <a:solidFill>
                  <a:srgbClr val="005493"/>
                </a:solidFill>
                <a:latin typeface="Arial" panose="020B0604020202020204" pitchFamily="34" charset="0"/>
                <a:cs typeface="Arial" panose="020B0604020202020204" pitchFamily="34" charset="0"/>
              </a:rPr>
              <a:t> machine sends commands to </a:t>
            </a:r>
            <a:r>
              <a:rPr lang="en-US" sz="2800" dirty="0" err="1">
                <a:solidFill>
                  <a:srgbClr val="005493"/>
                </a:solidFill>
                <a:latin typeface="Arial" panose="020B0604020202020204" pitchFamily="34" charset="0"/>
                <a:cs typeface="Arial" panose="020B0604020202020204" pitchFamily="34" charset="0"/>
              </a:rPr>
              <a:t>Crazyflie</a:t>
            </a:r>
            <a:r>
              <a:rPr lang="en-US" sz="2800" dirty="0">
                <a:solidFill>
                  <a:srgbClr val="005493"/>
                </a:solidFill>
                <a:latin typeface="Arial" panose="020B0604020202020204" pitchFamily="34" charset="0"/>
                <a:cs typeface="Arial" panose="020B0604020202020204" pitchFamily="34" charset="0"/>
              </a:rPr>
              <a:t> and obtains sensor data from </a:t>
            </a:r>
            <a:r>
              <a:rPr lang="en-US" sz="2800" dirty="0" err="1">
                <a:solidFill>
                  <a:srgbClr val="005493"/>
                </a:solidFill>
                <a:latin typeface="Arial" panose="020B0604020202020204" pitchFamily="34" charset="0"/>
                <a:cs typeface="Arial" panose="020B0604020202020204" pitchFamily="34" charset="0"/>
              </a:rPr>
              <a:t>Crazyflie</a:t>
            </a:r>
            <a:r>
              <a:rPr lang="en-US" sz="2800" dirty="0">
                <a:solidFill>
                  <a:srgbClr val="005493"/>
                </a:solidFill>
                <a:latin typeface="Arial" panose="020B0604020202020204" pitchFamily="34" charset="0"/>
                <a:cs typeface="Arial" panose="020B0604020202020204" pitchFamily="34" charset="0"/>
              </a:rPr>
              <a:t>, and </a:t>
            </a:r>
            <a:r>
              <a:rPr lang="en-US" sz="2800" dirty="0" err="1">
                <a:solidFill>
                  <a:srgbClr val="005493"/>
                </a:solidFill>
                <a:latin typeface="Arial" panose="020B0604020202020204" pitchFamily="34" charset="0"/>
                <a:cs typeface="Arial" panose="020B0604020202020204" pitchFamily="34" charset="0"/>
              </a:rPr>
              <a:t>x,y,z</a:t>
            </a:r>
            <a:r>
              <a:rPr lang="en-US" sz="2800" dirty="0">
                <a:solidFill>
                  <a:srgbClr val="005493"/>
                </a:solidFill>
                <a:latin typeface="Arial" panose="020B0604020202020204" pitchFamily="34" charset="0"/>
                <a:cs typeface="Arial" panose="020B0604020202020204" pitchFamily="34" charset="0"/>
              </a:rPr>
              <a:t> position data from the OptiTrack</a:t>
            </a:r>
          </a:p>
          <a:p>
            <a:pPr marL="457200" indent="-457200" eaLnBrk="1" hangingPunct="1">
              <a:spcBef>
                <a:spcPct val="50000"/>
              </a:spcBef>
              <a:buFont typeface="Arial" panose="020B0604020202020204" pitchFamily="34" charset="0"/>
              <a:buChar char="•"/>
            </a:pPr>
            <a:r>
              <a:rPr lang="en-US" sz="2800" dirty="0">
                <a:solidFill>
                  <a:srgbClr val="005493"/>
                </a:solidFill>
                <a:latin typeface="Arial" panose="020B0604020202020204" pitchFamily="34" charset="0"/>
                <a:cs typeface="Arial" panose="020B0604020202020204" pitchFamily="34" charset="0"/>
              </a:rPr>
              <a:t>OptiTrack Motion Tracking System accurate to +/- </a:t>
            </a:r>
            <a:r>
              <a:rPr lang="en-US" sz="2800" dirty="0" smtClean="0">
                <a:solidFill>
                  <a:srgbClr val="005493"/>
                </a:solidFill>
                <a:latin typeface="Arial" panose="020B0604020202020204" pitchFamily="34" charset="0"/>
                <a:cs typeface="Arial" panose="020B0604020202020204" pitchFamily="34" charset="0"/>
              </a:rPr>
              <a:t>0.5mm</a:t>
            </a:r>
            <a:endParaRPr lang="en-US" sz="2800" dirty="0">
              <a:solidFill>
                <a:srgbClr val="005493"/>
              </a:solidFill>
              <a:latin typeface="Arial" panose="020B0604020202020204" pitchFamily="34" charset="0"/>
              <a:cs typeface="Arial" panose="020B0604020202020204" pitchFamily="34" charset="0"/>
            </a:endParaRPr>
          </a:p>
        </p:txBody>
      </p:sp>
      <p:sp>
        <p:nvSpPr>
          <p:cNvPr id="53" name="AutoShape 2" descr="A 3D terrestrial lidar scan of the Interstate 510 bridge in New Orleans">
            <a:extLst>
              <a:ext uri="{FF2B5EF4-FFF2-40B4-BE49-F238E27FC236}">
                <a16:creationId xmlns:a16="http://schemas.microsoft.com/office/drawing/2014/main" id="{42171AC6-D75F-4F28-B0AD-F22C1538E39A}"/>
              </a:ext>
            </a:extLst>
          </p:cNvPr>
          <p:cNvSpPr>
            <a:spLocks noChangeAspect="1" noChangeArrowheads="1"/>
          </p:cNvSpPr>
          <p:nvPr/>
        </p:nvSpPr>
        <p:spPr bwMode="auto">
          <a:xfrm>
            <a:off x="18343721" y="13563600"/>
            <a:ext cx="8595360" cy="12443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endParaRPr lang="en-US" sz="7200"/>
          </a:p>
        </p:txBody>
      </p:sp>
      <p:sp>
        <p:nvSpPr>
          <p:cNvPr id="54" name="AutoShape 4" descr="Image result for mechanical drawing">
            <a:extLst>
              <a:ext uri="{FF2B5EF4-FFF2-40B4-BE49-F238E27FC236}">
                <a16:creationId xmlns:a16="http://schemas.microsoft.com/office/drawing/2014/main" id="{8C42C160-AD6F-4118-AF98-EF9B64F27409}"/>
              </a:ext>
            </a:extLst>
          </p:cNvPr>
          <p:cNvSpPr>
            <a:spLocks noChangeAspect="1" noChangeArrowheads="1"/>
          </p:cNvSpPr>
          <p:nvPr/>
        </p:nvSpPr>
        <p:spPr bwMode="auto">
          <a:xfrm>
            <a:off x="18496121" y="13716000"/>
            <a:ext cx="8595360" cy="12443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endParaRPr lang="en-US" sz="7200"/>
          </a:p>
        </p:txBody>
      </p:sp>
      <p:pic>
        <p:nvPicPr>
          <p:cNvPr id="50" name="Picture 49" descr="https://lh5.googleusercontent.com/nKpQTgYTIjZRO4LP6hPrZr-E55NEznfq81Q7PQmHbldTCiD9OPkOPtLDijizJyUwZSb1WepexIcU9M8EsfDJ31DUYsKP2U_66-O_DRfgZGpqdOgothEeP4zqnuhYHR42I2wxWQ4W"/>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266" y="10089932"/>
            <a:ext cx="3881757" cy="2988804"/>
          </a:xfrm>
          <a:prstGeom prst="rect">
            <a:avLst/>
          </a:prstGeom>
          <a:noFill/>
          <a:ln>
            <a:noFill/>
          </a:ln>
        </p:spPr>
      </p:pic>
      <p:pic>
        <p:nvPicPr>
          <p:cNvPr id="55" name="Picture 54" descr="https://lh4.googleusercontent.com/Gf4d98I08_3l36wLA-Xnh8w9kjSb_oCPiD8gSSrWDUNEIf77shZYS6jcxe83Lrld15ogAN7kDkPFkKizvbPnpDACi-H_SX70iQS59upGXXIJOKsX2LAHOymgT_RpeDv9M504nkrv"/>
          <p:cNvPicPr/>
          <p:nvPr/>
        </p:nvPicPr>
        <p:blipFill>
          <a:blip r:embed="rId4">
            <a:extLst>
              <a:ext uri="{28A0092B-C50C-407E-A947-70E740481C1C}">
                <a14:useLocalDpi xmlns:a14="http://schemas.microsoft.com/office/drawing/2010/main" val="0"/>
              </a:ext>
            </a:extLst>
          </a:blip>
          <a:srcRect/>
          <a:stretch>
            <a:fillRect/>
          </a:stretch>
        </p:blipFill>
        <p:spPr bwMode="auto">
          <a:xfrm>
            <a:off x="4334699" y="10582771"/>
            <a:ext cx="4958431" cy="2450027"/>
          </a:xfrm>
          <a:prstGeom prst="rect">
            <a:avLst/>
          </a:prstGeom>
          <a:noFill/>
          <a:ln>
            <a:noFill/>
          </a:ln>
        </p:spPr>
      </p:pic>
      <p:sp>
        <p:nvSpPr>
          <p:cNvPr id="64" name="Text Box 24">
            <a:extLst>
              <a:ext uri="{FF2B5EF4-FFF2-40B4-BE49-F238E27FC236}">
                <a16:creationId xmlns:a16="http://schemas.microsoft.com/office/drawing/2014/main" id="{B96D240A-6B92-4F4B-8599-A841A1F2DFD9}"/>
              </a:ext>
            </a:extLst>
          </p:cNvPr>
          <p:cNvSpPr txBox="1">
            <a:spLocks noChangeArrowheads="1"/>
          </p:cNvSpPr>
          <p:nvPr/>
        </p:nvSpPr>
        <p:spPr bwMode="auto">
          <a:xfrm>
            <a:off x="563398" y="13182600"/>
            <a:ext cx="8595360" cy="251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a:solidFill>
                  <a:srgbClr val="005493"/>
                </a:solidFill>
              </a:rPr>
              <a:t>Figure 1: (a) The five stages of an Anna’s Hummingbird dive maneuver, from </a:t>
            </a:r>
            <a:r>
              <a:rPr lang="en-US" sz="2800" b="1" i="1" dirty="0" smtClean="0">
                <a:solidFill>
                  <a:srgbClr val="005493"/>
                </a:solidFill>
              </a:rPr>
              <a:t>[1]. </a:t>
            </a:r>
            <a:r>
              <a:rPr lang="en-US" sz="2800" b="1" i="1" dirty="0">
                <a:solidFill>
                  <a:srgbClr val="005493"/>
                </a:solidFill>
              </a:rPr>
              <a:t>(b) A quadrotor </a:t>
            </a:r>
            <a:r>
              <a:rPr lang="en-US" sz="2800" b="1" i="1" dirty="0" smtClean="0">
                <a:solidFill>
                  <a:srgbClr val="005493"/>
                </a:solidFill>
              </a:rPr>
              <a:t>using </a:t>
            </a:r>
            <a:r>
              <a:rPr lang="en-US" sz="2800" b="1" i="1" dirty="0">
                <a:solidFill>
                  <a:srgbClr val="005493"/>
                </a:solidFill>
              </a:rPr>
              <a:t>a</a:t>
            </a:r>
            <a:r>
              <a:rPr lang="en-US" sz="2800" b="1" i="1" dirty="0" smtClean="0">
                <a:solidFill>
                  <a:srgbClr val="005493"/>
                </a:solidFill>
              </a:rPr>
              <a:t>n aggressive </a:t>
            </a:r>
            <a:r>
              <a:rPr lang="en-US" sz="2800" b="1" i="1" dirty="0">
                <a:solidFill>
                  <a:srgbClr val="005493"/>
                </a:solidFill>
              </a:rPr>
              <a:t>path planning </a:t>
            </a:r>
            <a:r>
              <a:rPr lang="en-US" sz="2800" b="1" i="1" dirty="0" smtClean="0">
                <a:solidFill>
                  <a:srgbClr val="005493"/>
                </a:solidFill>
              </a:rPr>
              <a:t>algorithm to </a:t>
            </a:r>
            <a:r>
              <a:rPr lang="en-US" sz="2800" b="1" i="1" dirty="0">
                <a:solidFill>
                  <a:srgbClr val="005493"/>
                </a:solidFill>
              </a:rPr>
              <a:t>fly through a thrown hoop, from </a:t>
            </a:r>
            <a:r>
              <a:rPr lang="en-US" sz="2800" b="1" i="1" dirty="0" smtClean="0">
                <a:solidFill>
                  <a:srgbClr val="005493"/>
                </a:solidFill>
              </a:rPr>
              <a:t>[2].</a:t>
            </a:r>
            <a:endParaRPr lang="en-US" sz="2800" b="1" i="1" dirty="0">
              <a:solidFill>
                <a:srgbClr val="005493"/>
              </a:solidFill>
              <a:latin typeface="Minion Pro" panose="02040503050306020203"/>
            </a:endParaRPr>
          </a:p>
        </p:txBody>
      </p:sp>
      <p:sp>
        <p:nvSpPr>
          <p:cNvPr id="74" name="Text Box 24">
            <a:extLst>
              <a:ext uri="{FF2B5EF4-FFF2-40B4-BE49-F238E27FC236}">
                <a16:creationId xmlns:a16="http://schemas.microsoft.com/office/drawing/2014/main" id="{40463F0C-A75D-450E-B229-3303BD76D736}"/>
              </a:ext>
            </a:extLst>
          </p:cNvPr>
          <p:cNvSpPr txBox="1">
            <a:spLocks noChangeArrowheads="1"/>
          </p:cNvSpPr>
          <p:nvPr/>
        </p:nvSpPr>
        <p:spPr bwMode="auto">
          <a:xfrm>
            <a:off x="9550308" y="15621000"/>
            <a:ext cx="8595360" cy="207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005493"/>
                </a:solidFill>
                <a:latin typeface="Arial" panose="020B0604020202020204" pitchFamily="34" charset="0"/>
                <a:cs typeface="Arial" panose="020B0604020202020204" pitchFamily="34" charset="0"/>
              </a:rPr>
              <a:t> Figure 2: (a, b) Simulated quadrotor flying a commanded “Diamond” trajectory</a:t>
            </a:r>
            <a:r>
              <a:rPr lang="en-US" sz="2800" b="1" i="1" dirty="0">
                <a:solidFill>
                  <a:srgbClr val="005493"/>
                </a:solidFill>
                <a:latin typeface="Arial" panose="020B0604020202020204" pitchFamily="34" charset="0"/>
                <a:cs typeface="Arial" panose="020B0604020202020204" pitchFamily="34" charset="0"/>
              </a:rPr>
              <a:t> </a:t>
            </a:r>
            <a:r>
              <a:rPr lang="en-US" sz="2800" b="1" i="1" dirty="0" smtClean="0">
                <a:solidFill>
                  <a:srgbClr val="005493"/>
                </a:solidFill>
                <a:latin typeface="Arial" panose="020B0604020202020204" pitchFamily="34" charset="0"/>
                <a:cs typeface="Arial" panose="020B0604020202020204" pitchFamily="34" charset="0"/>
              </a:rPr>
              <a:t>in the X-Y plane, while attempting to maintain  a 1m hover.</a:t>
            </a:r>
            <a:endParaRPr lang="en-US" sz="2800" b="1" i="1" dirty="0">
              <a:solidFill>
                <a:srgbClr val="005493"/>
              </a:solidFill>
              <a:latin typeface="Arial" panose="020B0604020202020204" pitchFamily="34" charset="0"/>
              <a:cs typeface="Arial" panose="020B0604020202020204" pitchFamily="34" charset="0"/>
            </a:endParaRPr>
          </a:p>
        </p:txBody>
      </p:sp>
      <p:sp>
        <p:nvSpPr>
          <p:cNvPr id="75" name="Text Box 24">
            <a:extLst>
              <a:ext uri="{FF2B5EF4-FFF2-40B4-BE49-F238E27FC236}">
                <a16:creationId xmlns:a16="http://schemas.microsoft.com/office/drawing/2014/main" id="{3305F9E6-E63B-4574-B571-343398B88F49}"/>
              </a:ext>
            </a:extLst>
          </p:cNvPr>
          <p:cNvSpPr txBox="1">
            <a:spLocks noChangeArrowheads="1"/>
          </p:cNvSpPr>
          <p:nvPr/>
        </p:nvSpPr>
        <p:spPr bwMode="auto">
          <a:xfrm>
            <a:off x="9765734" y="26419192"/>
            <a:ext cx="8595360" cy="78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005493"/>
                </a:solidFill>
                <a:latin typeface="Arial" panose="020B0604020202020204" pitchFamily="34" charset="0"/>
                <a:cs typeface="Arial" panose="020B0604020202020204" pitchFamily="34" charset="0"/>
              </a:rPr>
              <a:t>Figure 3: Maury 201 OptiTrack lab setup.</a:t>
            </a:r>
          </a:p>
        </p:txBody>
      </p:sp>
      <p:sp>
        <p:nvSpPr>
          <p:cNvPr id="76" name="TextBox 75"/>
          <p:cNvSpPr txBox="1"/>
          <p:nvPr/>
        </p:nvSpPr>
        <p:spPr>
          <a:xfrm>
            <a:off x="11373691" y="24043454"/>
            <a:ext cx="4800600" cy="1569660"/>
          </a:xfrm>
          <a:prstGeom prst="rect">
            <a:avLst/>
          </a:prstGeom>
          <a:noFill/>
        </p:spPr>
        <p:txBody>
          <a:bodyPr wrap="square" rtlCol="0">
            <a:spAutoFit/>
          </a:bodyPr>
          <a:lstStyle/>
          <a:p>
            <a:r>
              <a:rPr lang="en-US" sz="2400" dirty="0" smtClean="0">
                <a:solidFill>
                  <a:srgbClr val="005493"/>
                </a:solidFill>
              </a:rPr>
              <a:t>&lt;&lt;&lt;Pic here of drone flying w/ </a:t>
            </a:r>
            <a:r>
              <a:rPr lang="en-US" sz="2400" dirty="0" smtClean="0">
                <a:solidFill>
                  <a:srgbClr val="005493"/>
                </a:solidFill>
                <a:latin typeface="Arial" panose="020B0604020202020204" pitchFamily="34" charset="0"/>
                <a:cs typeface="Arial" panose="020B0604020202020204" pitchFamily="34" charset="0"/>
              </a:rPr>
              <a:t>OptiTrack</a:t>
            </a:r>
            <a:r>
              <a:rPr lang="en-US" sz="2400" dirty="0" smtClean="0">
                <a:solidFill>
                  <a:srgbClr val="005493"/>
                </a:solidFill>
              </a:rPr>
              <a:t> in background&gt;&gt;&gt; Also point to important stuff using art/arrows </a:t>
            </a:r>
            <a:endParaRPr lang="en-US" sz="2400" dirty="0">
              <a:solidFill>
                <a:srgbClr val="005493"/>
              </a:solidFill>
            </a:endParaRPr>
          </a:p>
        </p:txBody>
      </p:sp>
      <p:sp>
        <p:nvSpPr>
          <p:cNvPr id="77" name="Text Box 24">
            <a:extLst>
              <a:ext uri="{FF2B5EF4-FFF2-40B4-BE49-F238E27FC236}">
                <a16:creationId xmlns:a16="http://schemas.microsoft.com/office/drawing/2014/main" id="{9713FF2A-28C9-404B-94A8-2E92E06F801C}"/>
              </a:ext>
            </a:extLst>
          </p:cNvPr>
          <p:cNvSpPr txBox="1">
            <a:spLocks noChangeArrowheads="1"/>
          </p:cNvSpPr>
          <p:nvPr/>
        </p:nvSpPr>
        <p:spPr bwMode="auto">
          <a:xfrm>
            <a:off x="18766843" y="25298400"/>
            <a:ext cx="8595360" cy="207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005493"/>
                </a:solidFill>
                <a:latin typeface="Arial" panose="020B0604020202020204" pitchFamily="34" charset="0"/>
                <a:cs typeface="Arial" panose="020B0604020202020204" pitchFamily="34" charset="0"/>
              </a:rPr>
              <a:t>Figure </a:t>
            </a:r>
            <a:r>
              <a:rPr lang="en-US" sz="2800" b="1" i="1" dirty="0">
                <a:solidFill>
                  <a:srgbClr val="005493"/>
                </a:solidFill>
                <a:latin typeface="Arial" panose="020B0604020202020204" pitchFamily="34" charset="0"/>
                <a:cs typeface="Arial" panose="020B0604020202020204" pitchFamily="34" charset="0"/>
              </a:rPr>
              <a:t>4</a:t>
            </a:r>
            <a:r>
              <a:rPr lang="en-US" sz="2800" b="1" i="1" dirty="0" smtClean="0">
                <a:solidFill>
                  <a:srgbClr val="005493"/>
                </a:solidFill>
                <a:latin typeface="Arial" panose="020B0604020202020204" pitchFamily="34" charset="0"/>
                <a:cs typeface="Arial" panose="020B0604020202020204" pitchFamily="34" charset="0"/>
              </a:rPr>
              <a:t>(</a:t>
            </a:r>
            <a:r>
              <a:rPr lang="en-US" sz="2800" b="1" i="1" dirty="0" err="1" smtClean="0">
                <a:solidFill>
                  <a:srgbClr val="005493"/>
                </a:solidFill>
                <a:latin typeface="Arial" panose="020B0604020202020204" pitchFamily="34" charset="0"/>
                <a:cs typeface="Arial" panose="020B0604020202020204" pitchFamily="34" charset="0"/>
              </a:rPr>
              <a:t>a,b,c</a:t>
            </a:r>
            <a:r>
              <a:rPr lang="en-US" sz="2800" b="1" i="1" dirty="0" smtClean="0">
                <a:solidFill>
                  <a:srgbClr val="005493"/>
                </a:solidFill>
                <a:latin typeface="Arial" panose="020B0604020202020204" pitchFamily="34" charset="0"/>
                <a:cs typeface="Arial" panose="020B0604020202020204" pitchFamily="34" charset="0"/>
              </a:rPr>
              <a:t>): Simulated </a:t>
            </a:r>
            <a:r>
              <a:rPr lang="en-US" sz="2800" b="1" i="1" dirty="0" err="1" smtClean="0">
                <a:solidFill>
                  <a:srgbClr val="005493"/>
                </a:solidFill>
                <a:latin typeface="Arial" panose="020B0604020202020204" pitchFamily="34" charset="0"/>
                <a:cs typeface="Arial" panose="020B0604020202020204" pitchFamily="34" charset="0"/>
              </a:rPr>
              <a:t>Crazyflie</a:t>
            </a:r>
            <a:r>
              <a:rPr lang="en-US" sz="2800" b="1" i="1" dirty="0" smtClean="0">
                <a:solidFill>
                  <a:srgbClr val="005493"/>
                </a:solidFill>
                <a:latin typeface="Arial" panose="020B0604020202020204" pitchFamily="34" charset="0"/>
                <a:cs typeface="Arial" panose="020B0604020202020204" pitchFamily="34" charset="0"/>
              </a:rPr>
              <a:t>  flying the true hummingbird trajectory at  one fifth, one tenth, and one twentieth the actual Hummingbird’s speed.</a:t>
            </a:r>
            <a:endParaRPr lang="en-US" sz="2800" b="1" i="1" dirty="0">
              <a:solidFill>
                <a:srgbClr val="005493"/>
              </a:solidFill>
              <a:latin typeface="Arial" panose="020B0604020202020204" pitchFamily="34" charset="0"/>
              <a:cs typeface="Arial" panose="020B0604020202020204" pitchFamily="34" charset="0"/>
            </a:endParaRPr>
          </a:p>
        </p:txBody>
      </p:sp>
      <p:pic>
        <p:nvPicPr>
          <p:cNvPr id="78" name="Picture 77"/>
          <p:cNvPicPr>
            <a:picLocks noChangeAspect="1"/>
          </p:cNvPicPr>
          <p:nvPr/>
        </p:nvPicPr>
        <p:blipFill rotWithShape="1">
          <a:blip r:embed="rId5">
            <a:extLst>
              <a:ext uri="{28A0092B-C50C-407E-A947-70E740481C1C}">
                <a14:useLocalDpi xmlns:a14="http://schemas.microsoft.com/office/drawing/2010/main" val="0"/>
              </a:ext>
            </a:extLst>
          </a:blip>
          <a:srcRect t="4900"/>
          <a:stretch/>
        </p:blipFill>
        <p:spPr>
          <a:xfrm>
            <a:off x="19120644" y="10088483"/>
            <a:ext cx="7592576" cy="5303917"/>
          </a:xfrm>
          <a:prstGeom prst="rect">
            <a:avLst/>
          </a:prstGeom>
        </p:spPr>
      </p:pic>
      <p:pic>
        <p:nvPicPr>
          <p:cNvPr id="79" name="Picture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26817" y="15247964"/>
            <a:ext cx="7588400" cy="5021236"/>
          </a:xfrm>
          <a:prstGeom prst="rect">
            <a:avLst/>
          </a:prstGeom>
        </p:spPr>
      </p:pic>
      <p:pic>
        <p:nvPicPr>
          <p:cNvPr id="80" name="Picture 7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26817" y="20063457"/>
            <a:ext cx="7581283" cy="5387343"/>
          </a:xfrm>
          <a:prstGeom prst="rect">
            <a:avLst/>
          </a:prstGeom>
        </p:spPr>
      </p:pic>
      <p:sp>
        <p:nvSpPr>
          <p:cNvPr id="85" name="Text Box 24">
            <a:extLst>
              <a:ext uri="{FF2B5EF4-FFF2-40B4-BE49-F238E27FC236}">
                <a16:creationId xmlns:a16="http://schemas.microsoft.com/office/drawing/2014/main" id="{8E096B7C-7653-BA4B-9938-98641B5EC171}"/>
              </a:ext>
            </a:extLst>
          </p:cNvPr>
          <p:cNvSpPr txBox="1">
            <a:spLocks noChangeArrowheads="1"/>
          </p:cNvSpPr>
          <p:nvPr/>
        </p:nvSpPr>
        <p:spPr bwMode="auto">
          <a:xfrm>
            <a:off x="27190726" y="13597650"/>
            <a:ext cx="9017733" cy="4234119"/>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Hardware </a:t>
            </a:r>
            <a:r>
              <a:rPr lang="en-US" sz="2800" dirty="0">
                <a:solidFill>
                  <a:srgbClr val="005493"/>
                </a:solidFill>
                <a:latin typeface="Arial" panose="020B0604020202020204" pitchFamily="34" charset="0"/>
                <a:cs typeface="Arial" panose="020B0604020202020204" pitchFamily="34" charset="0"/>
              </a:rPr>
              <a:t>testing for the autonomous </a:t>
            </a:r>
            <a:r>
              <a:rPr lang="en-US" sz="2800" dirty="0" err="1">
                <a:solidFill>
                  <a:srgbClr val="005493"/>
                </a:solidFill>
                <a:latin typeface="Arial" panose="020B0604020202020204" pitchFamily="34" charset="0"/>
                <a:cs typeface="Arial" panose="020B0604020202020204" pitchFamily="34" charset="0"/>
              </a:rPr>
              <a:t>Crazyflie</a:t>
            </a:r>
            <a:r>
              <a:rPr lang="en-US" sz="2800" dirty="0">
                <a:solidFill>
                  <a:srgbClr val="005493"/>
                </a:solidFill>
                <a:latin typeface="Arial" panose="020B0604020202020204" pitchFamily="34" charset="0"/>
                <a:cs typeface="Arial" panose="020B0604020202020204" pitchFamily="34" charset="0"/>
              </a:rPr>
              <a:t> flight was successful in obtaining 3D position data from the </a:t>
            </a:r>
            <a:r>
              <a:rPr lang="en-US" sz="2800" dirty="0" err="1">
                <a:solidFill>
                  <a:srgbClr val="005493"/>
                </a:solidFill>
                <a:latin typeface="Arial" panose="020B0604020202020204" pitchFamily="34" charset="0"/>
                <a:cs typeface="Arial" panose="020B0604020202020204" pitchFamily="34" charset="0"/>
              </a:rPr>
              <a:t>Crazyflie</a:t>
            </a:r>
            <a:r>
              <a:rPr lang="en-US" sz="2800" dirty="0">
                <a:solidFill>
                  <a:srgbClr val="005493"/>
                </a:solidFill>
                <a:latin typeface="Arial" panose="020B0604020202020204" pitchFamily="34" charset="0"/>
                <a:cs typeface="Arial" panose="020B0604020202020204" pitchFamily="34" charset="0"/>
              </a:rPr>
              <a:t>. The next step is to obtain data from an autonomous flight using a basic position controller as in the simulation. Additionally, the trajectory controller will undergo basic tuning, consider saturation limits and incorporate additional linearization regions of control for different stages of the dive. </a:t>
            </a:r>
          </a:p>
        </p:txBody>
      </p:sp>
      <p:pic>
        <p:nvPicPr>
          <p:cNvPr id="86" name="Picture 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629960" y="6011861"/>
            <a:ext cx="8184523" cy="6138393"/>
          </a:xfrm>
          <a:prstGeom prst="rect">
            <a:avLst/>
          </a:prstGeom>
        </p:spPr>
      </p:pic>
      <p:sp>
        <p:nvSpPr>
          <p:cNvPr id="87" name="Text Box 24">
            <a:extLst>
              <a:ext uri="{FF2B5EF4-FFF2-40B4-BE49-F238E27FC236}">
                <a16:creationId xmlns:a16="http://schemas.microsoft.com/office/drawing/2014/main" id="{C79FC9F3-432E-4F60-91B2-6DB09A3F6BD7}"/>
              </a:ext>
            </a:extLst>
          </p:cNvPr>
          <p:cNvSpPr txBox="1">
            <a:spLocks noChangeArrowheads="1"/>
          </p:cNvSpPr>
          <p:nvPr/>
        </p:nvSpPr>
        <p:spPr bwMode="auto">
          <a:xfrm>
            <a:off x="27478944" y="12057016"/>
            <a:ext cx="8595360" cy="16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i="1" dirty="0" smtClean="0">
                <a:solidFill>
                  <a:srgbClr val="005493"/>
                </a:solidFill>
                <a:latin typeface="Arial" panose="020B0604020202020204" pitchFamily="34" charset="0"/>
                <a:cs typeface="Arial" panose="020B0604020202020204" pitchFamily="34" charset="0"/>
              </a:rPr>
              <a:t>Figure 5: 3D  position data  of a manually-controlled flight with the </a:t>
            </a:r>
            <a:r>
              <a:rPr lang="en-US" sz="2800" b="1" i="1" dirty="0" err="1" smtClean="0">
                <a:solidFill>
                  <a:srgbClr val="005493"/>
                </a:solidFill>
                <a:latin typeface="Arial" panose="020B0604020202020204" pitchFamily="34" charset="0"/>
                <a:cs typeface="Arial" panose="020B0604020202020204" pitchFamily="34" charset="0"/>
              </a:rPr>
              <a:t>Crazyflie</a:t>
            </a:r>
            <a:r>
              <a:rPr lang="en-US" sz="2800" b="1" i="1" dirty="0" smtClean="0">
                <a:solidFill>
                  <a:srgbClr val="005493"/>
                </a:solidFill>
                <a:latin typeface="Arial" panose="020B0604020202020204" pitchFamily="34" charset="0"/>
                <a:cs typeface="Arial" panose="020B0604020202020204" pitchFamily="34" charset="0"/>
              </a:rPr>
              <a:t>, captured with OptiTrack, and plotted in MATLAB.</a:t>
            </a:r>
            <a:endParaRPr lang="en-US" sz="2800" b="1" i="1" dirty="0">
              <a:solidFill>
                <a:srgbClr val="005493"/>
              </a:solidFill>
              <a:latin typeface="Arial" panose="020B0604020202020204" pitchFamily="34" charset="0"/>
              <a:cs typeface="Arial" panose="020B0604020202020204" pitchFamily="34" charset="0"/>
            </a:endParaRPr>
          </a:p>
        </p:txBody>
      </p:sp>
      <p:sp>
        <p:nvSpPr>
          <p:cNvPr id="88" name="Text Box 24">
            <a:extLst>
              <a:ext uri="{FF2B5EF4-FFF2-40B4-BE49-F238E27FC236}">
                <a16:creationId xmlns:a16="http://schemas.microsoft.com/office/drawing/2014/main" id="{8E096B7C-7653-BA4B-9938-98641B5EC171}"/>
              </a:ext>
            </a:extLst>
          </p:cNvPr>
          <p:cNvSpPr txBox="1">
            <a:spLocks noChangeArrowheads="1"/>
          </p:cNvSpPr>
          <p:nvPr/>
        </p:nvSpPr>
        <p:spPr bwMode="auto">
          <a:xfrm>
            <a:off x="27362203" y="4343400"/>
            <a:ext cx="8832797" cy="1587240"/>
          </a:xfrm>
          <a:prstGeom prst="rect">
            <a:avLst/>
          </a:prstGeom>
          <a:solidFill>
            <a:schemeClr val="bg1"/>
          </a:solidFill>
          <a:ln>
            <a:solidFill>
              <a:srgbClr val="005493"/>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smtClean="0">
                <a:solidFill>
                  <a:srgbClr val="005493"/>
                </a:solidFill>
                <a:latin typeface="Arial" panose="020B0604020202020204" pitchFamily="34" charset="0"/>
                <a:cs typeface="Arial" panose="020B0604020202020204" pitchFamily="34" charset="0"/>
              </a:rPr>
              <a:t>Results: Successful marker-based automatic tracking of UAS</a:t>
            </a:r>
            <a:endParaRPr lang="en-US" sz="2800" dirty="0">
              <a:solidFill>
                <a:srgbClr val="005493"/>
              </a:solidFill>
              <a:latin typeface="Arial" panose="020B0604020202020204" pitchFamily="34" charset="0"/>
              <a:cs typeface="Arial" panose="020B0604020202020204" pitchFamily="34" charset="0"/>
            </a:endParaRPr>
          </a:p>
        </p:txBody>
      </p:sp>
      <p:pic>
        <p:nvPicPr>
          <p:cNvPr id="91" name="Picture 8" descr="Image result for crazyflie side view"/>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9649768">
            <a:off x="25069800" y="13411200"/>
            <a:ext cx="913108" cy="299043"/>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8" descr="Image result for crazyflie side view"/>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0728028">
            <a:off x="25375892" y="18065157"/>
            <a:ext cx="913108" cy="299043"/>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8" descr="Image result for crazyflie side view"/>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374600" y="22713357"/>
            <a:ext cx="913108" cy="299043"/>
          </a:xfrm>
          <a:prstGeom prst="rect">
            <a:avLst/>
          </a:prstGeom>
          <a:noFill/>
          <a:extLst>
            <a:ext uri="{909E8E84-426E-40DD-AFC4-6F175D3DCCD1}">
              <a14:hiddenFill xmlns:a14="http://schemas.microsoft.com/office/drawing/2010/main">
                <a:solidFill>
                  <a:srgbClr val="FFFFFF"/>
                </a:solidFill>
              </a14:hiddenFill>
            </a:ext>
          </a:extLst>
        </p:spPr>
      </p:pic>
      <p:sp>
        <p:nvSpPr>
          <p:cNvPr id="100" name="Text Box 24">
            <a:extLst>
              <a:ext uri="{FF2B5EF4-FFF2-40B4-BE49-F238E27FC236}">
                <a16:creationId xmlns:a16="http://schemas.microsoft.com/office/drawing/2014/main" id="{CF33B082-BC78-4BA7-83E7-ED83299C5457}"/>
              </a:ext>
            </a:extLst>
          </p:cNvPr>
          <p:cNvSpPr txBox="1">
            <a:spLocks noChangeArrowheads="1"/>
          </p:cNvSpPr>
          <p:nvPr/>
        </p:nvSpPr>
        <p:spPr bwMode="auto">
          <a:xfrm>
            <a:off x="27192424" y="18056727"/>
            <a:ext cx="9017733" cy="5249782"/>
          </a:xfrm>
          <a:prstGeom prst="rect">
            <a:avLst/>
          </a:prstGeom>
          <a:solidFill>
            <a:schemeClr val="bg1"/>
          </a:solidFill>
          <a:ln>
            <a:solidFill>
              <a:srgbClr val="002060"/>
            </a:solidFill>
          </a:ln>
          <a:effectLs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b="1" dirty="0" smtClean="0">
                <a:solidFill>
                  <a:srgbClr val="005493"/>
                </a:solidFill>
                <a:latin typeface="Arial" panose="020B0604020202020204" pitchFamily="34" charset="0"/>
                <a:cs typeface="Arial" panose="020B0604020202020204" pitchFamily="34" charset="0"/>
              </a:rPr>
              <a:t>Feasibility of mimicking </a:t>
            </a:r>
            <a:r>
              <a:rPr lang="en-US" sz="4000" b="1" i="1" dirty="0" smtClean="0">
                <a:solidFill>
                  <a:srgbClr val="005493"/>
                </a:solidFill>
                <a:latin typeface="Arial" panose="020B0604020202020204" pitchFamily="34" charset="0"/>
                <a:cs typeface="Arial" panose="020B0604020202020204" pitchFamily="34" charset="0"/>
              </a:rPr>
              <a:t>C. </a:t>
            </a:r>
            <a:r>
              <a:rPr lang="en-US" sz="4000" b="1" i="1" dirty="0" err="1" smtClean="0">
                <a:solidFill>
                  <a:srgbClr val="005493"/>
                </a:solidFill>
                <a:latin typeface="Arial" panose="020B0604020202020204" pitchFamily="34" charset="0"/>
                <a:cs typeface="Arial" panose="020B0604020202020204" pitchFamily="34" charset="0"/>
              </a:rPr>
              <a:t>anna</a:t>
            </a:r>
            <a:r>
              <a:rPr lang="en-US" sz="4000" b="1" i="1" dirty="0" smtClean="0">
                <a:solidFill>
                  <a:srgbClr val="005493"/>
                </a:solidFill>
                <a:latin typeface="Arial" panose="020B0604020202020204" pitchFamily="34" charset="0"/>
                <a:cs typeface="Arial" panose="020B0604020202020204" pitchFamily="34" charset="0"/>
              </a:rPr>
              <a:t> </a:t>
            </a:r>
            <a:r>
              <a:rPr lang="en-US" sz="4000" b="1" dirty="0" smtClean="0">
                <a:solidFill>
                  <a:srgbClr val="005493"/>
                </a:solidFill>
                <a:latin typeface="Arial" panose="020B0604020202020204" pitchFamily="34" charset="0"/>
                <a:cs typeface="Arial" panose="020B0604020202020204" pitchFamily="34" charset="0"/>
              </a:rPr>
              <a:t>dives:</a:t>
            </a:r>
          </a:p>
          <a:p>
            <a:pPr eaLnBrk="1" hangingPunct="1">
              <a:spcBef>
                <a:spcPct val="50000"/>
              </a:spcBef>
            </a:pPr>
            <a:r>
              <a:rPr lang="en-US" sz="2800" dirty="0" smtClean="0">
                <a:solidFill>
                  <a:srgbClr val="005493"/>
                </a:solidFill>
                <a:latin typeface="Arial" panose="020B0604020202020204" pitchFamily="34" charset="0"/>
                <a:cs typeface="Arial" panose="020B0604020202020204" pitchFamily="34" charset="0"/>
              </a:rPr>
              <a:t>The work displayed has shown that slowed-down trajectory flight similar to </a:t>
            </a:r>
            <a:r>
              <a:rPr lang="en-US" sz="2800" i="1" dirty="0" smtClean="0">
                <a:solidFill>
                  <a:srgbClr val="005493"/>
                </a:solidFill>
                <a:latin typeface="Arial" panose="020B0604020202020204" pitchFamily="34" charset="0"/>
                <a:cs typeface="Arial" panose="020B0604020202020204" pitchFamily="34" charset="0"/>
              </a:rPr>
              <a:t>C. </a:t>
            </a:r>
            <a:r>
              <a:rPr lang="en-US" sz="2800" i="1" dirty="0" err="1" smtClean="0">
                <a:solidFill>
                  <a:srgbClr val="005493"/>
                </a:solidFill>
                <a:latin typeface="Arial" panose="020B0604020202020204" pitchFamily="34" charset="0"/>
                <a:cs typeface="Arial" panose="020B0604020202020204" pitchFamily="34" charset="0"/>
              </a:rPr>
              <a:t>anna</a:t>
            </a:r>
            <a:r>
              <a:rPr lang="en-US" sz="2800" dirty="0" smtClean="0">
                <a:solidFill>
                  <a:srgbClr val="005493"/>
                </a:solidFill>
                <a:latin typeface="Arial" panose="020B0604020202020204" pitchFamily="34" charset="0"/>
                <a:cs typeface="Arial" panose="020B0604020202020204" pitchFamily="34" charset="0"/>
              </a:rPr>
              <a:t> display dives is possible with a quadrotor. Adjusting PID gains, or implementing a more direct control that commands angle rates or accelerations rather than high-level positions would likely increase drone performance. Due to constraints on lab size, geometrically similar but shorter trajectories will also be explored.</a:t>
            </a:r>
          </a:p>
        </p:txBody>
      </p:sp>
      <p:pic>
        <p:nvPicPr>
          <p:cNvPr id="1034" name="Picture 10" descr="Image result for crazyflie"/>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19736" b="21055"/>
          <a:stretch/>
        </p:blipFill>
        <p:spPr bwMode="auto">
          <a:xfrm>
            <a:off x="28956000" y="6585167"/>
            <a:ext cx="1544360" cy="914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11"/>
          <a:stretch>
            <a:fillRect/>
          </a:stretch>
        </p:blipFill>
        <p:spPr>
          <a:xfrm>
            <a:off x="19110833" y="18469695"/>
            <a:ext cx="2606167" cy="339651"/>
          </a:xfrm>
          <a:prstGeom prst="rect">
            <a:avLst/>
          </a:prstGeom>
        </p:spPr>
      </p:pic>
      <p:pic>
        <p:nvPicPr>
          <p:cNvPr id="49" name="Picture 48"/>
          <p:cNvPicPr>
            <a:picLocks noChangeAspect="1"/>
          </p:cNvPicPr>
          <p:nvPr/>
        </p:nvPicPr>
        <p:blipFill>
          <a:blip r:embed="rId11"/>
          <a:stretch>
            <a:fillRect/>
          </a:stretch>
        </p:blipFill>
        <p:spPr>
          <a:xfrm>
            <a:off x="19110832" y="13211203"/>
            <a:ext cx="2606167" cy="339651"/>
          </a:xfrm>
          <a:prstGeom prst="rect">
            <a:avLst/>
          </a:prstGeom>
        </p:spPr>
      </p:pic>
      <p:pic>
        <p:nvPicPr>
          <p:cNvPr id="56" name="Picture 55"/>
          <p:cNvPicPr>
            <a:picLocks noChangeAspect="1"/>
          </p:cNvPicPr>
          <p:nvPr/>
        </p:nvPicPr>
        <p:blipFill>
          <a:blip r:embed="rId11"/>
          <a:stretch>
            <a:fillRect/>
          </a:stretch>
        </p:blipFill>
        <p:spPr>
          <a:xfrm>
            <a:off x="19145572" y="23480403"/>
            <a:ext cx="2606167" cy="339651"/>
          </a:xfrm>
          <a:prstGeom prst="rect">
            <a:avLst/>
          </a:prstGeom>
        </p:spPr>
      </p:pic>
      <p:pic>
        <p:nvPicPr>
          <p:cNvPr id="8" name="Picture 7"/>
          <p:cNvPicPr>
            <a:picLocks noChangeAspect="1"/>
          </p:cNvPicPr>
          <p:nvPr/>
        </p:nvPicPr>
        <p:blipFill>
          <a:blip r:embed="rId12"/>
          <a:stretch>
            <a:fillRect/>
          </a:stretch>
        </p:blipFill>
        <p:spPr>
          <a:xfrm>
            <a:off x="19118647" y="13541317"/>
            <a:ext cx="2582701" cy="259568"/>
          </a:xfrm>
          <a:prstGeom prst="rect">
            <a:avLst/>
          </a:prstGeom>
        </p:spPr>
      </p:pic>
      <p:pic>
        <p:nvPicPr>
          <p:cNvPr id="9" name="Picture 8"/>
          <p:cNvPicPr>
            <a:picLocks noChangeAspect="1"/>
          </p:cNvPicPr>
          <p:nvPr/>
        </p:nvPicPr>
        <p:blipFill>
          <a:blip r:embed="rId13"/>
          <a:stretch>
            <a:fillRect/>
          </a:stretch>
        </p:blipFill>
        <p:spPr>
          <a:xfrm>
            <a:off x="19107497" y="18809346"/>
            <a:ext cx="2574801" cy="265244"/>
          </a:xfrm>
          <a:prstGeom prst="rect">
            <a:avLst/>
          </a:prstGeom>
        </p:spPr>
      </p:pic>
      <p:pic>
        <p:nvPicPr>
          <p:cNvPr id="11" name="Picture 10"/>
          <p:cNvPicPr>
            <a:picLocks noChangeAspect="1"/>
          </p:cNvPicPr>
          <p:nvPr/>
        </p:nvPicPr>
        <p:blipFill>
          <a:blip r:embed="rId14"/>
          <a:stretch>
            <a:fillRect/>
          </a:stretch>
        </p:blipFill>
        <p:spPr>
          <a:xfrm>
            <a:off x="19126522" y="23778551"/>
            <a:ext cx="2625217" cy="269085"/>
          </a:xfrm>
          <a:prstGeom prst="rect">
            <a:avLst/>
          </a:prstGeom>
        </p:spPr>
      </p:pic>
      <p:pic>
        <p:nvPicPr>
          <p:cNvPr id="1028" name="Picture 4" descr="https://lh3.googleusercontent.com/qyHYLJnZ8fN3_O-s727dn1W9kPd4hUWq8u-n10DMfsAuW9ossH3UaZDt06BXDTJInbS70ybAfLlEXbcdnZQQqdNXlc2K_XcUG-4I2oNcW7bmlH3keW-xoAF5rNumMuTjZ-rDwb9tnpVe1yhrAkqTN3Jc2qmZX2kNwUeAnjvrs_f93sBeUEf4HW07yq05bYTMPXAex8PDQYmIH4GBktMrrpNS85vNyRDAriiUN-ic7g8uT9E7_aSQLhW_l7i4iVUwtebcnrVUh4KEbc59ekQOTfSIMManszcJgOoGCgo4NNOk63hgZP6N5qVsvZaJsiNzTj_V_Q7oI-xFY9SOJI2yZ04k1ZRtdDQ5cx_MQFnAU3j6Rb5fLUeYPVBOWbCuheQ7uJOwvOJNaBXYc9lieE98vrQiKia53Mez8NmebHPJz-bY5RGhz0t6Eui52cgR3foP5brOVwZrq_R7zsoRbTX861lQD3o9kT0ZT0JtHEwqh8Z0pPDZU8oOThkr3FUgoiczEXTZXyTdYQLSdl5UZddPcjaZqA3kn6TAh6eTmW-FtfLR_l4zTLpeiIXMk_IXJ2OFEHXqGyxBOOg91wc5RWHB4CEOeayRLuWVHBt2oqSUQtK8UK6K4dEDiZ8_lSrHkMOMA1vyyr5bnDuGzB_Q7paPJ826okNAnL0AaK00GHNJuegYHWfh9_tO1Ccpsd7RGpDHg388eW-92bh6FSFxKFyXX6ZGBrWW7b5JVhJB0zD-c27b3F2F=w876-h657-n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20099" y="21844929"/>
            <a:ext cx="6255777" cy="46918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16"/>
          <a:stretch>
            <a:fillRect/>
          </a:stretch>
        </p:blipFill>
        <p:spPr>
          <a:xfrm>
            <a:off x="9517792" y="11362505"/>
            <a:ext cx="8968669" cy="4330665"/>
          </a:xfrm>
          <a:prstGeom prst="rect">
            <a:avLst/>
          </a:prstGeom>
        </p:spPr>
      </p:pic>
      <p:cxnSp>
        <p:nvCxnSpPr>
          <p:cNvPr id="14" name="Straight Arrow Connector 13"/>
          <p:cNvCxnSpPr/>
          <p:nvPr/>
        </p:nvCxnSpPr>
        <p:spPr>
          <a:xfrm flipV="1">
            <a:off x="12255659" y="22862879"/>
            <a:ext cx="241141" cy="487805"/>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10924512" y="22505388"/>
            <a:ext cx="853940" cy="845296"/>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12959080" y="22862878"/>
            <a:ext cx="2185670" cy="60117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777618" y="23350684"/>
            <a:ext cx="2181462" cy="400110"/>
          </a:xfrm>
          <a:prstGeom prst="rect">
            <a:avLst/>
          </a:prstGeom>
          <a:noFill/>
          <a:ln w="38100">
            <a:solidFill>
              <a:srgbClr val="92D050"/>
            </a:solidFill>
          </a:ln>
        </p:spPr>
        <p:txBody>
          <a:bodyPr wrap="square" rtlCol="0">
            <a:spAutoFit/>
          </a:bodyPr>
          <a:lstStyle/>
          <a:p>
            <a:r>
              <a:rPr lang="en-US" sz="2000" dirty="0" smtClean="0">
                <a:solidFill>
                  <a:srgbClr val="92D050"/>
                </a:solidFill>
              </a:rPr>
              <a:t>OptiTrack Cameras</a:t>
            </a:r>
            <a:endParaRPr lang="en-US" sz="2000" dirty="0">
              <a:solidFill>
                <a:srgbClr val="92D050"/>
              </a:solidFill>
            </a:endParaRPr>
          </a:p>
        </p:txBody>
      </p:sp>
      <p:sp>
        <p:nvSpPr>
          <p:cNvPr id="71" name="TextBox 70"/>
          <p:cNvSpPr txBox="1"/>
          <p:nvPr/>
        </p:nvSpPr>
        <p:spPr>
          <a:xfrm>
            <a:off x="13994869" y="25747784"/>
            <a:ext cx="2527017" cy="400110"/>
          </a:xfrm>
          <a:prstGeom prst="rect">
            <a:avLst/>
          </a:prstGeom>
          <a:noFill/>
          <a:ln w="38100">
            <a:solidFill>
              <a:srgbClr val="FFFF00"/>
            </a:solidFill>
          </a:ln>
        </p:spPr>
        <p:txBody>
          <a:bodyPr wrap="square" rtlCol="0">
            <a:spAutoFit/>
          </a:bodyPr>
          <a:lstStyle/>
          <a:p>
            <a:r>
              <a:rPr lang="en-US" sz="2000" dirty="0" smtClean="0">
                <a:solidFill>
                  <a:srgbClr val="FFFF00"/>
                </a:solidFill>
              </a:rPr>
              <a:t>OptiTrack Workstation</a:t>
            </a:r>
            <a:endParaRPr lang="en-US" sz="2000" dirty="0">
              <a:solidFill>
                <a:srgbClr val="FFFF00"/>
              </a:solidFill>
            </a:endParaRPr>
          </a:p>
        </p:txBody>
      </p:sp>
      <p:cxnSp>
        <p:nvCxnSpPr>
          <p:cNvPr id="72" name="Straight Arrow Connector 71"/>
          <p:cNvCxnSpPr>
            <a:stCxn id="71" idx="0"/>
          </p:cNvCxnSpPr>
          <p:nvPr/>
        </p:nvCxnSpPr>
        <p:spPr>
          <a:xfrm flipH="1" flipV="1">
            <a:off x="13773991" y="24612600"/>
            <a:ext cx="1484387" cy="1135184"/>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751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2343</TotalTime>
  <Words>892</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Minion Pro</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USNA</dc:creator>
  <cp:lastModifiedBy>Marcello, Ethan Midn USN USNA Annapolis</cp:lastModifiedBy>
  <cp:revision>170</cp:revision>
  <cp:lastPrinted>2017-02-16T17:48:39Z</cp:lastPrinted>
  <dcterms:created xsi:type="dcterms:W3CDTF">2008-11-17T14:24:47Z</dcterms:created>
  <dcterms:modified xsi:type="dcterms:W3CDTF">2019-12-05T08:56:43Z</dcterms:modified>
</cp:coreProperties>
</file>