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Lst>
  <p:sldSz cx="36576000" cy="27432000"/>
  <p:notesSz cx="7315200" cy="9601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12" userDrawn="1">
          <p15:clr>
            <a:srgbClr val="A4A3A4"/>
          </p15:clr>
        </p15:guide>
        <p15:guide id="2" pos="22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ngelista, Dennis J CIV USNA Annapolis" initials="EDJCUA" lastIdx="1" clrIdx="0">
    <p:extLst>
      <p:ext uri="{19B8F6BF-5375-455C-9EA6-DF929625EA0E}">
        <p15:presenceInfo xmlns:p15="http://schemas.microsoft.com/office/powerpoint/2012/main" userId="Evangelista, Dennis J CIV USNA Annapol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3"/>
    <a:srgbClr val="C6D9F1"/>
    <a:srgbClr val="0067B6"/>
    <a:srgbClr val="F4DA40"/>
    <a:srgbClr val="CBA052"/>
    <a:srgbClr val="8D744A"/>
    <a:srgbClr val="FFFFA7"/>
    <a:srgbClr val="DFC683"/>
    <a:srgbClr val="FFF1C6"/>
    <a:srgbClr val="EDDC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81" autoAdjust="0"/>
    <p:restoredTop sz="94677" autoAdjust="0"/>
  </p:normalViewPr>
  <p:slideViewPr>
    <p:cSldViewPr showGuides="1">
      <p:cViewPr varScale="1">
        <p:scale>
          <a:sx n="11" d="100"/>
          <a:sy n="11" d="100"/>
        </p:scale>
        <p:origin x="18" y="30"/>
      </p:cViewPr>
      <p:guideLst>
        <p:guide orient="horz" pos="5312"/>
        <p:guide pos="228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4T07:29:58.206" idx="1">
    <p:pos x="13729" y="14617"/>
    <p:text>Put RMSE table as inset on the plots. It's not very interesting but useful to have #s at hand.</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smtClean="0"/>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smtClean="0"/>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smtClean="0"/>
              <a:t>Click to edit Master title style</a:t>
            </a:r>
            <a:endParaRPr lang="en-US"/>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comments" Target="../comments/comment1.xm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0"/>
          <p:cNvSpPr>
            <a:spLocks noChangeArrowheads="1"/>
          </p:cNvSpPr>
          <p:nvPr/>
        </p:nvSpPr>
        <p:spPr bwMode="auto">
          <a:xfrm>
            <a:off x="0" y="-76200"/>
            <a:ext cx="36576000" cy="27432000"/>
          </a:xfrm>
          <a:prstGeom prst="rect">
            <a:avLst/>
          </a:prstGeom>
          <a:solidFill>
            <a:schemeClr val="tx2">
              <a:lumMod val="20000"/>
              <a:lumOff val="80000"/>
            </a:schemeClr>
          </a:solidFill>
          <a:ln w="25400" algn="ctr">
            <a:noFill/>
            <a:miter lim="800000"/>
            <a:headEnd/>
            <a:tailEnd/>
          </a:ln>
        </p:spPr>
        <p:txBody>
          <a:bodyPr lIns="352655" tIns="176326" rIns="352655" bIns="176326" anchor="ctr"/>
          <a:lstStyle/>
          <a:p>
            <a:pPr algn="ctr"/>
            <a:endParaRPr lang="en-US" sz="6938">
              <a:solidFill>
                <a:srgbClr val="D1E4FF"/>
              </a:solidFill>
              <a:latin typeface="Calibri" pitchFamily="34" charset="0"/>
            </a:endParaRPr>
          </a:p>
        </p:txBody>
      </p:sp>
      <p:sp>
        <p:nvSpPr>
          <p:cNvPr id="2" name="Rectangle 1"/>
          <p:cNvSpPr/>
          <p:nvPr/>
        </p:nvSpPr>
        <p:spPr>
          <a:xfrm>
            <a:off x="18568904" y="4343400"/>
            <a:ext cx="8657603" cy="566865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Rectangle 49"/>
          <p:cNvSpPr>
            <a:spLocks noChangeArrowheads="1"/>
          </p:cNvSpPr>
          <p:nvPr/>
        </p:nvSpPr>
        <p:spPr bwMode="auto">
          <a:xfrm>
            <a:off x="0" y="0"/>
            <a:ext cx="36576000" cy="4133854"/>
          </a:xfrm>
          <a:prstGeom prst="rect">
            <a:avLst/>
          </a:prstGeom>
          <a:solidFill>
            <a:srgbClr val="0067B6"/>
          </a:solidFill>
          <a:ln>
            <a:noFill/>
          </a:ln>
          <a:extLst/>
        </p:spPr>
        <p:txBody>
          <a:bodyPr lIns="352655" tIns="176326" rIns="352655" bIns="176326" anchor="ctr"/>
          <a:lstStyle/>
          <a:p>
            <a:pPr algn="ctr"/>
            <a:endParaRPr lang="en-US" sz="6938">
              <a:solidFill>
                <a:srgbClr val="FFFFFF"/>
              </a:solidFill>
              <a:latin typeface="Calibri" pitchFamily="34" charset="0"/>
            </a:endParaRPr>
          </a:p>
        </p:txBody>
      </p:sp>
      <p:sp>
        <p:nvSpPr>
          <p:cNvPr id="4118" name="TextBox 6"/>
          <p:cNvSpPr txBox="1">
            <a:spLocks noChangeArrowheads="1"/>
          </p:cNvSpPr>
          <p:nvPr/>
        </p:nvSpPr>
        <p:spPr bwMode="auto">
          <a:xfrm>
            <a:off x="495508" y="268256"/>
            <a:ext cx="29689274" cy="238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600" b="1" dirty="0" smtClean="0">
                <a:solidFill>
                  <a:schemeClr val="bg1"/>
                </a:solidFill>
                <a:latin typeface="Arial" panose="020B0604020202020204" pitchFamily="34" charset="0"/>
                <a:cs typeface="Arial" panose="020B0604020202020204" pitchFamily="34" charset="0"/>
              </a:rPr>
              <a:t>Autonomous trajectory planning to control a small UAS performing</a:t>
            </a:r>
          </a:p>
          <a:p>
            <a:pPr eaLnBrk="1" hangingPunct="1"/>
            <a:r>
              <a:rPr lang="en-US" sz="6600" b="1" dirty="0">
                <a:solidFill>
                  <a:schemeClr val="bg1"/>
                </a:solidFill>
                <a:latin typeface="Arial" panose="020B0604020202020204" pitchFamily="34" charset="0"/>
                <a:cs typeface="Arial" panose="020B0604020202020204" pitchFamily="34" charset="0"/>
              </a:rPr>
              <a:t>e</a:t>
            </a:r>
            <a:r>
              <a:rPr lang="en-US" sz="6600" b="1" dirty="0" smtClean="0">
                <a:solidFill>
                  <a:schemeClr val="bg1"/>
                </a:solidFill>
                <a:latin typeface="Arial" panose="020B0604020202020204" pitchFamily="34" charset="0"/>
                <a:cs typeface="Arial" panose="020B0604020202020204" pitchFamily="34" charset="0"/>
              </a:rPr>
              <a:t>xtreme maneuvers modeled on hummingbird display dives</a:t>
            </a:r>
            <a:endParaRPr lang="en-US" sz="6600" b="1" dirty="0">
              <a:solidFill>
                <a:schemeClr val="bg1"/>
              </a:solidFill>
              <a:latin typeface="Arial" panose="020B0604020202020204" pitchFamily="34" charset="0"/>
              <a:cs typeface="Arial" panose="020B0604020202020204" pitchFamily="34" charset="0"/>
            </a:endParaRPr>
          </a:p>
        </p:txBody>
      </p:sp>
      <p:sp>
        <p:nvSpPr>
          <p:cNvPr id="4119" name="TextBox 7"/>
          <p:cNvSpPr txBox="1">
            <a:spLocks noChangeArrowheads="1"/>
          </p:cNvSpPr>
          <p:nvPr/>
        </p:nvSpPr>
        <p:spPr bwMode="auto">
          <a:xfrm>
            <a:off x="495508" y="2404487"/>
            <a:ext cx="28849059" cy="171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4400" dirty="0" smtClean="0">
                <a:solidFill>
                  <a:schemeClr val="bg1"/>
                </a:solidFill>
                <a:latin typeface="Arial" panose="020B0604020202020204" pitchFamily="34" charset="0"/>
                <a:cs typeface="Arial" panose="020B0604020202020204" pitchFamily="34" charset="0"/>
              </a:rPr>
              <a:t>MIDN 1/C E Marcello and </a:t>
            </a:r>
            <a:r>
              <a:rPr lang="en-US" sz="4400" dirty="0" err="1" smtClean="0">
                <a:solidFill>
                  <a:schemeClr val="bg1"/>
                </a:solidFill>
                <a:latin typeface="Arial" panose="020B0604020202020204" pitchFamily="34" charset="0"/>
                <a:cs typeface="Arial" panose="020B0604020202020204" pitchFamily="34" charset="0"/>
              </a:rPr>
              <a:t>Asst</a:t>
            </a:r>
            <a:r>
              <a:rPr lang="en-US" sz="4400" dirty="0" smtClean="0">
                <a:solidFill>
                  <a:schemeClr val="bg1"/>
                </a:solidFill>
                <a:latin typeface="Arial" panose="020B0604020202020204" pitchFamily="34" charset="0"/>
                <a:cs typeface="Arial" panose="020B0604020202020204" pitchFamily="34" charset="0"/>
              </a:rPr>
              <a:t> Prof D Evangelista</a:t>
            </a:r>
            <a:endParaRPr lang="en-US" sz="2800" dirty="0" smtClean="0">
              <a:solidFill>
                <a:schemeClr val="bg1"/>
              </a:solidFill>
              <a:latin typeface="Arial" panose="020B0604020202020204" pitchFamily="34" charset="0"/>
              <a:cs typeface="Arial" panose="020B0604020202020204" pitchFamily="34" charset="0"/>
            </a:endParaRPr>
          </a:p>
          <a:p>
            <a:pPr eaLnBrk="1" hangingPunct="1"/>
            <a:r>
              <a:rPr lang="en-US" sz="4400" dirty="0" smtClean="0">
                <a:solidFill>
                  <a:schemeClr val="bg1"/>
                </a:solidFill>
                <a:latin typeface="Arial" panose="020B0604020202020204" pitchFamily="34" charset="0"/>
                <a:cs typeface="Arial" panose="020B0604020202020204" pitchFamily="34" charset="0"/>
              </a:rPr>
              <a:t>Department of Weapons, Robotics, and Control Engineering, United States Naval Academy</a:t>
            </a:r>
            <a:endParaRPr lang="en-US" sz="4400" dirty="0">
              <a:solidFill>
                <a:schemeClr val="bg1"/>
              </a:solidFill>
              <a:latin typeface="Arial" panose="020B0604020202020204" pitchFamily="34" charset="0"/>
              <a:cs typeface="Arial" panose="020B0604020202020204" pitchFamily="34" charset="0"/>
            </a:endParaRPr>
          </a:p>
        </p:txBody>
      </p:sp>
      <p:cxnSp>
        <p:nvCxnSpPr>
          <p:cNvPr id="3" name="Straight Connector 2"/>
          <p:cNvCxnSpPr/>
          <p:nvPr/>
        </p:nvCxnSpPr>
        <p:spPr>
          <a:xfrm>
            <a:off x="0" y="4138258"/>
            <a:ext cx="36576000" cy="0"/>
          </a:xfrm>
          <a:prstGeom prst="line">
            <a:avLst/>
          </a:prstGeom>
          <a:ln w="76200">
            <a:solidFill>
              <a:srgbClr val="005493"/>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b="64919"/>
          <a:stretch/>
        </p:blipFill>
        <p:spPr>
          <a:xfrm>
            <a:off x="28379429" y="232019"/>
            <a:ext cx="7708415" cy="3901835"/>
          </a:xfrm>
          <a:prstGeom prst="rect">
            <a:avLst/>
          </a:prstGeom>
        </p:spPr>
      </p:pic>
      <p:sp>
        <p:nvSpPr>
          <p:cNvPr id="34" name="Text Box 24"/>
          <p:cNvSpPr txBox="1">
            <a:spLocks noChangeArrowheads="1"/>
          </p:cNvSpPr>
          <p:nvPr/>
        </p:nvSpPr>
        <p:spPr bwMode="auto">
          <a:xfrm>
            <a:off x="9716590" y="4343400"/>
            <a:ext cx="8595360" cy="6357777"/>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Methods and </a:t>
            </a:r>
            <a:r>
              <a:rPr lang="en-US" sz="4000" b="1" dirty="0" smtClean="0">
                <a:solidFill>
                  <a:srgbClr val="005493"/>
                </a:solidFill>
                <a:latin typeface="Arial" panose="020B0604020202020204" pitchFamily="34" charset="0"/>
                <a:cs typeface="Arial" panose="020B0604020202020204" pitchFamily="34" charset="0"/>
              </a:rPr>
              <a:t>materials</a:t>
            </a:r>
            <a:endParaRPr lang="en-US" sz="4000" b="1" dirty="0" smtClean="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a:solidFill>
                  <a:srgbClr val="005493"/>
                </a:solidFill>
                <a:latin typeface="Arial" panose="020B0604020202020204" pitchFamily="34" charset="0"/>
                <a:cs typeface="Arial" panose="020B0604020202020204" pitchFamily="34" charset="0"/>
              </a:rPr>
              <a:t>Simulation (MATLAB Simulink):</a:t>
            </a: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  Rigid </a:t>
            </a:r>
            <a:r>
              <a:rPr lang="en-US" sz="2800" dirty="0">
                <a:solidFill>
                  <a:srgbClr val="005493"/>
                </a:solidFill>
                <a:latin typeface="Arial" panose="020B0604020202020204" pitchFamily="34" charset="0"/>
                <a:cs typeface="Arial" panose="020B0604020202020204" pitchFamily="34" charset="0"/>
              </a:rPr>
              <a:t>Body Model: </a:t>
            </a: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    Body </a:t>
            </a:r>
            <a:r>
              <a:rPr lang="en-US" sz="2800" dirty="0">
                <a:solidFill>
                  <a:srgbClr val="005493"/>
                </a:solidFill>
                <a:latin typeface="Arial" panose="020B0604020202020204" pitchFamily="34" charset="0"/>
                <a:cs typeface="Arial" panose="020B0604020202020204" pitchFamily="34" charset="0"/>
              </a:rPr>
              <a:t>Properties: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modeled from </a:t>
            </a:r>
            <a:r>
              <a:rPr lang="en-US" sz="2800" dirty="0" err="1">
                <a:solidFill>
                  <a:srgbClr val="005493"/>
                </a:solidFill>
                <a:latin typeface="Arial" panose="020B0604020202020204" pitchFamily="34" charset="0"/>
                <a:cs typeface="Arial" panose="020B0604020202020204" pitchFamily="34" charset="0"/>
              </a:rPr>
              <a:t>bitcraze</a:t>
            </a:r>
            <a:r>
              <a:rPr lang="en-US" sz="2800" dirty="0">
                <a:solidFill>
                  <a:srgbClr val="005493"/>
                </a:solidFill>
                <a:latin typeface="Arial" panose="020B0604020202020204" pitchFamily="34" charset="0"/>
                <a:cs typeface="Arial" panose="020B0604020202020204" pitchFamily="34" charset="0"/>
              </a:rPr>
              <a:t> website and measurements taken by calipers.</a:t>
            </a: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    Hover </a:t>
            </a:r>
            <a:r>
              <a:rPr lang="en-US" sz="2800" dirty="0">
                <a:solidFill>
                  <a:srgbClr val="005493"/>
                </a:solidFill>
                <a:latin typeface="Arial" panose="020B0604020202020204" pitchFamily="34" charset="0"/>
                <a:cs typeface="Arial" panose="020B0604020202020204" pitchFamily="34" charset="0"/>
              </a:rPr>
              <a:t>condition assumed for control, with pitch and roll angles linearized about an operating point of zero degrees. Attitude angle command saturation limits at +/-12 degrees.</a:t>
            </a: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  Controller</a:t>
            </a:r>
            <a:r>
              <a:rPr lang="en-US" sz="2800" dirty="0">
                <a:solidFill>
                  <a:srgbClr val="005493"/>
                </a:solidFill>
                <a:latin typeface="Arial" panose="020B0604020202020204" pitchFamily="34" charset="0"/>
                <a:cs typeface="Arial" panose="020B0604020202020204" pitchFamily="34" charset="0"/>
              </a:rPr>
              <a:t>: Position Controller with PID control</a:t>
            </a:r>
            <a:r>
              <a:rPr lang="en-US" sz="2800" dirty="0" smtClean="0">
                <a:solidFill>
                  <a:srgbClr val="005493"/>
                </a:solidFill>
                <a:latin typeface="Arial" panose="020B0604020202020204" pitchFamily="34" charset="0"/>
                <a:cs typeface="Arial" panose="020B0604020202020204" pitchFamily="34" charset="0"/>
              </a:rPr>
              <a:t>.</a:t>
            </a:r>
            <a:endParaRPr lang="en-US" sz="2800" dirty="0">
              <a:solidFill>
                <a:srgbClr val="005493"/>
              </a:solidFill>
              <a:latin typeface="Arial" panose="020B0604020202020204" pitchFamily="34" charset="0"/>
              <a:cs typeface="Arial" panose="020B0604020202020204" pitchFamily="34" charset="0"/>
            </a:endParaRPr>
          </a:p>
        </p:txBody>
      </p:sp>
      <p:sp>
        <p:nvSpPr>
          <p:cNvPr id="39" name="Text Box 24">
            <a:extLst>
              <a:ext uri="{FF2B5EF4-FFF2-40B4-BE49-F238E27FC236}">
                <a16:creationId xmlns:a16="http://schemas.microsoft.com/office/drawing/2014/main" id="{B8EDF7D5-53D2-A44D-B558-50F840F28BC7}"/>
              </a:ext>
            </a:extLst>
          </p:cNvPr>
          <p:cNvSpPr txBox="1">
            <a:spLocks noChangeArrowheads="1"/>
          </p:cNvSpPr>
          <p:nvPr/>
        </p:nvSpPr>
        <p:spPr bwMode="auto">
          <a:xfrm>
            <a:off x="628650" y="4379220"/>
            <a:ext cx="8595360" cy="5095893"/>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u="sng" dirty="0" smtClean="0">
                <a:solidFill>
                  <a:srgbClr val="005493"/>
                </a:solidFill>
                <a:latin typeface="Arial" panose="020B0604020202020204" pitchFamily="34" charset="0"/>
                <a:cs typeface="Arial" panose="020B0604020202020204" pitchFamily="34" charset="0"/>
              </a:rPr>
              <a:t>Abstract:</a:t>
            </a:r>
            <a:r>
              <a:rPr lang="en-US" sz="2800" b="1" i="1" dirty="0" smtClean="0">
                <a:solidFill>
                  <a:srgbClr val="005493"/>
                </a:solidFill>
                <a:latin typeface="Arial" panose="020B0604020202020204" pitchFamily="34" charset="0"/>
                <a:cs typeface="Arial" panose="020B0604020202020204" pitchFamily="34" charset="0"/>
              </a:rPr>
              <a:t>  </a:t>
            </a:r>
            <a:r>
              <a:rPr lang="en-US" sz="2800" dirty="0" smtClean="0">
                <a:solidFill>
                  <a:srgbClr val="005493"/>
                </a:solidFill>
                <a:latin typeface="Arial" panose="020B0604020202020204" pitchFamily="34" charset="0"/>
                <a:cs typeface="Arial" panose="020B0604020202020204" pitchFamily="34" charset="0"/>
              </a:rPr>
              <a:t>Animals </a:t>
            </a:r>
            <a:r>
              <a:rPr lang="en-US" sz="2800" dirty="0">
                <a:solidFill>
                  <a:srgbClr val="005493"/>
                </a:solidFill>
                <a:latin typeface="Arial" panose="020B0604020202020204" pitchFamily="34" charset="0"/>
                <a:cs typeface="Arial" panose="020B0604020202020204" pitchFamily="34" charset="0"/>
              </a:rPr>
              <a:t>moving in </a:t>
            </a:r>
            <a:r>
              <a:rPr lang="en-US" sz="2800" dirty="0" smtClean="0">
                <a:solidFill>
                  <a:srgbClr val="005493"/>
                </a:solidFill>
                <a:latin typeface="Arial" panose="020B0604020202020204" pitchFamily="34" charset="0"/>
                <a:cs typeface="Arial" panose="020B0604020202020204" pitchFamily="34" charset="0"/>
              </a:rPr>
              <a:t>complex environments </a:t>
            </a:r>
            <a:r>
              <a:rPr lang="en-US" sz="2800" dirty="0">
                <a:solidFill>
                  <a:srgbClr val="005493"/>
                </a:solidFill>
                <a:latin typeface="Arial" panose="020B0604020202020204" pitchFamily="34" charset="0"/>
                <a:cs typeface="Arial" panose="020B0604020202020204" pitchFamily="34" charset="0"/>
              </a:rPr>
              <a:t>are an excellent source </a:t>
            </a:r>
            <a:r>
              <a:rPr lang="en-US" sz="2800" dirty="0" smtClean="0">
                <a:solidFill>
                  <a:srgbClr val="005493"/>
                </a:solidFill>
                <a:latin typeface="Arial" panose="020B0604020202020204" pitchFamily="34" charset="0"/>
                <a:cs typeface="Arial" panose="020B0604020202020204" pitchFamily="34" charset="0"/>
              </a:rPr>
              <a:t>of inspiration </a:t>
            </a:r>
            <a:r>
              <a:rPr lang="en-US" sz="2800" dirty="0">
                <a:solidFill>
                  <a:srgbClr val="005493"/>
                </a:solidFill>
                <a:latin typeface="Arial" panose="020B0604020202020204" pitchFamily="34" charset="0"/>
                <a:cs typeface="Arial" panose="020B0604020202020204" pitchFamily="34" charset="0"/>
              </a:rPr>
              <a:t>for improving robots. This project is inspired by the extreme maneuverability of the male Anna’s Hummingbird (</a:t>
            </a:r>
            <a:r>
              <a:rPr lang="en-US" sz="2800" i="1" dirty="0" err="1">
                <a:solidFill>
                  <a:srgbClr val="005493"/>
                </a:solidFill>
                <a:latin typeface="Arial" panose="020B0604020202020204" pitchFamily="34" charset="0"/>
                <a:cs typeface="Arial" panose="020B0604020202020204" pitchFamily="34" charset="0"/>
              </a:rPr>
              <a:t>Calypte</a:t>
            </a:r>
            <a:r>
              <a:rPr lang="en-US" sz="2800" i="1" dirty="0">
                <a:solidFill>
                  <a:srgbClr val="005493"/>
                </a:solidFill>
                <a:latin typeface="Arial" panose="020B0604020202020204" pitchFamily="34" charset="0"/>
                <a:cs typeface="Arial" panose="020B0604020202020204" pitchFamily="34" charset="0"/>
              </a:rPr>
              <a:t> </a:t>
            </a:r>
            <a:r>
              <a:rPr lang="en-US" sz="2800" i="1" dirty="0" err="1">
                <a:solidFill>
                  <a:srgbClr val="005493"/>
                </a:solidFill>
                <a:latin typeface="Arial" panose="020B0604020202020204" pitchFamily="34" charset="0"/>
                <a:cs typeface="Arial" panose="020B0604020202020204" pitchFamily="34" charset="0"/>
              </a:rPr>
              <a:t>anna</a:t>
            </a:r>
            <a:r>
              <a:rPr lang="en-US" sz="2800" dirty="0">
                <a:solidFill>
                  <a:srgbClr val="005493"/>
                </a:solidFill>
                <a:latin typeface="Arial" panose="020B0604020202020204" pitchFamily="34" charset="0"/>
                <a:cs typeface="Arial" panose="020B0604020202020204" pitchFamily="34" charset="0"/>
              </a:rPr>
              <a:t>). I hope to make use of the study of their phenomenal dive maneuvers to test the limits of quadrotor control at high speeds and torques. Successful research will enhance our high-speed control ability of quadrotor drones to increase their usefulness and application in the public and private sectors.</a:t>
            </a:r>
          </a:p>
        </p:txBody>
      </p:sp>
      <p:sp>
        <p:nvSpPr>
          <p:cNvPr id="40" name="TextBox 6">
            <a:extLst>
              <a:ext uri="{FF2B5EF4-FFF2-40B4-BE49-F238E27FC236}">
                <a16:creationId xmlns:a16="http://schemas.microsoft.com/office/drawing/2014/main" id="{39AAD502-ED40-B148-8E51-CBDC9EF5D5A8}"/>
              </a:ext>
            </a:extLst>
          </p:cNvPr>
          <p:cNvSpPr txBox="1">
            <a:spLocks noChangeArrowheads="1"/>
          </p:cNvSpPr>
          <p:nvPr/>
        </p:nvSpPr>
        <p:spPr bwMode="auto">
          <a:xfrm>
            <a:off x="18608040" y="4332347"/>
            <a:ext cx="8595360" cy="5649853"/>
          </a:xfrm>
          <a:prstGeom prst="rect">
            <a:avLst/>
          </a:prstGeom>
          <a:noFill/>
          <a:ln>
            <a:noFill/>
          </a:ln>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4000" b="1" dirty="0" smtClean="0">
                <a:solidFill>
                  <a:srgbClr val="005493"/>
                </a:solidFill>
                <a:latin typeface="Arial" panose="020B0604020202020204" pitchFamily="34" charset="0"/>
                <a:cs typeface="Arial" panose="020B0604020202020204" pitchFamily="34" charset="0"/>
              </a:rPr>
              <a:t>Results: Simulation of quadrotor flying </a:t>
            </a:r>
            <a:r>
              <a:rPr lang="en-US" sz="4000" b="1" i="1" dirty="0" smtClean="0">
                <a:solidFill>
                  <a:srgbClr val="005493"/>
                </a:solidFill>
                <a:latin typeface="Arial" panose="020B0604020202020204" pitchFamily="34" charset="0"/>
                <a:cs typeface="Arial" panose="020B0604020202020204" pitchFamily="34" charset="0"/>
              </a:rPr>
              <a:t>C </a:t>
            </a:r>
            <a:r>
              <a:rPr lang="en-US" sz="4000" b="1" i="1" dirty="0" err="1" smtClean="0">
                <a:solidFill>
                  <a:srgbClr val="005493"/>
                </a:solidFill>
                <a:latin typeface="Arial" panose="020B0604020202020204" pitchFamily="34" charset="0"/>
                <a:cs typeface="Arial" panose="020B0604020202020204" pitchFamily="34" charset="0"/>
              </a:rPr>
              <a:t>anna</a:t>
            </a:r>
            <a:r>
              <a:rPr lang="en-US" sz="4000" b="1" dirty="0" smtClean="0">
                <a:solidFill>
                  <a:srgbClr val="005493"/>
                </a:solidFill>
                <a:latin typeface="Arial" panose="020B0604020202020204" pitchFamily="34" charset="0"/>
                <a:cs typeface="Arial" panose="020B0604020202020204" pitchFamily="34" charset="0"/>
              </a:rPr>
              <a:t> trajectory</a:t>
            </a:r>
          </a:p>
          <a:p>
            <a:pPr eaLnBrk="1" hangingPunct="1"/>
            <a:r>
              <a:rPr lang="en-US" sz="2800" dirty="0" smtClean="0">
                <a:solidFill>
                  <a:srgbClr val="005493"/>
                </a:solidFill>
                <a:latin typeface="Arial" panose="020B0604020202020204" pitchFamily="34" charset="0"/>
                <a:cs typeface="Arial" panose="020B0604020202020204" pitchFamily="34" charset="0"/>
              </a:rPr>
              <a:t>Three trials were run at varying speed reductions using the same PID controller used to fly the diamond pattern in Figure 2. The attitude angle command saturation limits were increased to +/-25 degrees. The simulated quadrotor was able to follow the one twentieth speed reduction the closest, and had the smallest RMSE, while the trial at one fifth the speed was incredibly slow.</a:t>
            </a:r>
            <a:endParaRPr lang="en-US" sz="2800" dirty="0">
              <a:solidFill>
                <a:srgbClr val="005493"/>
              </a:solidFill>
              <a:latin typeface="Arial" panose="020B0604020202020204" pitchFamily="34" charset="0"/>
              <a:cs typeface="Arial" panose="020B0604020202020204" pitchFamily="34" charset="0"/>
            </a:endParaRPr>
          </a:p>
        </p:txBody>
      </p:sp>
      <p:sp>
        <p:nvSpPr>
          <p:cNvPr id="45" name="Text Box 24">
            <a:extLst>
              <a:ext uri="{FF2B5EF4-FFF2-40B4-BE49-F238E27FC236}">
                <a16:creationId xmlns:a16="http://schemas.microsoft.com/office/drawing/2014/main" id="{723B0B7F-4EF9-A84F-AE5E-930BD6FC66ED}"/>
              </a:ext>
            </a:extLst>
          </p:cNvPr>
          <p:cNvSpPr txBox="1">
            <a:spLocks noChangeArrowheads="1"/>
          </p:cNvSpPr>
          <p:nvPr/>
        </p:nvSpPr>
        <p:spPr bwMode="auto">
          <a:xfrm>
            <a:off x="55991709" y="31315641"/>
            <a:ext cx="708448" cy="46891950"/>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u="sng" dirty="0" smtClean="0">
                <a:solidFill>
                  <a:srgbClr val="005493"/>
                </a:solidFill>
                <a:latin typeface="Arial" panose="020B0604020202020204" pitchFamily="34" charset="0"/>
                <a:cs typeface="Arial" panose="020B0604020202020204" pitchFamily="34" charset="0"/>
              </a:rPr>
              <a:t>Acknowledgements:</a:t>
            </a:r>
            <a:r>
              <a:rPr lang="en-US" sz="2800" dirty="0" smtClean="0">
                <a:solidFill>
                  <a:srgbClr val="005493"/>
                </a:solidFill>
                <a:latin typeface="Arial" panose="020B0604020202020204" pitchFamily="34" charset="0"/>
                <a:cs typeface="Arial" panose="020B0604020202020204" pitchFamily="34" charset="0"/>
              </a:rPr>
              <a:t>  We </a:t>
            </a:r>
            <a:r>
              <a:rPr lang="en-US" sz="2800" dirty="0" smtClean="0">
                <a:solidFill>
                  <a:srgbClr val="005493"/>
                </a:solidFill>
                <a:latin typeface="Arial" panose="020B0604020202020204" pitchFamily="34" charset="0"/>
                <a:cs typeface="Arial" panose="020B0604020202020204" pitchFamily="34" charset="0"/>
              </a:rPr>
              <a:t>thank Prof C Clark (UCR), Prof B Cheng (PSU), Prof J Dawkins, Prof G Piper, 2Lt B Canlas, and MIDN 1/C </a:t>
            </a:r>
            <a:r>
              <a:rPr lang="en-US" sz="2800" dirty="0" err="1" smtClean="0">
                <a:solidFill>
                  <a:srgbClr val="005493"/>
                </a:solidFill>
                <a:latin typeface="Arial" panose="020B0604020202020204" pitchFamily="34" charset="0"/>
                <a:cs typeface="Arial" panose="020B0604020202020204" pitchFamily="34" charset="0"/>
              </a:rPr>
              <a:t>Guinan</a:t>
            </a:r>
            <a:r>
              <a:rPr lang="en-US" sz="2800" dirty="0" smtClean="0">
                <a:solidFill>
                  <a:srgbClr val="005493"/>
                </a:solidFill>
                <a:latin typeface="Arial" panose="020B0604020202020204" pitchFamily="34" charset="0"/>
                <a:cs typeface="Arial" panose="020B0604020202020204" pitchFamily="34" charset="0"/>
              </a:rPr>
              <a:t>.</a:t>
            </a:r>
            <a:endParaRPr lang="en-US" sz="2800" dirty="0">
              <a:solidFill>
                <a:srgbClr val="005493"/>
              </a:solidFill>
              <a:latin typeface="Arial" panose="020B0604020202020204" pitchFamily="34" charset="0"/>
              <a:cs typeface="Arial" panose="020B0604020202020204" pitchFamily="34" charset="0"/>
            </a:endParaRPr>
          </a:p>
        </p:txBody>
      </p:sp>
      <p:sp>
        <p:nvSpPr>
          <p:cNvPr id="47" name="Text Box 24">
            <a:extLst>
              <a:ext uri="{FF2B5EF4-FFF2-40B4-BE49-F238E27FC236}">
                <a16:creationId xmlns:a16="http://schemas.microsoft.com/office/drawing/2014/main" id="{DC932C92-0DE0-A249-9B18-27B56BDFE705}"/>
              </a:ext>
            </a:extLst>
          </p:cNvPr>
          <p:cNvSpPr txBox="1">
            <a:spLocks noChangeArrowheads="1"/>
          </p:cNvSpPr>
          <p:nvPr/>
        </p:nvSpPr>
        <p:spPr bwMode="auto">
          <a:xfrm>
            <a:off x="27350712" y="23954166"/>
            <a:ext cx="8690158" cy="3249234"/>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smtClean="0">
                <a:solidFill>
                  <a:srgbClr val="005493"/>
                </a:solidFill>
                <a:latin typeface="Arial" panose="020B0604020202020204" pitchFamily="34" charset="0"/>
                <a:cs typeface="Arial" panose="020B0604020202020204" pitchFamily="34" charset="0"/>
              </a:rPr>
              <a:t>References</a:t>
            </a:r>
          </a:p>
          <a:p>
            <a:pPr eaLnBrk="1" hangingPunct="1">
              <a:spcBef>
                <a:spcPct val="50000"/>
              </a:spcBef>
            </a:pPr>
            <a:r>
              <a:rPr lang="en-US" sz="2000" dirty="0" smtClean="0">
                <a:solidFill>
                  <a:srgbClr val="005493"/>
                </a:solidFill>
                <a:latin typeface="Arial" panose="020B0604020202020204" pitchFamily="34" charset="0"/>
                <a:cs typeface="Arial" panose="020B0604020202020204" pitchFamily="34" charset="0"/>
              </a:rPr>
              <a:t>[</a:t>
            </a:r>
            <a:r>
              <a:rPr lang="en-US" sz="2000" dirty="0">
                <a:solidFill>
                  <a:srgbClr val="005493"/>
                </a:solidFill>
                <a:latin typeface="Arial" panose="020B0604020202020204" pitchFamily="34" charset="0"/>
                <a:cs typeface="Arial" panose="020B0604020202020204" pitchFamily="34" charset="0"/>
              </a:rPr>
              <a:t>1] </a:t>
            </a:r>
            <a:r>
              <a:rPr lang="en-US" sz="2000" dirty="0" err="1">
                <a:solidFill>
                  <a:srgbClr val="005493"/>
                </a:solidFill>
                <a:latin typeface="Arial" panose="020B0604020202020204" pitchFamily="34" charset="0"/>
                <a:cs typeface="Arial" panose="020B0604020202020204" pitchFamily="34" charset="0"/>
              </a:rPr>
              <a:t>Bézy</a:t>
            </a:r>
            <a:r>
              <a:rPr lang="en-US" sz="2000" dirty="0">
                <a:solidFill>
                  <a:srgbClr val="005493"/>
                </a:solidFill>
                <a:latin typeface="Arial" panose="020B0604020202020204" pitchFamily="34" charset="0"/>
                <a:cs typeface="Arial" panose="020B0604020202020204" pitchFamily="34" charset="0"/>
              </a:rPr>
              <a:t>, V.S., </a:t>
            </a:r>
            <a:r>
              <a:rPr lang="en-US" sz="2000" dirty="0" err="1">
                <a:solidFill>
                  <a:srgbClr val="005493"/>
                </a:solidFill>
                <a:latin typeface="Arial" panose="020B0604020202020204" pitchFamily="34" charset="0"/>
                <a:cs typeface="Arial" panose="020B0604020202020204" pitchFamily="34" charset="0"/>
              </a:rPr>
              <a:t>Girondot</a:t>
            </a:r>
            <a:r>
              <a:rPr lang="en-US" sz="2000" dirty="0">
                <a:solidFill>
                  <a:srgbClr val="005493"/>
                </a:solidFill>
                <a:latin typeface="Arial" panose="020B0604020202020204" pitchFamily="34" charset="0"/>
                <a:cs typeface="Arial" panose="020B0604020202020204" pitchFamily="34" charset="0"/>
              </a:rPr>
              <a:t>, M., and R.A. </a:t>
            </a:r>
            <a:r>
              <a:rPr lang="en-US" sz="2000" dirty="0" err="1">
                <a:solidFill>
                  <a:srgbClr val="005493"/>
                </a:solidFill>
                <a:latin typeface="Arial" panose="020B0604020202020204" pitchFamily="34" charset="0"/>
                <a:cs typeface="Arial" panose="020B0604020202020204" pitchFamily="34" charset="0"/>
              </a:rPr>
              <a:t>Valverde</a:t>
            </a:r>
            <a:r>
              <a:rPr lang="en-US" sz="2000" dirty="0">
                <a:solidFill>
                  <a:srgbClr val="005493"/>
                </a:solidFill>
                <a:latin typeface="Arial" panose="020B0604020202020204" pitchFamily="34" charset="0"/>
                <a:cs typeface="Arial" panose="020B0604020202020204" pitchFamily="34" charset="0"/>
              </a:rPr>
              <a:t>.  2016.  A new method for estimating nest density at an </a:t>
            </a:r>
            <a:r>
              <a:rPr lang="en-US" sz="2000" dirty="0" err="1">
                <a:solidFill>
                  <a:srgbClr val="005493"/>
                </a:solidFill>
                <a:latin typeface="Arial" panose="020B0604020202020204" pitchFamily="34" charset="0"/>
                <a:cs typeface="Arial" panose="020B0604020202020204" pitchFamily="34" charset="0"/>
              </a:rPr>
              <a:t>arribada</a:t>
            </a:r>
            <a:r>
              <a:rPr lang="en-US" sz="2000" dirty="0">
                <a:solidFill>
                  <a:srgbClr val="005493"/>
                </a:solidFill>
                <a:latin typeface="Arial" panose="020B0604020202020204" pitchFamily="34" charset="0"/>
                <a:cs typeface="Arial" panose="020B0604020202020204" pitchFamily="34" charset="0"/>
              </a:rPr>
              <a:t> rookery in </a:t>
            </a:r>
            <a:r>
              <a:rPr lang="en-US" sz="2000" dirty="0" err="1">
                <a:solidFill>
                  <a:srgbClr val="005493"/>
                </a:solidFill>
                <a:latin typeface="Arial" panose="020B0604020202020204" pitchFamily="34" charset="0"/>
                <a:cs typeface="Arial" panose="020B0604020202020204" pitchFamily="34" charset="0"/>
              </a:rPr>
              <a:t>Ostional</a:t>
            </a:r>
            <a:r>
              <a:rPr lang="en-US" sz="2000" dirty="0">
                <a:solidFill>
                  <a:srgbClr val="005493"/>
                </a:solidFill>
                <a:latin typeface="Arial" panose="020B0604020202020204" pitchFamily="34" charset="0"/>
                <a:cs typeface="Arial" panose="020B0604020202020204" pitchFamily="34" charset="0"/>
              </a:rPr>
              <a:t>, Costa Rica. Journal of Herpetology. </a:t>
            </a:r>
            <a:r>
              <a:rPr lang="en-US" sz="2000" dirty="0" err="1">
                <a:solidFill>
                  <a:srgbClr val="005493"/>
                </a:solidFill>
                <a:latin typeface="Arial" panose="020B0604020202020204" pitchFamily="34" charset="0"/>
                <a:cs typeface="Arial" panose="020B0604020202020204" pitchFamily="34" charset="0"/>
              </a:rPr>
              <a:t>doi</a:t>
            </a:r>
            <a:r>
              <a:rPr lang="en-US" sz="2000" dirty="0">
                <a:solidFill>
                  <a:srgbClr val="005493"/>
                </a:solidFill>
                <a:latin typeface="Arial" panose="020B0604020202020204" pitchFamily="34" charset="0"/>
                <a:cs typeface="Arial" panose="020B0604020202020204" pitchFamily="34" charset="0"/>
              </a:rPr>
              <a:t>: 10.1670/14-152</a:t>
            </a:r>
            <a:r>
              <a:rPr lang="en-US" sz="2000" dirty="0" smtClean="0">
                <a:solidFill>
                  <a:srgbClr val="005493"/>
                </a:solidFill>
                <a:latin typeface="Arial" panose="020B0604020202020204" pitchFamily="34" charset="0"/>
                <a:cs typeface="Arial" panose="020B0604020202020204" pitchFamily="34" charset="0"/>
              </a:rPr>
              <a:t>.</a:t>
            </a:r>
          </a:p>
          <a:p>
            <a:pPr eaLnBrk="1" hangingPunct="1">
              <a:spcBef>
                <a:spcPct val="50000"/>
              </a:spcBef>
            </a:pPr>
            <a:r>
              <a:rPr lang="en-US" sz="2000" dirty="0">
                <a:solidFill>
                  <a:srgbClr val="005493"/>
                </a:solidFill>
                <a:latin typeface="Arial" panose="020B0604020202020204" pitchFamily="34" charset="0"/>
                <a:cs typeface="Arial" panose="020B0604020202020204" pitchFamily="34" charset="0"/>
              </a:rPr>
              <a:t>[2] </a:t>
            </a:r>
            <a:r>
              <a:rPr lang="en-US" sz="2000" dirty="0" err="1">
                <a:solidFill>
                  <a:srgbClr val="005493"/>
                </a:solidFill>
                <a:latin typeface="Arial" panose="020B0604020202020204" pitchFamily="34" charset="0"/>
                <a:cs typeface="Arial" panose="020B0604020202020204" pitchFamily="34" charset="0"/>
              </a:rPr>
              <a:t>Sykora-Bodie</a:t>
            </a:r>
            <a:r>
              <a:rPr lang="en-US" sz="2000" dirty="0">
                <a:solidFill>
                  <a:srgbClr val="005493"/>
                </a:solidFill>
                <a:latin typeface="Arial" panose="020B0604020202020204" pitchFamily="34" charset="0"/>
                <a:cs typeface="Arial" panose="020B0604020202020204" pitchFamily="34" charset="0"/>
              </a:rPr>
              <a:t>, S. T., </a:t>
            </a:r>
            <a:r>
              <a:rPr lang="en-US" sz="2000" dirty="0" err="1">
                <a:solidFill>
                  <a:srgbClr val="005493"/>
                </a:solidFill>
                <a:latin typeface="Arial" panose="020B0604020202020204" pitchFamily="34" charset="0"/>
                <a:cs typeface="Arial" panose="020B0604020202020204" pitchFamily="34" charset="0"/>
              </a:rPr>
              <a:t>Bezy</a:t>
            </a:r>
            <a:r>
              <a:rPr lang="en-US" sz="2000" dirty="0">
                <a:solidFill>
                  <a:srgbClr val="005493"/>
                </a:solidFill>
                <a:latin typeface="Arial" panose="020B0604020202020204" pitchFamily="34" charset="0"/>
                <a:cs typeface="Arial" panose="020B0604020202020204" pitchFamily="34" charset="0"/>
              </a:rPr>
              <a:t>, V., Johnston, D. W., Newton, E. </a:t>
            </a:r>
            <a:r>
              <a:rPr lang="en-US" sz="2000" dirty="0" smtClean="0">
                <a:solidFill>
                  <a:srgbClr val="005493"/>
                </a:solidFill>
                <a:latin typeface="Arial" panose="020B0604020202020204" pitchFamily="34" charset="0"/>
                <a:cs typeface="Arial" panose="020B0604020202020204" pitchFamily="34" charset="0"/>
              </a:rPr>
              <a:t>and </a:t>
            </a:r>
            <a:r>
              <a:rPr lang="en-US" sz="2000" dirty="0" err="1" smtClean="0">
                <a:solidFill>
                  <a:srgbClr val="005493"/>
                </a:solidFill>
                <a:latin typeface="Arial" panose="020B0604020202020204" pitchFamily="34" charset="0"/>
                <a:cs typeface="Arial" panose="020B0604020202020204" pitchFamily="34" charset="0"/>
              </a:rPr>
              <a:t>Lohmann</a:t>
            </a:r>
            <a:r>
              <a:rPr lang="en-US" sz="2000" dirty="0">
                <a:solidFill>
                  <a:srgbClr val="005493"/>
                </a:solidFill>
                <a:latin typeface="Arial" panose="020B0604020202020204" pitchFamily="34" charset="0"/>
                <a:cs typeface="Arial" panose="020B0604020202020204" pitchFamily="34" charset="0"/>
              </a:rPr>
              <a:t>, K. J. (2017). Quantifying nearshore sea turtle densities: </a:t>
            </a:r>
            <a:r>
              <a:rPr lang="en-US" sz="2000" dirty="0" smtClean="0">
                <a:solidFill>
                  <a:srgbClr val="005493"/>
                </a:solidFill>
                <a:latin typeface="Arial" panose="020B0604020202020204" pitchFamily="34" charset="0"/>
                <a:cs typeface="Arial" panose="020B0604020202020204" pitchFamily="34" charset="0"/>
              </a:rPr>
              <a:t>applications </a:t>
            </a:r>
            <a:r>
              <a:rPr lang="en-US" sz="2000" dirty="0">
                <a:solidFill>
                  <a:srgbClr val="005493"/>
                </a:solidFill>
                <a:latin typeface="Arial" panose="020B0604020202020204" pitchFamily="34" charset="0"/>
                <a:cs typeface="Arial" panose="020B0604020202020204" pitchFamily="34" charset="0"/>
              </a:rPr>
              <a:t>of unmanned aerial systems for population assessments. </a:t>
            </a:r>
            <a:r>
              <a:rPr lang="en-US" sz="2000" dirty="0" smtClean="0">
                <a:solidFill>
                  <a:srgbClr val="005493"/>
                </a:solidFill>
                <a:latin typeface="Arial" panose="020B0604020202020204" pitchFamily="34" charset="0"/>
                <a:cs typeface="Arial" panose="020B0604020202020204" pitchFamily="34" charset="0"/>
              </a:rPr>
              <a:t>Scientific Reports </a:t>
            </a:r>
            <a:r>
              <a:rPr lang="en-US" sz="2000" dirty="0">
                <a:solidFill>
                  <a:srgbClr val="005493"/>
                </a:solidFill>
                <a:latin typeface="Arial" panose="020B0604020202020204" pitchFamily="34" charset="0"/>
                <a:cs typeface="Arial" panose="020B0604020202020204" pitchFamily="34" charset="0"/>
              </a:rPr>
              <a:t>7, 17690. doi:10.1038/s41598-017-17719-x</a:t>
            </a:r>
            <a:r>
              <a:rPr lang="en-US" sz="2000" dirty="0" smtClean="0">
                <a:solidFill>
                  <a:srgbClr val="005493"/>
                </a:solidFill>
                <a:latin typeface="Arial" panose="020B0604020202020204" pitchFamily="34" charset="0"/>
                <a:cs typeface="Arial" panose="020B0604020202020204" pitchFamily="34" charset="0"/>
              </a:rPr>
              <a:t>.</a:t>
            </a:r>
            <a:endParaRPr lang="en-US" sz="2000" dirty="0">
              <a:solidFill>
                <a:srgbClr val="005493"/>
              </a:solidFill>
              <a:latin typeface="Arial" panose="020B0604020202020204" pitchFamily="34" charset="0"/>
              <a:cs typeface="Arial" panose="020B0604020202020204" pitchFamily="34" charset="0"/>
            </a:endParaRPr>
          </a:p>
        </p:txBody>
      </p:sp>
      <p:sp>
        <p:nvSpPr>
          <p:cNvPr id="48" name="Text Box 24">
            <a:extLst>
              <a:ext uri="{FF2B5EF4-FFF2-40B4-BE49-F238E27FC236}">
                <a16:creationId xmlns:a16="http://schemas.microsoft.com/office/drawing/2014/main" id="{C2A8878D-E02F-4BF9-B194-EE211DB3E27C}"/>
              </a:ext>
            </a:extLst>
          </p:cNvPr>
          <p:cNvSpPr txBox="1">
            <a:spLocks noChangeArrowheads="1"/>
          </p:cNvSpPr>
          <p:nvPr/>
        </p:nvSpPr>
        <p:spPr bwMode="auto">
          <a:xfrm>
            <a:off x="628650" y="15697200"/>
            <a:ext cx="8595360" cy="11159092"/>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To what extent can an extreme maneuver be accomplished with path planning and position control versus more direct dynami</a:t>
            </a:r>
            <a:r>
              <a:rPr lang="en-US" sz="4000" b="1" dirty="0" smtClean="0">
                <a:solidFill>
                  <a:srgbClr val="005493"/>
                </a:solidFill>
                <a:latin typeface="Arial" panose="020B0604020202020204" pitchFamily="34" charset="0"/>
                <a:cs typeface="Arial" panose="020B0604020202020204" pitchFamily="34" charset="0"/>
              </a:rPr>
              <a:t>c control of rates and accelerations?</a:t>
            </a:r>
            <a:endParaRPr lang="en-US" sz="4000" b="1" dirty="0" smtClean="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a:solidFill>
                  <a:srgbClr val="005493"/>
                </a:solidFill>
                <a:latin typeface="Arial" panose="020B0604020202020204" pitchFamily="34" charset="0"/>
                <a:cs typeface="Arial" panose="020B0604020202020204" pitchFamily="34" charset="0"/>
              </a:rPr>
              <a:t>Given a representative </a:t>
            </a:r>
            <a:r>
              <a:rPr lang="en-US" sz="2800" i="1" dirty="0">
                <a:solidFill>
                  <a:srgbClr val="005493"/>
                </a:solidFill>
                <a:latin typeface="Arial" panose="020B0604020202020204" pitchFamily="34" charset="0"/>
                <a:cs typeface="Arial" panose="020B0604020202020204" pitchFamily="34" charset="0"/>
              </a:rPr>
              <a:t>C. </a:t>
            </a:r>
            <a:r>
              <a:rPr lang="en-US" sz="2800" i="1" dirty="0" err="1">
                <a:solidFill>
                  <a:srgbClr val="005493"/>
                </a:solidFill>
                <a:latin typeface="Arial" panose="020B0604020202020204" pitchFamily="34" charset="0"/>
                <a:cs typeface="Arial" panose="020B0604020202020204" pitchFamily="34" charset="0"/>
              </a:rPr>
              <a:t>anna</a:t>
            </a:r>
            <a:r>
              <a:rPr lang="en-US" sz="2800" dirty="0">
                <a:solidFill>
                  <a:srgbClr val="005493"/>
                </a:solidFill>
                <a:latin typeface="Arial" panose="020B0604020202020204" pitchFamily="34" charset="0"/>
                <a:cs typeface="Arial" panose="020B0604020202020204" pitchFamily="34" charset="0"/>
              </a:rPr>
              <a:t> trajectory, a quadrotor MATLAB Simulink simulation, a </a:t>
            </a:r>
            <a:r>
              <a:rPr lang="en-US" sz="2800" dirty="0" err="1">
                <a:solidFill>
                  <a:srgbClr val="005493"/>
                </a:solidFill>
                <a:latin typeface="Arial" panose="020B0604020202020204" pitchFamily="34" charset="0"/>
                <a:cs typeface="Arial" panose="020B0604020202020204" pitchFamily="34" charset="0"/>
              </a:rPr>
              <a:t>Bitcraze</a:t>
            </a:r>
            <a:r>
              <a:rPr lang="en-US" sz="2800" dirty="0">
                <a:solidFill>
                  <a:srgbClr val="005493"/>
                </a:solidFill>
                <a:latin typeface="Arial" panose="020B0604020202020204" pitchFamily="34" charset="0"/>
                <a:cs typeface="Arial" panose="020B0604020202020204" pitchFamily="34" charset="0"/>
              </a:rPr>
              <a:t>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2.1, and an optical motion tracking system (</a:t>
            </a:r>
            <a:r>
              <a:rPr lang="en-US" sz="2800" dirty="0" err="1">
                <a:solidFill>
                  <a:srgbClr val="005493"/>
                </a:solidFill>
                <a:latin typeface="Arial" panose="020B0604020202020204" pitchFamily="34" charset="0"/>
                <a:cs typeface="Arial" panose="020B0604020202020204" pitchFamily="34" charset="0"/>
              </a:rPr>
              <a:t>OptiTrack</a:t>
            </a:r>
            <a:r>
              <a:rPr lang="en-US" sz="2800" dirty="0">
                <a:solidFill>
                  <a:srgbClr val="005493"/>
                </a:solidFill>
                <a:latin typeface="Arial" panose="020B0604020202020204" pitchFamily="34" charset="0"/>
                <a:cs typeface="Arial" panose="020B0604020202020204" pitchFamily="34" charset="0"/>
              </a:rPr>
              <a:t>),  a suitable controller will be developed to fly a quadrotor autonomously to mimic a scaled-down representative hummingbird dive trajectory. Attempts will first be made in simulation, and then in proof of concept demonstration. Successful trials will demonstrate a root mean square error (RMSE) between the desired trajectory and the actual trajectory of less than 10cm with a 5cm standard deviation over the entire dataset. These errors will be calculated between the </a:t>
            </a:r>
            <a:r>
              <a:rPr lang="en-US" sz="2800" dirty="0" err="1">
                <a:solidFill>
                  <a:srgbClr val="005493"/>
                </a:solidFill>
                <a:latin typeface="Arial" panose="020B0604020202020204" pitchFamily="34" charset="0"/>
                <a:cs typeface="Arial" panose="020B0604020202020204" pitchFamily="34" charset="0"/>
              </a:rPr>
              <a:t>x,y,z</a:t>
            </a:r>
            <a:r>
              <a:rPr lang="en-US" sz="2800" dirty="0">
                <a:solidFill>
                  <a:srgbClr val="005493"/>
                </a:solidFill>
                <a:latin typeface="Arial" panose="020B0604020202020204" pitchFamily="34" charset="0"/>
                <a:cs typeface="Arial" panose="020B0604020202020204" pitchFamily="34" charset="0"/>
              </a:rPr>
              <a:t> position data for each pair of data points with the same time stamp. (other assumptions?) </a:t>
            </a:r>
            <a:endParaRPr lang="en-US" sz="2800" dirty="0" smtClean="0">
              <a:solidFill>
                <a:srgbClr val="005493"/>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155E3534-E6BA-4AE4-90BA-6454D43F5189}"/>
              </a:ext>
            </a:extLst>
          </p:cNvPr>
          <p:cNvSpPr/>
          <p:nvPr/>
        </p:nvSpPr>
        <p:spPr>
          <a:xfrm>
            <a:off x="9144000" y="11207621"/>
            <a:ext cx="8595360" cy="1200329"/>
          </a:xfrm>
          <a:prstGeom prst="rect">
            <a:avLst/>
          </a:prstGeom>
        </p:spPr>
        <p:txBody>
          <a:bodyPr>
            <a:spAutoFit/>
          </a:bodyPr>
          <a:lstStyle/>
          <a:p>
            <a:pPr>
              <a:spcBef>
                <a:spcPct val="50000"/>
              </a:spcBef>
            </a:pPr>
            <a:endParaRPr lang="en-US" sz="7200" dirty="0">
              <a:solidFill>
                <a:srgbClr val="EFF0F1"/>
              </a:solidFill>
              <a:latin typeface="Minion Pro" panose="02040503050306020203"/>
            </a:endParaRPr>
          </a:p>
        </p:txBody>
      </p:sp>
      <p:sp>
        <p:nvSpPr>
          <p:cNvPr id="52" name="Text Box 24">
            <a:extLst>
              <a:ext uri="{FF2B5EF4-FFF2-40B4-BE49-F238E27FC236}">
                <a16:creationId xmlns:a16="http://schemas.microsoft.com/office/drawing/2014/main" id="{CF33B082-BC78-4BA7-83E7-ED83299C5457}"/>
              </a:ext>
            </a:extLst>
          </p:cNvPr>
          <p:cNvSpPr txBox="1">
            <a:spLocks noChangeArrowheads="1"/>
          </p:cNvSpPr>
          <p:nvPr/>
        </p:nvSpPr>
        <p:spPr bwMode="auto">
          <a:xfrm>
            <a:off x="9765734" y="17626590"/>
            <a:ext cx="8595360" cy="3557010"/>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a:solidFill>
                  <a:srgbClr val="005493"/>
                </a:solidFill>
                <a:latin typeface="Arial" panose="020B0604020202020204" pitchFamily="34" charset="0"/>
                <a:cs typeface="Arial" panose="020B0604020202020204" pitchFamily="34" charset="0"/>
              </a:rPr>
              <a:t>P</a:t>
            </a:r>
            <a:r>
              <a:rPr lang="en-US" sz="4000" b="1" dirty="0" smtClean="0">
                <a:solidFill>
                  <a:srgbClr val="005493"/>
                </a:solidFill>
                <a:latin typeface="Arial" panose="020B0604020202020204" pitchFamily="34" charset="0"/>
                <a:cs typeface="Arial" panose="020B0604020202020204" pitchFamily="34" charset="0"/>
              </a:rPr>
              <a:t>roof-of-concept demonstration</a:t>
            </a: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ROS </a:t>
            </a:r>
            <a:r>
              <a:rPr lang="en-US" sz="2800" dirty="0">
                <a:solidFill>
                  <a:srgbClr val="005493"/>
                </a:solidFill>
                <a:latin typeface="Arial" panose="020B0604020202020204" pitchFamily="34" charset="0"/>
                <a:cs typeface="Arial" panose="020B0604020202020204" pitchFamily="34" charset="0"/>
              </a:rPr>
              <a:t>on </a:t>
            </a:r>
            <a:r>
              <a:rPr lang="en-US" sz="2800" dirty="0" err="1">
                <a:solidFill>
                  <a:srgbClr val="005493"/>
                </a:solidFill>
                <a:latin typeface="Arial" panose="020B0604020202020204" pitchFamily="34" charset="0"/>
                <a:cs typeface="Arial" panose="020B0604020202020204" pitchFamily="34" charset="0"/>
              </a:rPr>
              <a:t>linux</a:t>
            </a:r>
            <a:r>
              <a:rPr lang="en-US" sz="2800" dirty="0">
                <a:solidFill>
                  <a:srgbClr val="005493"/>
                </a:solidFill>
                <a:latin typeface="Arial" panose="020B0604020202020204" pitchFamily="34" charset="0"/>
                <a:cs typeface="Arial" panose="020B0604020202020204" pitchFamily="34" charset="0"/>
              </a:rPr>
              <a:t> machine sends commands to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and obtains sensor data from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and </a:t>
            </a:r>
            <a:r>
              <a:rPr lang="en-US" sz="2800" dirty="0" err="1">
                <a:solidFill>
                  <a:srgbClr val="005493"/>
                </a:solidFill>
                <a:latin typeface="Arial" panose="020B0604020202020204" pitchFamily="34" charset="0"/>
                <a:cs typeface="Arial" panose="020B0604020202020204" pitchFamily="34" charset="0"/>
              </a:rPr>
              <a:t>x,y,z</a:t>
            </a:r>
            <a:r>
              <a:rPr lang="en-US" sz="2800" dirty="0">
                <a:solidFill>
                  <a:srgbClr val="005493"/>
                </a:solidFill>
                <a:latin typeface="Arial" panose="020B0604020202020204" pitchFamily="34" charset="0"/>
                <a:cs typeface="Arial" panose="020B0604020202020204" pitchFamily="34" charset="0"/>
              </a:rPr>
              <a:t> position data from the </a:t>
            </a:r>
            <a:r>
              <a:rPr lang="en-US" sz="2800" dirty="0" err="1">
                <a:solidFill>
                  <a:srgbClr val="005493"/>
                </a:solidFill>
                <a:latin typeface="Arial" panose="020B0604020202020204" pitchFamily="34" charset="0"/>
                <a:cs typeface="Arial" panose="020B0604020202020204" pitchFamily="34" charset="0"/>
              </a:rPr>
              <a:t>OptiTrack</a:t>
            </a:r>
            <a:endParaRPr lang="en-US" sz="2800" dirty="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err="1">
                <a:solidFill>
                  <a:srgbClr val="005493"/>
                </a:solidFill>
                <a:latin typeface="Arial" panose="020B0604020202020204" pitchFamily="34" charset="0"/>
                <a:cs typeface="Arial" panose="020B0604020202020204" pitchFamily="34" charset="0"/>
              </a:rPr>
              <a:t>OptiTrack</a:t>
            </a:r>
            <a:r>
              <a:rPr lang="en-US" sz="2800" dirty="0">
                <a:solidFill>
                  <a:srgbClr val="005493"/>
                </a:solidFill>
                <a:latin typeface="Arial" panose="020B0604020202020204" pitchFamily="34" charset="0"/>
                <a:cs typeface="Arial" panose="020B0604020202020204" pitchFamily="34" charset="0"/>
              </a:rPr>
              <a:t> Motion Tracking System accurate to +/- </a:t>
            </a:r>
            <a:r>
              <a:rPr lang="en-US" sz="2800" dirty="0" smtClean="0">
                <a:solidFill>
                  <a:srgbClr val="005493"/>
                </a:solidFill>
                <a:latin typeface="Arial" panose="020B0604020202020204" pitchFamily="34" charset="0"/>
                <a:cs typeface="Arial" panose="020B0604020202020204" pitchFamily="34" charset="0"/>
              </a:rPr>
              <a:t>0.5mm</a:t>
            </a:r>
            <a:endParaRPr lang="en-US" sz="2800" dirty="0">
              <a:solidFill>
                <a:srgbClr val="005493"/>
              </a:solidFill>
              <a:latin typeface="Arial" panose="020B0604020202020204" pitchFamily="34" charset="0"/>
              <a:cs typeface="Arial" panose="020B0604020202020204" pitchFamily="34" charset="0"/>
            </a:endParaRPr>
          </a:p>
        </p:txBody>
      </p:sp>
      <p:sp>
        <p:nvSpPr>
          <p:cNvPr id="53" name="AutoShape 2" descr="A 3D terrestrial lidar scan of the Interstate 510 bridge in New Orleans">
            <a:extLst>
              <a:ext uri="{FF2B5EF4-FFF2-40B4-BE49-F238E27FC236}">
                <a16:creationId xmlns:a16="http://schemas.microsoft.com/office/drawing/2014/main" id="{42171AC6-D75F-4F28-B0AD-F22C1538E39A}"/>
              </a:ext>
            </a:extLst>
          </p:cNvPr>
          <p:cNvSpPr>
            <a:spLocks noChangeAspect="1" noChangeArrowheads="1"/>
          </p:cNvSpPr>
          <p:nvPr/>
        </p:nvSpPr>
        <p:spPr bwMode="auto">
          <a:xfrm>
            <a:off x="18343721" y="135636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54" name="AutoShape 4" descr="Image result for mechanical drawing">
            <a:extLst>
              <a:ext uri="{FF2B5EF4-FFF2-40B4-BE49-F238E27FC236}">
                <a16:creationId xmlns:a16="http://schemas.microsoft.com/office/drawing/2014/main" id="{8C42C160-AD6F-4118-AF98-EF9B64F27409}"/>
              </a:ext>
            </a:extLst>
          </p:cNvPr>
          <p:cNvSpPr>
            <a:spLocks noChangeAspect="1" noChangeArrowheads="1"/>
          </p:cNvSpPr>
          <p:nvPr/>
        </p:nvSpPr>
        <p:spPr bwMode="auto">
          <a:xfrm>
            <a:off x="18496121" y="137160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pic>
        <p:nvPicPr>
          <p:cNvPr id="50" name="Picture 49" descr="https://lh5.googleusercontent.com/nKpQTgYTIjZRO4LP6hPrZr-E55NEznfq81Q7PQmHbldTCiD9OPkOPtLDijizJyUwZSb1WepexIcU9M8EsfDJ31DUYsKP2U_66-O_DRfgZGpqdOgothEeP4zqnuhYHR42I2wxWQ4W"/>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266" y="10089932"/>
            <a:ext cx="3881757" cy="2988804"/>
          </a:xfrm>
          <a:prstGeom prst="rect">
            <a:avLst/>
          </a:prstGeom>
          <a:noFill/>
          <a:ln>
            <a:noFill/>
          </a:ln>
        </p:spPr>
      </p:pic>
      <p:pic>
        <p:nvPicPr>
          <p:cNvPr id="55" name="Picture 54" descr="https://lh4.googleusercontent.com/Gf4d98I08_3l36wLA-Xnh8w9kjSb_oCPiD8gSSrWDUNEIf77shZYS6jcxe83Lrld15ogAN7kDkPFkKizvbPnpDACi-H_SX70iQS59upGXXIJOKsX2LAHOymgT_RpeDv9M504nkrv"/>
          <p:cNvPicPr/>
          <p:nvPr/>
        </p:nvPicPr>
        <p:blipFill>
          <a:blip r:embed="rId4">
            <a:extLst>
              <a:ext uri="{28A0092B-C50C-407E-A947-70E740481C1C}">
                <a14:useLocalDpi xmlns:a14="http://schemas.microsoft.com/office/drawing/2010/main" val="0"/>
              </a:ext>
            </a:extLst>
          </a:blip>
          <a:srcRect/>
          <a:stretch>
            <a:fillRect/>
          </a:stretch>
        </p:blipFill>
        <p:spPr bwMode="auto">
          <a:xfrm>
            <a:off x="4328118" y="10203040"/>
            <a:ext cx="5410199" cy="2762587"/>
          </a:xfrm>
          <a:prstGeom prst="rect">
            <a:avLst/>
          </a:prstGeom>
          <a:noFill/>
          <a:ln>
            <a:noFill/>
          </a:ln>
        </p:spPr>
      </p:pic>
      <p:sp>
        <p:nvSpPr>
          <p:cNvPr id="64" name="Text Box 24">
            <a:extLst>
              <a:ext uri="{FF2B5EF4-FFF2-40B4-BE49-F238E27FC236}">
                <a16:creationId xmlns:a16="http://schemas.microsoft.com/office/drawing/2014/main" id="{B96D240A-6B92-4F4B-8599-A841A1F2DFD9}"/>
              </a:ext>
            </a:extLst>
          </p:cNvPr>
          <p:cNvSpPr txBox="1">
            <a:spLocks noChangeArrowheads="1"/>
          </p:cNvSpPr>
          <p:nvPr/>
        </p:nvSpPr>
        <p:spPr bwMode="auto">
          <a:xfrm>
            <a:off x="563398" y="13182600"/>
            <a:ext cx="8595360" cy="251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a:solidFill>
                  <a:srgbClr val="005493"/>
                </a:solidFill>
              </a:rPr>
              <a:t>Figure 1: (a) The five stages of an Anna’s Hummingbird dive maneuver, from </a:t>
            </a:r>
            <a:r>
              <a:rPr lang="en-US" sz="2800" b="1" i="1" dirty="0" smtClean="0">
                <a:solidFill>
                  <a:srgbClr val="005493"/>
                </a:solidFill>
              </a:rPr>
              <a:t>[Clark 2009]. </a:t>
            </a:r>
            <a:r>
              <a:rPr lang="en-US" sz="2800" b="1" i="1" dirty="0">
                <a:solidFill>
                  <a:srgbClr val="005493"/>
                </a:solidFill>
              </a:rPr>
              <a:t>(b) A quadrotor </a:t>
            </a:r>
            <a:r>
              <a:rPr lang="en-US" sz="2800" b="1" i="1" dirty="0" smtClean="0">
                <a:solidFill>
                  <a:srgbClr val="005493"/>
                </a:solidFill>
              </a:rPr>
              <a:t>using </a:t>
            </a:r>
            <a:r>
              <a:rPr lang="en-US" sz="2800" b="1" i="1" dirty="0">
                <a:solidFill>
                  <a:srgbClr val="005493"/>
                </a:solidFill>
              </a:rPr>
              <a:t>a</a:t>
            </a:r>
            <a:r>
              <a:rPr lang="en-US" sz="2800" b="1" i="1" dirty="0" smtClean="0">
                <a:solidFill>
                  <a:srgbClr val="005493"/>
                </a:solidFill>
              </a:rPr>
              <a:t>n </a:t>
            </a:r>
            <a:r>
              <a:rPr lang="en-US" sz="2800" b="1" i="1" dirty="0" smtClean="0">
                <a:solidFill>
                  <a:srgbClr val="005493"/>
                </a:solidFill>
              </a:rPr>
              <a:t>aggressive </a:t>
            </a:r>
            <a:r>
              <a:rPr lang="en-US" sz="2800" b="1" i="1" dirty="0">
                <a:solidFill>
                  <a:srgbClr val="005493"/>
                </a:solidFill>
              </a:rPr>
              <a:t>path planning </a:t>
            </a:r>
            <a:r>
              <a:rPr lang="en-US" sz="2800" b="1" i="1" dirty="0" smtClean="0">
                <a:solidFill>
                  <a:srgbClr val="005493"/>
                </a:solidFill>
              </a:rPr>
              <a:t>algorithm to </a:t>
            </a:r>
            <a:r>
              <a:rPr lang="en-US" sz="2800" b="1" i="1" dirty="0">
                <a:solidFill>
                  <a:srgbClr val="005493"/>
                </a:solidFill>
              </a:rPr>
              <a:t>fly through a thrown hoop, from </a:t>
            </a:r>
            <a:r>
              <a:rPr lang="en-US" sz="2800" b="1" i="1" dirty="0" smtClean="0">
                <a:solidFill>
                  <a:srgbClr val="005493"/>
                </a:solidFill>
              </a:rPr>
              <a:t>[Kumar </a:t>
            </a:r>
            <a:r>
              <a:rPr lang="en-US" sz="2800" b="1" i="1" dirty="0" smtClean="0">
                <a:solidFill>
                  <a:srgbClr val="005493"/>
                </a:solidFill>
              </a:rPr>
              <a:t>YYYY]</a:t>
            </a:r>
            <a:endParaRPr lang="en-US" sz="2800" b="1" i="1" dirty="0">
              <a:solidFill>
                <a:srgbClr val="005493"/>
              </a:solidFill>
              <a:latin typeface="Minion Pro" panose="02040503050306020203"/>
            </a:endParaRPr>
          </a:p>
        </p:txBody>
      </p:sp>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09017" y="11024046"/>
            <a:ext cx="4333367" cy="4596954"/>
          </a:xfrm>
          <a:prstGeom prst="rect">
            <a:avLst/>
          </a:prstGeom>
        </p:spPr>
      </p:pic>
      <p:pic>
        <p:nvPicPr>
          <p:cNvPr id="68" name="Picture 67"/>
          <p:cNvPicPr>
            <a:picLocks noChangeAspect="1"/>
          </p:cNvPicPr>
          <p:nvPr/>
        </p:nvPicPr>
        <p:blipFill rotWithShape="1">
          <a:blip r:embed="rId6">
            <a:extLst>
              <a:ext uri="{28A0092B-C50C-407E-A947-70E740481C1C}">
                <a14:useLocalDpi xmlns:a14="http://schemas.microsoft.com/office/drawing/2010/main" val="0"/>
              </a:ext>
            </a:extLst>
          </a:blip>
          <a:srcRect l="4426" r="8773"/>
          <a:stretch/>
        </p:blipFill>
        <p:spPr>
          <a:xfrm>
            <a:off x="9264957" y="11010630"/>
            <a:ext cx="5317226" cy="4594334"/>
          </a:xfrm>
          <a:prstGeom prst="rect">
            <a:avLst/>
          </a:prstGeom>
        </p:spPr>
      </p:pic>
      <p:sp>
        <p:nvSpPr>
          <p:cNvPr id="74" name="Text Box 24">
            <a:extLst>
              <a:ext uri="{FF2B5EF4-FFF2-40B4-BE49-F238E27FC236}">
                <a16:creationId xmlns:a16="http://schemas.microsoft.com/office/drawing/2014/main" id="{40463F0C-A75D-450E-B229-3303BD76D736}"/>
              </a:ext>
            </a:extLst>
          </p:cNvPr>
          <p:cNvSpPr txBox="1">
            <a:spLocks noChangeArrowheads="1"/>
          </p:cNvSpPr>
          <p:nvPr/>
        </p:nvSpPr>
        <p:spPr bwMode="auto">
          <a:xfrm>
            <a:off x="9550308" y="15621000"/>
            <a:ext cx="8595360" cy="20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 Figure 2: (a, b) Simulated quadrotor flying a commanded “Diamond” trajectory</a:t>
            </a:r>
            <a:r>
              <a:rPr lang="en-US" sz="2800" b="1" i="1" dirty="0">
                <a:solidFill>
                  <a:srgbClr val="005493"/>
                </a:solidFill>
                <a:latin typeface="Arial" panose="020B0604020202020204" pitchFamily="34" charset="0"/>
                <a:cs typeface="Arial" panose="020B0604020202020204" pitchFamily="34" charset="0"/>
              </a:rPr>
              <a:t> </a:t>
            </a:r>
            <a:r>
              <a:rPr lang="en-US" sz="2800" b="1" i="1" dirty="0" smtClean="0">
                <a:solidFill>
                  <a:srgbClr val="005493"/>
                </a:solidFill>
                <a:latin typeface="Arial" panose="020B0604020202020204" pitchFamily="34" charset="0"/>
                <a:cs typeface="Arial" panose="020B0604020202020204" pitchFamily="34" charset="0"/>
              </a:rPr>
              <a:t>in the X-Y plane, while attempting to maintain  a 1m hover.</a:t>
            </a:r>
            <a:endParaRPr lang="en-US" sz="2800" b="1" i="1" dirty="0">
              <a:solidFill>
                <a:srgbClr val="005493"/>
              </a:solidFill>
              <a:latin typeface="Arial" panose="020B0604020202020204" pitchFamily="34" charset="0"/>
              <a:cs typeface="Arial" panose="020B0604020202020204" pitchFamily="34" charset="0"/>
            </a:endParaRPr>
          </a:p>
        </p:txBody>
      </p:sp>
      <p:sp>
        <p:nvSpPr>
          <p:cNvPr id="75" name="Text Box 24">
            <a:extLst>
              <a:ext uri="{FF2B5EF4-FFF2-40B4-BE49-F238E27FC236}">
                <a16:creationId xmlns:a16="http://schemas.microsoft.com/office/drawing/2014/main" id="{3305F9E6-E63B-4574-B571-343398B88F49}"/>
              </a:ext>
            </a:extLst>
          </p:cNvPr>
          <p:cNvSpPr txBox="1">
            <a:spLocks noChangeArrowheads="1"/>
          </p:cNvSpPr>
          <p:nvPr/>
        </p:nvSpPr>
        <p:spPr bwMode="auto">
          <a:xfrm>
            <a:off x="9798543" y="26095732"/>
            <a:ext cx="8595360" cy="12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3: Annotate photo </a:t>
            </a:r>
            <a:r>
              <a:rPr lang="en-US" sz="2800" b="1" i="1" dirty="0">
                <a:solidFill>
                  <a:srgbClr val="005493"/>
                </a:solidFill>
                <a:latin typeface="Arial" panose="020B0604020202020204" pitchFamily="34" charset="0"/>
                <a:cs typeface="Arial" panose="020B0604020202020204" pitchFamily="34" charset="0"/>
              </a:rPr>
              <a:t> </a:t>
            </a:r>
            <a:r>
              <a:rPr lang="en-US" sz="2800" b="1" i="1" dirty="0" smtClean="0">
                <a:solidFill>
                  <a:srgbClr val="005493"/>
                </a:solidFill>
                <a:latin typeface="Arial" panose="020B0604020202020204" pitchFamily="34" charset="0"/>
                <a:cs typeface="Arial" panose="020B0604020202020204" pitchFamily="34" charset="0"/>
              </a:rPr>
              <a:t>with labels and arrows</a:t>
            </a:r>
          </a:p>
        </p:txBody>
      </p:sp>
      <p:sp>
        <p:nvSpPr>
          <p:cNvPr id="76" name="TextBox 75"/>
          <p:cNvSpPr txBox="1"/>
          <p:nvPr/>
        </p:nvSpPr>
        <p:spPr>
          <a:xfrm>
            <a:off x="11373691" y="24043454"/>
            <a:ext cx="4800600" cy="1569660"/>
          </a:xfrm>
          <a:prstGeom prst="rect">
            <a:avLst/>
          </a:prstGeom>
          <a:noFill/>
        </p:spPr>
        <p:txBody>
          <a:bodyPr wrap="square" rtlCol="0">
            <a:spAutoFit/>
          </a:bodyPr>
          <a:lstStyle/>
          <a:p>
            <a:r>
              <a:rPr lang="en-US" sz="2400" dirty="0" smtClean="0">
                <a:solidFill>
                  <a:srgbClr val="005493"/>
                </a:solidFill>
              </a:rPr>
              <a:t>&lt;&lt;&lt;Pic here of drone flying w/ </a:t>
            </a:r>
            <a:r>
              <a:rPr lang="en-US" sz="2400" dirty="0" err="1" smtClean="0">
                <a:solidFill>
                  <a:srgbClr val="005493"/>
                </a:solidFill>
                <a:latin typeface="Arial" panose="020B0604020202020204" pitchFamily="34" charset="0"/>
                <a:cs typeface="Arial" panose="020B0604020202020204" pitchFamily="34" charset="0"/>
              </a:rPr>
              <a:t>OptiTrack</a:t>
            </a:r>
            <a:r>
              <a:rPr lang="en-US" sz="2400" dirty="0" smtClean="0">
                <a:solidFill>
                  <a:srgbClr val="005493"/>
                </a:solidFill>
              </a:rPr>
              <a:t> in background&gt;&gt;&gt; Also point to important stuff using art/arrows </a:t>
            </a:r>
            <a:endParaRPr lang="en-US" sz="2400" dirty="0">
              <a:solidFill>
                <a:srgbClr val="005493"/>
              </a:solidFill>
            </a:endParaRPr>
          </a:p>
        </p:txBody>
      </p:sp>
      <p:sp>
        <p:nvSpPr>
          <p:cNvPr id="77" name="Text Box 24">
            <a:extLst>
              <a:ext uri="{FF2B5EF4-FFF2-40B4-BE49-F238E27FC236}">
                <a16:creationId xmlns:a16="http://schemas.microsoft.com/office/drawing/2014/main" id="{9713FF2A-28C9-404B-94A8-2E92E06F801C}"/>
              </a:ext>
            </a:extLst>
          </p:cNvPr>
          <p:cNvSpPr txBox="1">
            <a:spLocks noChangeArrowheads="1"/>
          </p:cNvSpPr>
          <p:nvPr/>
        </p:nvSpPr>
        <p:spPr bwMode="auto">
          <a:xfrm>
            <a:off x="18766843" y="25298400"/>
            <a:ext cx="8595360" cy="20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a:t>
            </a:r>
            <a:r>
              <a:rPr lang="en-US" sz="2800" b="1" i="1" dirty="0">
                <a:solidFill>
                  <a:srgbClr val="005493"/>
                </a:solidFill>
                <a:latin typeface="Arial" panose="020B0604020202020204" pitchFamily="34" charset="0"/>
                <a:cs typeface="Arial" panose="020B0604020202020204" pitchFamily="34" charset="0"/>
              </a:rPr>
              <a:t>4</a:t>
            </a:r>
            <a:r>
              <a:rPr lang="en-US" sz="2800" b="1" i="1" dirty="0" smtClean="0">
                <a:solidFill>
                  <a:srgbClr val="005493"/>
                </a:solidFill>
                <a:latin typeface="Arial" panose="020B0604020202020204" pitchFamily="34" charset="0"/>
                <a:cs typeface="Arial" panose="020B0604020202020204" pitchFamily="34" charset="0"/>
              </a:rPr>
              <a:t>(</a:t>
            </a:r>
            <a:r>
              <a:rPr lang="en-US" sz="2800" b="1" i="1" dirty="0" err="1" smtClean="0">
                <a:solidFill>
                  <a:srgbClr val="005493"/>
                </a:solidFill>
                <a:latin typeface="Arial" panose="020B0604020202020204" pitchFamily="34" charset="0"/>
                <a:cs typeface="Arial" panose="020B0604020202020204" pitchFamily="34" charset="0"/>
              </a:rPr>
              <a:t>a,b,c</a:t>
            </a:r>
            <a:r>
              <a:rPr lang="en-US" sz="2800" b="1" i="1" dirty="0" smtClean="0">
                <a:solidFill>
                  <a:srgbClr val="005493"/>
                </a:solidFill>
                <a:latin typeface="Arial" panose="020B0604020202020204" pitchFamily="34" charset="0"/>
                <a:cs typeface="Arial" panose="020B0604020202020204" pitchFamily="34" charset="0"/>
              </a:rPr>
              <a:t>): Simulated </a:t>
            </a:r>
            <a:r>
              <a:rPr lang="en-US" sz="2800" b="1" i="1" dirty="0" err="1" smtClean="0">
                <a:solidFill>
                  <a:srgbClr val="005493"/>
                </a:solidFill>
                <a:latin typeface="Arial" panose="020B0604020202020204" pitchFamily="34" charset="0"/>
                <a:cs typeface="Arial" panose="020B0604020202020204" pitchFamily="34" charset="0"/>
              </a:rPr>
              <a:t>Crazyflie</a:t>
            </a:r>
            <a:r>
              <a:rPr lang="en-US" sz="2800" b="1" i="1" dirty="0" smtClean="0">
                <a:solidFill>
                  <a:srgbClr val="005493"/>
                </a:solidFill>
                <a:latin typeface="Arial" panose="020B0604020202020204" pitchFamily="34" charset="0"/>
                <a:cs typeface="Arial" panose="020B0604020202020204" pitchFamily="34" charset="0"/>
              </a:rPr>
              <a:t>  flying the true Hummingbird trajectory at  one fifth, one tenth, and one twentieth the actual Hummingbird’s speed.</a:t>
            </a:r>
            <a:endParaRPr lang="en-US" sz="2800" b="1" i="1" dirty="0">
              <a:solidFill>
                <a:srgbClr val="005493"/>
              </a:solidFill>
              <a:latin typeface="Arial" panose="020B0604020202020204" pitchFamily="34" charset="0"/>
              <a:cs typeface="Arial" panose="020B0604020202020204" pitchFamily="34" charset="0"/>
            </a:endParaRPr>
          </a:p>
        </p:txBody>
      </p:sp>
      <p:pic>
        <p:nvPicPr>
          <p:cNvPr id="78" name="Picture 77"/>
          <p:cNvPicPr>
            <a:picLocks noChangeAspect="1"/>
          </p:cNvPicPr>
          <p:nvPr/>
        </p:nvPicPr>
        <p:blipFill rotWithShape="1">
          <a:blip r:embed="rId7">
            <a:extLst>
              <a:ext uri="{28A0092B-C50C-407E-A947-70E740481C1C}">
                <a14:useLocalDpi xmlns:a14="http://schemas.microsoft.com/office/drawing/2010/main" val="0"/>
              </a:ext>
            </a:extLst>
          </a:blip>
          <a:srcRect t="4900"/>
          <a:stretch/>
        </p:blipFill>
        <p:spPr>
          <a:xfrm>
            <a:off x="19120644" y="10088483"/>
            <a:ext cx="7592576" cy="5303917"/>
          </a:xfrm>
          <a:prstGeom prst="rect">
            <a:avLst/>
          </a:prstGeom>
        </p:spPr>
      </p:pic>
      <p:pic>
        <p:nvPicPr>
          <p:cNvPr id="79" name="Picture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26817" y="15247964"/>
            <a:ext cx="7588400" cy="5021236"/>
          </a:xfrm>
          <a:prstGeom prst="rect">
            <a:avLst/>
          </a:prstGeom>
        </p:spPr>
      </p:pic>
      <p:pic>
        <p:nvPicPr>
          <p:cNvPr id="80" name="Picture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126817" y="20063457"/>
            <a:ext cx="7581283" cy="5387343"/>
          </a:xfrm>
          <a:prstGeom prst="rect">
            <a:avLst/>
          </a:prstGeom>
        </p:spPr>
      </p:pic>
      <p:sp>
        <p:nvSpPr>
          <p:cNvPr id="85" name="Text Box 24">
            <a:extLst>
              <a:ext uri="{FF2B5EF4-FFF2-40B4-BE49-F238E27FC236}">
                <a16:creationId xmlns:a16="http://schemas.microsoft.com/office/drawing/2014/main" id="{8E096B7C-7653-BA4B-9938-98641B5EC171}"/>
              </a:ext>
            </a:extLst>
          </p:cNvPr>
          <p:cNvSpPr txBox="1">
            <a:spLocks noChangeArrowheads="1"/>
          </p:cNvSpPr>
          <p:nvPr/>
        </p:nvSpPr>
        <p:spPr bwMode="auto">
          <a:xfrm>
            <a:off x="27445907" y="15425481"/>
            <a:ext cx="8595360" cy="4234119"/>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Hardware </a:t>
            </a:r>
            <a:r>
              <a:rPr lang="en-US" sz="2800" dirty="0">
                <a:solidFill>
                  <a:srgbClr val="005493"/>
                </a:solidFill>
                <a:latin typeface="Arial" panose="020B0604020202020204" pitchFamily="34" charset="0"/>
                <a:cs typeface="Arial" panose="020B0604020202020204" pitchFamily="34" charset="0"/>
              </a:rPr>
              <a:t>testing for the autonomous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flight was successful in obtaining 3D position data from the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The next step is to obtain data from an autonomous flight using a basic position controller as in the simulation. Additionally, the trajectory controller will undergo basic tuning, consider saturation limits and incorporate additional linearization regions of control for different stages of the dive. </a:t>
            </a:r>
          </a:p>
        </p:txBody>
      </p:sp>
      <p:pic>
        <p:nvPicPr>
          <p:cNvPr id="86" name="Picture 8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781877" y="6891807"/>
            <a:ext cx="8184523" cy="6138393"/>
          </a:xfrm>
          <a:prstGeom prst="rect">
            <a:avLst/>
          </a:prstGeom>
        </p:spPr>
      </p:pic>
      <p:sp>
        <p:nvSpPr>
          <p:cNvPr id="87"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330995" y="13106400"/>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5: 3D  position data  of a manually-controlled flight with the </a:t>
            </a:r>
            <a:r>
              <a:rPr lang="en-US" sz="2800" b="1" i="1" dirty="0" err="1" smtClean="0">
                <a:solidFill>
                  <a:srgbClr val="005493"/>
                </a:solidFill>
                <a:latin typeface="Arial" panose="020B0604020202020204" pitchFamily="34" charset="0"/>
                <a:cs typeface="Arial" panose="020B0604020202020204" pitchFamily="34" charset="0"/>
              </a:rPr>
              <a:t>Crazyflie</a:t>
            </a:r>
            <a:r>
              <a:rPr lang="en-US" sz="2800" b="1" i="1" dirty="0" smtClean="0">
                <a:solidFill>
                  <a:srgbClr val="005493"/>
                </a:solidFill>
                <a:latin typeface="Arial" panose="020B0604020202020204" pitchFamily="34" charset="0"/>
                <a:cs typeface="Arial" panose="020B0604020202020204" pitchFamily="34" charset="0"/>
              </a:rPr>
              <a:t>, captured with </a:t>
            </a:r>
            <a:r>
              <a:rPr lang="en-US" sz="2800" b="1" i="1" dirty="0" err="1" smtClean="0">
                <a:solidFill>
                  <a:srgbClr val="005493"/>
                </a:solidFill>
                <a:latin typeface="Arial" panose="020B0604020202020204" pitchFamily="34" charset="0"/>
                <a:cs typeface="Arial" panose="020B0604020202020204" pitchFamily="34" charset="0"/>
              </a:rPr>
              <a:t>OptiTrack</a:t>
            </a:r>
            <a:r>
              <a:rPr lang="en-US" sz="2800" b="1" i="1" dirty="0" smtClean="0">
                <a:solidFill>
                  <a:srgbClr val="005493"/>
                </a:solidFill>
                <a:latin typeface="Arial" panose="020B0604020202020204" pitchFamily="34" charset="0"/>
                <a:cs typeface="Arial" panose="020B0604020202020204" pitchFamily="34" charset="0"/>
              </a:rPr>
              <a:t>, and plotted in MATLAB.</a:t>
            </a:r>
            <a:endParaRPr lang="en-US" sz="2800" b="1" i="1" dirty="0">
              <a:solidFill>
                <a:srgbClr val="005493"/>
              </a:solidFill>
              <a:latin typeface="Arial" panose="020B0604020202020204" pitchFamily="34" charset="0"/>
              <a:cs typeface="Arial" panose="020B0604020202020204" pitchFamily="34" charset="0"/>
            </a:endParaRPr>
          </a:p>
        </p:txBody>
      </p:sp>
      <p:sp>
        <p:nvSpPr>
          <p:cNvPr id="88" name="Text Box 24">
            <a:extLst>
              <a:ext uri="{FF2B5EF4-FFF2-40B4-BE49-F238E27FC236}">
                <a16:creationId xmlns:a16="http://schemas.microsoft.com/office/drawing/2014/main" id="{8E096B7C-7653-BA4B-9938-98641B5EC171}"/>
              </a:ext>
            </a:extLst>
          </p:cNvPr>
          <p:cNvSpPr txBox="1">
            <a:spLocks noChangeArrowheads="1"/>
          </p:cNvSpPr>
          <p:nvPr/>
        </p:nvSpPr>
        <p:spPr bwMode="auto">
          <a:xfrm>
            <a:off x="27599640" y="4343400"/>
            <a:ext cx="8595360" cy="2202794"/>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Results: Successful marker-based automatic tracking </a:t>
            </a:r>
            <a:r>
              <a:rPr lang="en-US" sz="4000" b="1" dirty="0" smtClean="0">
                <a:solidFill>
                  <a:srgbClr val="005493"/>
                </a:solidFill>
                <a:latin typeface="Arial" panose="020B0604020202020204" pitchFamily="34" charset="0"/>
                <a:cs typeface="Arial" panose="020B0604020202020204" pitchFamily="34" charset="0"/>
              </a:rPr>
              <a:t>of UAS</a:t>
            </a:r>
            <a:endParaRPr lang="en-US" sz="2800" dirty="0">
              <a:solidFill>
                <a:srgbClr val="005493"/>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1"/>
          <a:stretch>
            <a:fillRect/>
          </a:stretch>
        </p:blipFill>
        <p:spPr>
          <a:xfrm>
            <a:off x="19364385" y="23205120"/>
            <a:ext cx="2431034" cy="1081288"/>
          </a:xfrm>
          <a:prstGeom prst="rect">
            <a:avLst/>
          </a:prstGeom>
        </p:spPr>
      </p:pic>
      <p:pic>
        <p:nvPicPr>
          <p:cNvPr id="1030" name="Picture 6" descr="Image result for crazyflie top view"/>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353800" y="13012327"/>
            <a:ext cx="627473" cy="6274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razyflie side view"/>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317492" y="12268200"/>
            <a:ext cx="913108" cy="299043"/>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Image result for crazyflie side view"/>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9649768">
            <a:off x="25069800" y="13411200"/>
            <a:ext cx="913108" cy="299043"/>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8" descr="Image result for crazyflie side view"/>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20728028">
            <a:off x="25375892" y="18065157"/>
            <a:ext cx="913108" cy="299043"/>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8" descr="Image result for crazyflie side view"/>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374600" y="22713357"/>
            <a:ext cx="913108" cy="299043"/>
          </a:xfrm>
          <a:prstGeom prst="rect">
            <a:avLst/>
          </a:prstGeom>
          <a:noFill/>
          <a:extLst>
            <a:ext uri="{909E8E84-426E-40DD-AFC4-6F175D3DCCD1}">
              <a14:hiddenFill xmlns:a14="http://schemas.microsoft.com/office/drawing/2010/main">
                <a:solidFill>
                  <a:srgbClr val="FFFFFF"/>
                </a:solidFill>
              </a14:hiddenFill>
            </a:ext>
          </a:extLst>
        </p:spPr>
      </p:pic>
      <p:sp>
        <p:nvSpPr>
          <p:cNvPr id="100" name="Text Box 24">
            <a:extLst>
              <a:ext uri="{FF2B5EF4-FFF2-40B4-BE49-F238E27FC236}">
                <a16:creationId xmlns:a16="http://schemas.microsoft.com/office/drawing/2014/main" id="{CF33B082-BC78-4BA7-83E7-ED83299C5457}"/>
              </a:ext>
            </a:extLst>
          </p:cNvPr>
          <p:cNvSpPr txBox="1">
            <a:spLocks noChangeArrowheads="1"/>
          </p:cNvSpPr>
          <p:nvPr/>
        </p:nvSpPr>
        <p:spPr bwMode="auto">
          <a:xfrm>
            <a:off x="27439956" y="20175182"/>
            <a:ext cx="8595360" cy="1618018"/>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Bumper sticker message</a:t>
            </a: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So what?</a:t>
            </a:r>
            <a:endParaRPr lang="en-US" sz="2800" dirty="0" smtClean="0">
              <a:solidFill>
                <a:srgbClr val="005493"/>
              </a:solidFill>
              <a:latin typeface="Arial" panose="020B0604020202020204" pitchFamily="34" charset="0"/>
              <a:cs typeface="Arial" panose="020B0604020202020204" pitchFamily="34" charset="0"/>
            </a:endParaRPr>
          </a:p>
        </p:txBody>
      </p:sp>
      <p:pic>
        <p:nvPicPr>
          <p:cNvPr id="1034" name="Picture 10" descr="Image result for crazyfli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8796571" y="7162800"/>
            <a:ext cx="1544360" cy="154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751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1639</TotalTime>
  <Words>814</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Minion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Evangelista, Dennis J CIV USNA Annapolis</cp:lastModifiedBy>
  <cp:revision>162</cp:revision>
  <cp:lastPrinted>2017-02-16T17:48:39Z</cp:lastPrinted>
  <dcterms:created xsi:type="dcterms:W3CDTF">2008-11-17T14:24:47Z</dcterms:created>
  <dcterms:modified xsi:type="dcterms:W3CDTF">2019-12-04T12:45:04Z</dcterms:modified>
</cp:coreProperties>
</file>