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2" r:id="rId2"/>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25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Esposito" initials="JE" lastIdx="1" clrIdx="0">
    <p:extLst>
      <p:ext uri="{19B8F6BF-5375-455C-9EA6-DF929625EA0E}">
        <p15:presenceInfo xmlns:p15="http://schemas.microsoft.com/office/powerpoint/2012/main" userId="3585b3818e942e53" providerId="Windows Live"/>
      </p:ext>
    </p:extLst>
  </p:cmAuthor>
  <p:cmAuthor id="2" name="Evangelista, Dennis J CIV USNA Annapolis" initials="EDJCUA" lastIdx="21" clrIdx="1">
    <p:extLst>
      <p:ext uri="{19B8F6BF-5375-455C-9EA6-DF929625EA0E}">
        <p15:presenceInfo xmlns:p15="http://schemas.microsoft.com/office/powerpoint/2012/main" userId="Evangelista, Dennis J CIV USNA Annapolis" providerId="None"/>
      </p:ext>
    </p:extLst>
  </p:cmAuthor>
  <p:cmAuthor id="3" name="Piepmeier, Jenelle A CIV USNA Annapolis" initials="PJACUA" lastIdx="11" clrIdx="2">
    <p:extLst>
      <p:ext uri="{19B8F6BF-5375-455C-9EA6-DF929625EA0E}">
        <p15:presenceInfo xmlns:p15="http://schemas.microsoft.com/office/powerpoint/2012/main" userId="Piepmeier, Jenelle A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DB3"/>
    <a:srgbClr val="212831"/>
    <a:srgbClr val="EFF0F1"/>
    <a:srgbClr val="0067B6"/>
    <a:srgbClr val="005493"/>
    <a:srgbClr val="F4DA40"/>
    <a:srgbClr val="CBA052"/>
    <a:srgbClr val="8D744A"/>
    <a:srgbClr val="FFFFA7"/>
    <a:srgbClr val="DFC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302" autoAdjust="0"/>
  </p:normalViewPr>
  <p:slideViewPr>
    <p:cSldViewPr showGuides="1">
      <p:cViewPr>
        <p:scale>
          <a:sx n="50" d="100"/>
          <a:sy n="50" d="100"/>
        </p:scale>
        <p:origin x="58" y="-43"/>
      </p:cViewPr>
      <p:guideLst>
        <p:guide orient="horz" pos="576"/>
        <p:guide pos="225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27475" y="0"/>
            <a:ext cx="3005138" cy="461963"/>
          </a:xfrm>
          <a:prstGeom prst="rect">
            <a:avLst/>
          </a:prstGeom>
        </p:spPr>
        <p:txBody>
          <a:bodyPr vert="horz" lIns="91440" tIns="45720" rIns="91440" bIns="45720" rtlCol="0"/>
          <a:lstStyle>
            <a:lvl1pPr algn="r">
              <a:defRPr sz="1200"/>
            </a:lvl1pPr>
          </a:lstStyle>
          <a:p>
            <a:fld id="{2209E7E8-E025-46C0-A89E-1C453D0533C1}" type="datetimeFigureOut">
              <a:rPr lang="en-US" smtClean="0"/>
              <a:t>11/29/2019</a:t>
            </a:fld>
            <a:endParaRPr lang="en-US"/>
          </a:p>
        </p:txBody>
      </p:sp>
      <p:sp>
        <p:nvSpPr>
          <p:cNvPr id="4" name="Slide Image Placeholder 3"/>
          <p:cNvSpPr>
            <a:spLocks noGrp="1" noRot="1" noChangeAspect="1"/>
          </p:cNvSpPr>
          <p:nvPr>
            <p:ph type="sldImg" idx="2"/>
          </p:nvPr>
        </p:nvSpPr>
        <p:spPr>
          <a:xfrm>
            <a:off x="1392238" y="1152525"/>
            <a:ext cx="4149725" cy="3111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3738" y="4437063"/>
            <a:ext cx="5546725" cy="3630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27475" y="8758238"/>
            <a:ext cx="3005138" cy="461962"/>
          </a:xfrm>
          <a:prstGeom prst="rect">
            <a:avLst/>
          </a:prstGeom>
        </p:spPr>
        <p:txBody>
          <a:bodyPr vert="horz" lIns="91440" tIns="45720" rIns="91440" bIns="45720" rtlCol="0" anchor="b"/>
          <a:lstStyle>
            <a:lvl1pPr algn="r">
              <a:defRPr sz="1200"/>
            </a:lvl1pPr>
          </a:lstStyle>
          <a:p>
            <a:fld id="{64D35CCB-5A46-4B66-B02A-9460E23C141E}" type="slidenum">
              <a:rPr lang="en-US" smtClean="0"/>
              <a:t>‹#›</a:t>
            </a:fld>
            <a:endParaRPr lang="en-US"/>
          </a:p>
        </p:txBody>
      </p:sp>
    </p:spTree>
    <p:extLst>
      <p:ext uri="{BB962C8B-B14F-4D97-AF65-F5344CB8AC3E}">
        <p14:creationId xmlns:p14="http://schemas.microsoft.com/office/powerpoint/2010/main" val="262942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change: page size, background color, font size or font type</a:t>
            </a:r>
          </a:p>
          <a:p>
            <a:r>
              <a:rPr lang="en-US" dirty="0"/>
              <a:t>You may change: </a:t>
            </a:r>
            <a:r>
              <a:rPr lang="en-US" dirty="0" smtClean="0"/>
              <a:t>the name of the section </a:t>
            </a:r>
            <a:r>
              <a:rPr lang="en-US" dirty="0"/>
              <a:t>headings as appropriate (e.g. Method might be Algorithm, Design Approach or Analysis); You may also remove a section if it doesn’t apply (e.g. Acknowledgements)</a:t>
            </a:r>
          </a:p>
          <a:p>
            <a:r>
              <a:rPr lang="en-US" dirty="0"/>
              <a:t>Tips: </a:t>
            </a:r>
          </a:p>
          <a:p>
            <a:pPr marL="171450" indent="-171450">
              <a:buFont typeface="Arial" panose="020B0604020202020204" pitchFamily="34" charset="0"/>
              <a:buChar char="•"/>
            </a:pPr>
            <a:r>
              <a:rPr lang="en-US" dirty="0"/>
              <a:t>Graphics should be hi res (will be printed large), captioned, and source listed in caption or on graphic if not self generated. </a:t>
            </a:r>
            <a:r>
              <a:rPr lang="en-US" strike="sngStrike" dirty="0"/>
              <a:t>Use white outline</a:t>
            </a:r>
            <a:r>
              <a:rPr lang="en-US" dirty="0" smtClean="0"/>
              <a:t>.  </a:t>
            </a:r>
            <a:r>
              <a:rPr lang="en-US" dirty="0" err="1" smtClean="0"/>
              <a:t>Png</a:t>
            </a:r>
            <a:r>
              <a:rPr lang="en-US" dirty="0" smtClean="0"/>
              <a:t> is a good file format for</a:t>
            </a:r>
            <a:r>
              <a:rPr lang="en-US" baseline="0" dirty="0" smtClean="0"/>
              <a:t> </a:t>
            </a:r>
            <a:r>
              <a:rPr lang="en-US" baseline="0" dirty="0" err="1" smtClean="0"/>
              <a:t>matlab</a:t>
            </a:r>
            <a:r>
              <a:rPr lang="en-US" baseline="0" dirty="0" smtClean="0"/>
              <a:t> plots.  Jpg preferred for photos</a:t>
            </a:r>
            <a:endParaRPr lang="en-US" dirty="0"/>
          </a:p>
          <a:p>
            <a:pPr marL="171450" indent="-171450">
              <a:buFont typeface="Arial" panose="020B0604020202020204" pitchFamily="34" charset="0"/>
              <a:buChar char="•"/>
            </a:pPr>
            <a:r>
              <a:rPr lang="en-US" dirty="0"/>
              <a:t>Plots: make sure fonts for axis labels are readable.  </a:t>
            </a:r>
            <a:r>
              <a:rPr lang="en-US" strike="sngStrike" dirty="0"/>
              <a:t> Consider adding axis labels or annotations in power point rather than generating software</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4D35CCB-5A46-4B66-B02A-9460E23C141E}" type="slidenum">
              <a:rPr lang="en-US" smtClean="0"/>
              <a:t>1</a:t>
            </a:fld>
            <a:endParaRPr lang="en-US"/>
          </a:p>
        </p:txBody>
      </p:sp>
    </p:spTree>
    <p:extLst>
      <p:ext uri="{BB962C8B-B14F-4D97-AF65-F5344CB8AC3E}">
        <p14:creationId xmlns:p14="http://schemas.microsoft.com/office/powerpoint/2010/main" val="147406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11/29/2019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B0B1BB-22F9-8543-B666-A1636E1F248D}"/>
              </a:ext>
            </a:extLst>
          </p:cNvPr>
          <p:cNvSpPr/>
          <p:nvPr/>
        </p:nvSpPr>
        <p:spPr>
          <a:xfrm>
            <a:off x="-12274" y="96039"/>
            <a:ext cx="36575999" cy="2743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99" name="Rectangle 49"/>
          <p:cNvSpPr>
            <a:spLocks noChangeArrowheads="1"/>
          </p:cNvSpPr>
          <p:nvPr/>
        </p:nvSpPr>
        <p:spPr bwMode="auto">
          <a:xfrm>
            <a:off x="0" y="0"/>
            <a:ext cx="36576000" cy="4803224"/>
          </a:xfrm>
          <a:prstGeom prst="rect">
            <a:avLst/>
          </a:prstGeom>
          <a:solidFill>
            <a:srgbClr val="EFF0F1"/>
          </a:solidFill>
          <a:ln>
            <a:noFill/>
          </a:ln>
          <a:extLst/>
        </p:spPr>
        <p:txBody>
          <a:bodyPr lIns="352655" tIns="176326" rIns="352655" bIns="176326" anchor="ctr">
            <a:noAutofit/>
          </a:bodyP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528638" y="174908"/>
            <a:ext cx="25150762" cy="3587750"/>
          </a:xfrm>
          <a:prstGeom prst="rect">
            <a:avLst/>
          </a:prstGeom>
          <a:noFill/>
          <a:ln>
            <a:noFill/>
          </a:ln>
          <a:extLst/>
        </p:spPr>
        <p:txBody>
          <a:bodyPr wrap="square" lIns="352655" tIns="176326" rIns="352655" bIns="176326"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500" b="1" dirty="0" smtClean="0">
                <a:solidFill>
                  <a:srgbClr val="212831"/>
                </a:solidFill>
                <a:latin typeface="Century Gothic" panose="020B0502020202020204" pitchFamily="34" charset="0"/>
              </a:rPr>
              <a:t>Autonomous Trajectory Planning to </a:t>
            </a:r>
            <a:r>
              <a:rPr lang="en-US" sz="10500" b="1" dirty="0">
                <a:solidFill>
                  <a:srgbClr val="212831"/>
                </a:solidFill>
                <a:latin typeface="Century Gothic" panose="020B0502020202020204" pitchFamily="34" charset="0"/>
              </a:rPr>
              <a:t>C</a:t>
            </a:r>
            <a:r>
              <a:rPr lang="en-US" sz="10500" b="1" dirty="0" smtClean="0">
                <a:solidFill>
                  <a:srgbClr val="212831"/>
                </a:solidFill>
                <a:latin typeface="Century Gothic" panose="020B0502020202020204" pitchFamily="34" charset="0"/>
              </a:rPr>
              <a:t>opy </a:t>
            </a:r>
            <a:r>
              <a:rPr lang="en-US" sz="10500" b="1" dirty="0">
                <a:solidFill>
                  <a:srgbClr val="212831"/>
                </a:solidFill>
                <a:latin typeface="Century Gothic" panose="020B0502020202020204" pitchFamily="34" charset="0"/>
              </a:rPr>
              <a:t>B</a:t>
            </a:r>
            <a:r>
              <a:rPr lang="en-US" sz="10500" b="1" dirty="0" smtClean="0">
                <a:solidFill>
                  <a:srgbClr val="212831"/>
                </a:solidFill>
                <a:latin typeface="Century Gothic" panose="020B0502020202020204" pitchFamily="34" charset="0"/>
              </a:rPr>
              <a:t>ird-like Maneuvers </a:t>
            </a:r>
            <a:endParaRPr lang="en-US" sz="10500" b="1" dirty="0">
              <a:solidFill>
                <a:srgbClr val="212831"/>
              </a:solidFill>
              <a:latin typeface="Century Gothic" panose="020B0502020202020204" pitchFamily="34" charset="0"/>
            </a:endParaRPr>
          </a:p>
        </p:txBody>
      </p:sp>
      <p:sp>
        <p:nvSpPr>
          <p:cNvPr id="4119" name="TextBox 7"/>
          <p:cNvSpPr txBox="1">
            <a:spLocks noChangeArrowheads="1"/>
          </p:cNvSpPr>
          <p:nvPr/>
        </p:nvSpPr>
        <p:spPr bwMode="auto">
          <a:xfrm>
            <a:off x="528638" y="3505638"/>
            <a:ext cx="28356354"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smtClean="0">
                <a:solidFill>
                  <a:srgbClr val="1EADB3"/>
                </a:solidFill>
                <a:latin typeface="Century Gothic" panose="020B0502020202020204" pitchFamily="34" charset="0"/>
              </a:rPr>
              <a:t>MIDN </a:t>
            </a:r>
            <a:r>
              <a:rPr lang="en-US" sz="6000" b="1" dirty="0">
                <a:solidFill>
                  <a:srgbClr val="1EADB3"/>
                </a:solidFill>
                <a:latin typeface="Century Gothic" panose="020B0502020202020204" pitchFamily="34" charset="0"/>
              </a:rPr>
              <a:t>1/C </a:t>
            </a:r>
            <a:r>
              <a:rPr lang="en-US" sz="6000" b="1" dirty="0" smtClean="0">
                <a:solidFill>
                  <a:srgbClr val="1EADB3"/>
                </a:solidFill>
                <a:latin typeface="Century Gothic" panose="020B0502020202020204" pitchFamily="34" charset="0"/>
              </a:rPr>
              <a:t>Ethan Marcello and </a:t>
            </a:r>
            <a:r>
              <a:rPr lang="en-US" sz="6000" b="1" dirty="0">
                <a:solidFill>
                  <a:srgbClr val="1EADB3"/>
                </a:solidFill>
                <a:latin typeface="Century Gothic" panose="020B0502020202020204" pitchFamily="34" charset="0"/>
              </a:rPr>
              <a:t>Prof. </a:t>
            </a:r>
            <a:r>
              <a:rPr lang="en-US" sz="6000" b="1" dirty="0" smtClean="0">
                <a:solidFill>
                  <a:srgbClr val="1EADB3"/>
                </a:solidFill>
                <a:latin typeface="Century Gothic" panose="020B0502020202020204" pitchFamily="34" charset="0"/>
              </a:rPr>
              <a:t>Dennis Evangelista</a:t>
            </a:r>
            <a:endParaRPr lang="en-US" sz="6000" b="1" dirty="0">
              <a:solidFill>
                <a:srgbClr val="1EADB3"/>
              </a:solidFill>
              <a:latin typeface="Century Gothic" panose="020B0502020202020204" pitchFamily="34" charset="0"/>
            </a:endParaRPr>
          </a:p>
        </p:txBody>
      </p:sp>
      <p:sp>
        <p:nvSpPr>
          <p:cNvPr id="4120" name="Text Box 24"/>
          <p:cNvSpPr txBox="1">
            <a:spLocks noChangeArrowheads="1"/>
          </p:cNvSpPr>
          <p:nvPr/>
        </p:nvSpPr>
        <p:spPr bwMode="auto">
          <a:xfrm>
            <a:off x="9746293" y="6418347"/>
            <a:ext cx="8595360" cy="601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Simulation (MATLAB Simulink):</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Rigid Body Model: </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Body Properties: </a:t>
            </a:r>
            <a:r>
              <a:rPr lang="en-US" sz="2800" dirty="0" err="1" smtClean="0">
                <a:solidFill>
                  <a:srgbClr val="EFF0F1"/>
                </a:solidFill>
                <a:latin typeface="Minion Pro" panose="02040503050306020203"/>
              </a:rPr>
              <a:t>Crazyflie</a:t>
            </a:r>
            <a:r>
              <a:rPr lang="en-US" sz="2800" dirty="0">
                <a:solidFill>
                  <a:srgbClr val="EFF0F1"/>
                </a:solidFill>
                <a:latin typeface="Minion Pro" panose="02040503050306020203"/>
              </a:rPr>
              <a:t> </a:t>
            </a:r>
            <a:r>
              <a:rPr lang="en-US" sz="2800" dirty="0" smtClean="0">
                <a:solidFill>
                  <a:srgbClr val="EFF0F1"/>
                </a:solidFill>
                <a:latin typeface="Minion Pro" panose="02040503050306020203"/>
              </a:rPr>
              <a:t>modeled from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website and measurements taken by calipers.</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Hover condition assumed for control, with pitch and roll angles linearized about an operating point of zero degrees. Attitude angle command saturation limits at +/-12 degrees.</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Controller: Position Controller with PID control.</a:t>
            </a:r>
            <a:endParaRPr lang="en-US" sz="2800" dirty="0">
              <a:solidFill>
                <a:srgbClr val="EFF0F1"/>
              </a:solidFill>
              <a:latin typeface="Minion Pro" panose="02040503050306020203"/>
            </a:endParaRPr>
          </a:p>
        </p:txBody>
      </p:sp>
      <p:cxnSp>
        <p:nvCxnSpPr>
          <p:cNvPr id="3" name="Straight Connector 2"/>
          <p:cNvCxnSpPr/>
          <p:nvPr/>
        </p:nvCxnSpPr>
        <p:spPr>
          <a:xfrm>
            <a:off x="-65801" y="4803224"/>
            <a:ext cx="8595360" cy="0"/>
          </a:xfrm>
          <a:prstGeom prst="line">
            <a:avLst/>
          </a:prstGeom>
          <a:ln w="152400">
            <a:solidFill>
              <a:srgbClr val="1EADB3"/>
            </a:solidFill>
          </a:ln>
        </p:spPr>
        <p:style>
          <a:lnRef idx="1">
            <a:schemeClr val="accent1"/>
          </a:lnRef>
          <a:fillRef idx="0">
            <a:schemeClr val="accent1"/>
          </a:fillRef>
          <a:effectRef idx="0">
            <a:schemeClr val="accent1"/>
          </a:effectRef>
          <a:fontRef idx="minor">
            <a:schemeClr val="tx1"/>
          </a:fontRef>
        </p:style>
      </p:cxnSp>
      <p:sp>
        <p:nvSpPr>
          <p:cNvPr id="36" name="TextBox 6">
            <a:extLst>
              <a:ext uri="{FF2B5EF4-FFF2-40B4-BE49-F238E27FC236}">
                <a16:creationId xmlns:a16="http://schemas.microsoft.com/office/drawing/2014/main" xmlns="" id="{C56139DA-DE0C-2F4E-84C6-92ED341B7EFD}"/>
              </a:ext>
            </a:extLst>
          </p:cNvPr>
          <p:cNvSpPr txBox="1">
            <a:spLocks noChangeArrowheads="1"/>
          </p:cNvSpPr>
          <p:nvPr/>
        </p:nvSpPr>
        <p:spPr bwMode="auto">
          <a:xfrm>
            <a:off x="58842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Motivation</a:t>
            </a:r>
          </a:p>
        </p:txBody>
      </p:sp>
      <p:sp>
        <p:nvSpPr>
          <p:cNvPr id="43" name="TextBox 6">
            <a:extLst>
              <a:ext uri="{FF2B5EF4-FFF2-40B4-BE49-F238E27FC236}">
                <a16:creationId xmlns:a16="http://schemas.microsoft.com/office/drawing/2014/main" xmlns="" id="{AB7078D3-7A07-E049-9730-CC256898589C}"/>
              </a:ext>
            </a:extLst>
          </p:cNvPr>
          <p:cNvSpPr txBox="1">
            <a:spLocks noChangeArrowheads="1"/>
          </p:cNvSpPr>
          <p:nvPr/>
        </p:nvSpPr>
        <p:spPr bwMode="auto">
          <a:xfrm>
            <a:off x="9798543" y="5334000"/>
            <a:ext cx="8850164"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Methods</a:t>
            </a:r>
          </a:p>
        </p:txBody>
      </p:sp>
      <p:sp>
        <p:nvSpPr>
          <p:cNvPr id="45" name="Text Box 24">
            <a:extLst>
              <a:ext uri="{FF2B5EF4-FFF2-40B4-BE49-F238E27FC236}">
                <a16:creationId xmlns:a16="http://schemas.microsoft.com/office/drawing/2014/main" xmlns="" id="{B8EDF7D5-53D2-A44D-B558-50F840F28BC7}"/>
              </a:ext>
            </a:extLst>
          </p:cNvPr>
          <p:cNvSpPr txBox="1">
            <a:spLocks noChangeArrowheads="1"/>
          </p:cNvSpPr>
          <p:nvPr/>
        </p:nvSpPr>
        <p:spPr bwMode="auto">
          <a:xfrm>
            <a:off x="611023" y="6457838"/>
            <a:ext cx="8595360" cy="368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smtClean="0">
                <a:solidFill>
                  <a:schemeClr val="bg1"/>
                </a:solidFill>
              </a:rPr>
              <a:t>Animals moving in complex environments are an excellent source of </a:t>
            </a:r>
            <a:r>
              <a:rPr lang="en-US" sz="2400" dirty="0">
                <a:solidFill>
                  <a:schemeClr val="bg1"/>
                </a:solidFill>
              </a:rPr>
              <a:t>inspiration for </a:t>
            </a:r>
            <a:r>
              <a:rPr lang="en-US" sz="2400" dirty="0" smtClean="0">
                <a:solidFill>
                  <a:schemeClr val="bg1"/>
                </a:solidFill>
              </a:rPr>
              <a:t>improving robots. This project is inspired by the extreme maneuverability of the male Anna’s Hummingbird (</a:t>
            </a:r>
            <a:r>
              <a:rPr lang="en-US" sz="2400" i="1" dirty="0" err="1" smtClean="0">
                <a:solidFill>
                  <a:schemeClr val="bg1"/>
                </a:solidFill>
              </a:rPr>
              <a:t>Calypte</a:t>
            </a:r>
            <a:r>
              <a:rPr lang="en-US" sz="2400" i="1" dirty="0" smtClean="0">
                <a:solidFill>
                  <a:schemeClr val="bg1"/>
                </a:solidFill>
              </a:rPr>
              <a:t> </a:t>
            </a:r>
            <a:r>
              <a:rPr lang="en-US" sz="2400" i="1" dirty="0" err="1">
                <a:solidFill>
                  <a:schemeClr val="bg1"/>
                </a:solidFill>
              </a:rPr>
              <a:t>a</a:t>
            </a:r>
            <a:r>
              <a:rPr lang="en-US" sz="2400" i="1" dirty="0" err="1" smtClean="0">
                <a:solidFill>
                  <a:schemeClr val="bg1"/>
                </a:solidFill>
              </a:rPr>
              <a:t>nna</a:t>
            </a:r>
            <a:r>
              <a:rPr lang="en-US" sz="2400" dirty="0" smtClean="0">
                <a:solidFill>
                  <a:schemeClr val="bg1"/>
                </a:solidFill>
              </a:rPr>
              <a:t>). I hope to </a:t>
            </a:r>
            <a:r>
              <a:rPr lang="en-US" sz="2400" dirty="0" smtClean="0">
                <a:solidFill>
                  <a:schemeClr val="bg1"/>
                </a:solidFill>
              </a:rPr>
              <a:t>make use of the study of their </a:t>
            </a:r>
            <a:r>
              <a:rPr lang="en-US" sz="2400" dirty="0" smtClean="0">
                <a:solidFill>
                  <a:schemeClr val="bg1"/>
                </a:solidFill>
              </a:rPr>
              <a:t>phenomenal dive maneuvers to </a:t>
            </a:r>
            <a:r>
              <a:rPr lang="en-US" sz="2400" dirty="0" smtClean="0">
                <a:solidFill>
                  <a:schemeClr val="bg1"/>
                </a:solidFill>
              </a:rPr>
              <a:t>test the limits of </a:t>
            </a:r>
            <a:r>
              <a:rPr lang="en-US" sz="2400" dirty="0" smtClean="0">
                <a:solidFill>
                  <a:schemeClr val="bg1"/>
                </a:solidFill>
              </a:rPr>
              <a:t>quadrotor control at high speeds and torques. Successful research will </a:t>
            </a:r>
            <a:r>
              <a:rPr lang="en-US" sz="2400" dirty="0" smtClean="0">
                <a:solidFill>
                  <a:schemeClr val="bg1"/>
                </a:solidFill>
              </a:rPr>
              <a:t>enhance our high-speed control ability </a:t>
            </a:r>
            <a:r>
              <a:rPr lang="en-US" sz="2400" dirty="0" smtClean="0">
                <a:solidFill>
                  <a:schemeClr val="bg1"/>
                </a:solidFill>
              </a:rPr>
              <a:t>of quadrotor </a:t>
            </a:r>
            <a:r>
              <a:rPr lang="en-US" sz="2400" dirty="0" smtClean="0">
                <a:solidFill>
                  <a:schemeClr val="bg1"/>
                </a:solidFill>
              </a:rPr>
              <a:t>drones to increase their usefulness and application in the public and private sectors.</a:t>
            </a:r>
            <a:endParaRPr lang="en-US" sz="2400" dirty="0">
              <a:solidFill>
                <a:schemeClr val="bg1"/>
              </a:solidFill>
              <a:latin typeface="Minion Pro" panose="02040503050306020203"/>
            </a:endParaRPr>
          </a:p>
        </p:txBody>
      </p:sp>
      <p:sp>
        <p:nvSpPr>
          <p:cNvPr id="48" name="TextBox 6">
            <a:extLst>
              <a:ext uri="{FF2B5EF4-FFF2-40B4-BE49-F238E27FC236}">
                <a16:creationId xmlns:a16="http://schemas.microsoft.com/office/drawing/2014/main" xmlns="" id="{39AAD502-ED40-B148-8E51-CBDC9EF5D5A8}"/>
              </a:ext>
            </a:extLst>
          </p:cNvPr>
          <p:cNvSpPr txBox="1">
            <a:spLocks noChangeArrowheads="1"/>
          </p:cNvSpPr>
          <p:nvPr/>
        </p:nvSpPr>
        <p:spPr bwMode="auto">
          <a:xfrm>
            <a:off x="1860678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Results</a:t>
            </a:r>
          </a:p>
        </p:txBody>
      </p:sp>
      <p:sp>
        <p:nvSpPr>
          <p:cNvPr id="49" name="Text Box 24">
            <a:extLst>
              <a:ext uri="{FF2B5EF4-FFF2-40B4-BE49-F238E27FC236}">
                <a16:creationId xmlns:a16="http://schemas.microsoft.com/office/drawing/2014/main" xmlns="" id="{4F7D7BBB-7D90-1247-BC00-FC4AECB10F94}"/>
              </a:ext>
            </a:extLst>
          </p:cNvPr>
          <p:cNvSpPr txBox="1">
            <a:spLocks noChangeArrowheads="1"/>
          </p:cNvSpPr>
          <p:nvPr/>
        </p:nvSpPr>
        <p:spPr bwMode="auto">
          <a:xfrm>
            <a:off x="18602024" y="6417771"/>
            <a:ext cx="8595360" cy="380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Three trials were run at varying speed reductions using the same PID controller used to fly the diamond pattern in Figure 2. The attitude angle command saturation limits were increased to </a:t>
            </a:r>
            <a:r>
              <a:rPr lang="en-US" sz="2800" dirty="0" smtClean="0">
                <a:solidFill>
                  <a:srgbClr val="FF0000"/>
                </a:solidFill>
                <a:latin typeface="Minion Pro" panose="02040503050306020203"/>
              </a:rPr>
              <a:t>+/-25 </a:t>
            </a:r>
            <a:r>
              <a:rPr lang="en-US" sz="2800" dirty="0" smtClean="0">
                <a:solidFill>
                  <a:srgbClr val="EFF0F1"/>
                </a:solidFill>
                <a:latin typeface="Minion Pro" panose="02040503050306020203"/>
              </a:rPr>
              <a:t>degrees. The simulated quadrotor was able to follow the one twentieth speed reduction the closest, and had the smallest RMSE, while the trial at one fifth the speed was incredibly slow.</a:t>
            </a:r>
            <a:endParaRPr lang="en-US" sz="2800" dirty="0">
              <a:solidFill>
                <a:srgbClr val="EFF0F1"/>
              </a:solidFill>
              <a:latin typeface="Minion Pro" panose="02040503050306020203"/>
            </a:endParaRPr>
          </a:p>
        </p:txBody>
      </p:sp>
      <p:sp>
        <p:nvSpPr>
          <p:cNvPr id="54" name="TextBox 6">
            <a:extLst>
              <a:ext uri="{FF2B5EF4-FFF2-40B4-BE49-F238E27FC236}">
                <a16:creationId xmlns:a16="http://schemas.microsoft.com/office/drawing/2014/main" xmlns="" id="{A02677C0-3182-1744-88D1-3C5A668DCB1C}"/>
              </a:ext>
            </a:extLst>
          </p:cNvPr>
          <p:cNvSpPr txBox="1">
            <a:spLocks noChangeArrowheads="1"/>
          </p:cNvSpPr>
          <p:nvPr/>
        </p:nvSpPr>
        <p:spPr bwMode="auto">
          <a:xfrm>
            <a:off x="27237930" y="22763019"/>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References</a:t>
            </a:r>
          </a:p>
        </p:txBody>
      </p:sp>
      <p:sp>
        <p:nvSpPr>
          <p:cNvPr id="57" name="TextBox 6">
            <a:extLst>
              <a:ext uri="{FF2B5EF4-FFF2-40B4-BE49-F238E27FC236}">
                <a16:creationId xmlns:a16="http://schemas.microsoft.com/office/drawing/2014/main" xmlns="" id="{D7176067-E763-AD45-8EB8-25F4978B17F4}"/>
              </a:ext>
            </a:extLst>
          </p:cNvPr>
          <p:cNvSpPr txBox="1">
            <a:spLocks noChangeArrowheads="1"/>
          </p:cNvSpPr>
          <p:nvPr/>
        </p:nvSpPr>
        <p:spPr bwMode="auto">
          <a:xfrm>
            <a:off x="27521797" y="25131985"/>
            <a:ext cx="8595360"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a:solidFill>
                  <a:srgbClr val="EFF0F1"/>
                </a:solidFill>
                <a:latin typeface="Century Gothic" panose="020B0502020202020204" pitchFamily="34" charset="0"/>
              </a:rPr>
              <a:t>Acknowledgement</a:t>
            </a:r>
          </a:p>
        </p:txBody>
      </p:sp>
      <p:sp>
        <p:nvSpPr>
          <p:cNvPr id="58" name="Text Box 24">
            <a:extLst>
              <a:ext uri="{FF2B5EF4-FFF2-40B4-BE49-F238E27FC236}">
                <a16:creationId xmlns:a16="http://schemas.microsoft.com/office/drawing/2014/main" xmlns="" id="{723B0B7F-4EF9-A84F-AE5E-930BD6FC66ED}"/>
              </a:ext>
            </a:extLst>
          </p:cNvPr>
          <p:cNvSpPr txBox="1">
            <a:spLocks noChangeArrowheads="1"/>
          </p:cNvSpPr>
          <p:nvPr/>
        </p:nvSpPr>
        <p:spPr bwMode="auto">
          <a:xfrm>
            <a:off x="27564552" y="26208970"/>
            <a:ext cx="8595360" cy="9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smtClean="0">
                <a:solidFill>
                  <a:srgbClr val="EFF0F1"/>
                </a:solidFill>
                <a:latin typeface="Minion Pro" panose="02040503050306020203" pitchFamily="18" charset="0"/>
              </a:rPr>
              <a:t>Professor Chris Clark (trajectories), Professor Cheng, Professor Dawkins, Professor Piper, 2ndLt Canlas, MIDN </a:t>
            </a:r>
            <a:r>
              <a:rPr lang="en-US" sz="2000" dirty="0" err="1" smtClean="0">
                <a:solidFill>
                  <a:srgbClr val="EFF0F1"/>
                </a:solidFill>
                <a:latin typeface="Minion Pro" panose="02040503050306020203" pitchFamily="18" charset="0"/>
              </a:rPr>
              <a:t>Guinan</a:t>
            </a:r>
            <a:endParaRPr lang="en-US" sz="2000" dirty="0">
              <a:solidFill>
                <a:srgbClr val="EFF0F1"/>
              </a:solidFill>
              <a:latin typeface="Minion Pro" panose="02040503050306020203" pitchFamily="18" charset="0"/>
            </a:endParaRPr>
          </a:p>
        </p:txBody>
      </p:sp>
      <p:pic>
        <p:nvPicPr>
          <p:cNvPr id="9" name="Picture 8">
            <a:extLst>
              <a:ext uri="{FF2B5EF4-FFF2-40B4-BE49-F238E27FC236}">
                <a16:creationId xmlns:a16="http://schemas.microsoft.com/office/drawing/2014/main" xmlns="" id="{8BBB48DF-7760-EF4E-A843-57ABFA6EE848}"/>
              </a:ext>
            </a:extLst>
          </p:cNvPr>
          <p:cNvPicPr>
            <a:picLocks noChangeAspect="1"/>
          </p:cNvPicPr>
          <p:nvPr/>
        </p:nvPicPr>
        <p:blipFill rotWithShape="1">
          <a:blip r:embed="rId3">
            <a:extLst>
              <a:ext uri="{28A0092B-C50C-407E-A947-70E740481C1C}">
                <a14:useLocalDpi xmlns:a14="http://schemas.microsoft.com/office/drawing/2010/main" val="0"/>
              </a:ext>
            </a:extLst>
          </a:blip>
          <a:srcRect l="6558" t="15486" r="4303" b="12259"/>
          <a:stretch/>
        </p:blipFill>
        <p:spPr>
          <a:xfrm>
            <a:off x="26072248" y="128031"/>
            <a:ext cx="10371764" cy="4398270"/>
          </a:xfrm>
          <a:prstGeom prst="rect">
            <a:avLst/>
          </a:prstGeom>
        </p:spPr>
      </p:pic>
      <p:sp>
        <p:nvSpPr>
          <p:cNvPr id="22" name="TextBox 6">
            <a:extLst>
              <a:ext uri="{FF2B5EF4-FFF2-40B4-BE49-F238E27FC236}">
                <a16:creationId xmlns:a16="http://schemas.microsoft.com/office/drawing/2014/main" xmlns="" id="{FA91D9F4-0072-49D7-9D5F-07E94BA0E627}"/>
              </a:ext>
            </a:extLst>
          </p:cNvPr>
          <p:cNvSpPr txBox="1">
            <a:spLocks noChangeArrowheads="1"/>
          </p:cNvSpPr>
          <p:nvPr/>
        </p:nvSpPr>
        <p:spPr bwMode="auto">
          <a:xfrm>
            <a:off x="515773" y="15144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Problem Statement</a:t>
            </a:r>
          </a:p>
        </p:txBody>
      </p:sp>
      <p:sp>
        <p:nvSpPr>
          <p:cNvPr id="23" name="TextBox 6">
            <a:extLst>
              <a:ext uri="{FF2B5EF4-FFF2-40B4-BE49-F238E27FC236}">
                <a16:creationId xmlns:a16="http://schemas.microsoft.com/office/drawing/2014/main" xmlns="" id="{11D5D41C-AE5C-4977-ACDE-2D587738EE96}"/>
              </a:ext>
            </a:extLst>
          </p:cNvPr>
          <p:cNvSpPr txBox="1">
            <a:spLocks noChangeArrowheads="1"/>
          </p:cNvSpPr>
          <p:nvPr/>
        </p:nvSpPr>
        <p:spPr bwMode="auto">
          <a:xfrm>
            <a:off x="515773" y="23907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Related Work</a:t>
            </a:r>
          </a:p>
        </p:txBody>
      </p:sp>
      <p:sp>
        <p:nvSpPr>
          <p:cNvPr id="55" name="Text Box 24">
            <a:extLst>
              <a:ext uri="{FF2B5EF4-FFF2-40B4-BE49-F238E27FC236}">
                <a16:creationId xmlns:a16="http://schemas.microsoft.com/office/drawing/2014/main" xmlns="" id="{DC932C92-0DE0-A249-9B18-27B56BDFE705}"/>
              </a:ext>
            </a:extLst>
          </p:cNvPr>
          <p:cNvSpPr txBox="1">
            <a:spLocks noChangeArrowheads="1"/>
          </p:cNvSpPr>
          <p:nvPr/>
        </p:nvSpPr>
        <p:spPr bwMode="auto">
          <a:xfrm>
            <a:off x="27403352" y="23775460"/>
            <a:ext cx="8507058"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solidFill>
                  <a:srgbClr val="EFF0F1"/>
                </a:solidFill>
                <a:latin typeface="Minion Pro" panose="02040503050306020203" pitchFamily="18" charset="0"/>
              </a:rPr>
              <a:t>[1] W.-K. Chen, </a:t>
            </a:r>
            <a:r>
              <a:rPr lang="en-US" sz="2000" i="1" dirty="0">
                <a:solidFill>
                  <a:srgbClr val="EFF0F1"/>
                </a:solidFill>
                <a:latin typeface="Minion Pro" panose="02040503050306020203" pitchFamily="18" charset="0"/>
              </a:rPr>
              <a:t>Linear Networks and Systems</a:t>
            </a:r>
            <a:r>
              <a:rPr lang="en-US" sz="2000" dirty="0">
                <a:solidFill>
                  <a:srgbClr val="EFF0F1"/>
                </a:solidFill>
                <a:latin typeface="Minion Pro" panose="02040503050306020203" pitchFamily="18" charset="0"/>
              </a:rPr>
              <a:t>. Belmont, CA: Wadsworth, 1993, pp. 123–135. (book example, omit page numbers if needed</a:t>
            </a:r>
            <a:r>
              <a:rPr lang="en-US" sz="2000" dirty="0" smtClean="0">
                <a:solidFill>
                  <a:srgbClr val="EFF0F1"/>
                </a:solidFill>
                <a:latin typeface="Minion Pro" panose="02040503050306020203" pitchFamily="18" charset="0"/>
              </a:rPr>
              <a:t>)</a:t>
            </a:r>
            <a:endParaRPr lang="en-US" sz="2000" dirty="0">
              <a:solidFill>
                <a:srgbClr val="EFF0F1"/>
              </a:solidFill>
              <a:latin typeface="Minion Pro" panose="02040503050306020203" pitchFamily="18" charset="0"/>
            </a:endParaRPr>
          </a:p>
          <a:p>
            <a:pPr eaLnBrk="1" hangingPunct="1">
              <a:spcBef>
                <a:spcPct val="50000"/>
              </a:spcBef>
            </a:pPr>
            <a:r>
              <a:rPr lang="en-US" sz="2000" dirty="0" smtClean="0">
                <a:solidFill>
                  <a:srgbClr val="EFF0F1"/>
                </a:solidFill>
                <a:latin typeface="Minion Pro" panose="02040503050306020203" pitchFamily="18" charset="0"/>
              </a:rPr>
              <a:t>(use IEEE format): cite Clark, Kumar, M. </a:t>
            </a:r>
            <a:r>
              <a:rPr lang="en-US" sz="2000" dirty="0" err="1" smtClean="0">
                <a:solidFill>
                  <a:srgbClr val="EFF0F1"/>
                </a:solidFill>
                <a:latin typeface="Minion Pro" panose="02040503050306020203" pitchFamily="18" charset="0"/>
              </a:rPr>
              <a:t>Grieff</a:t>
            </a:r>
            <a:r>
              <a:rPr lang="en-US" sz="2000" dirty="0" smtClean="0">
                <a:solidFill>
                  <a:srgbClr val="EFF0F1"/>
                </a:solidFill>
                <a:latin typeface="Minion Pro" panose="02040503050306020203" pitchFamily="18" charset="0"/>
              </a:rPr>
              <a:t> (control) and the simulation people.</a:t>
            </a:r>
            <a:endParaRPr lang="en-US" sz="2000" dirty="0">
              <a:solidFill>
                <a:srgbClr val="EFF0F1"/>
              </a:solidFill>
              <a:latin typeface="Minion Pro" panose="02040503050306020203" pitchFamily="18" charset="0"/>
            </a:endParaRPr>
          </a:p>
        </p:txBody>
      </p:sp>
      <p:sp>
        <p:nvSpPr>
          <p:cNvPr id="25" name="Text Box 24">
            <a:extLst>
              <a:ext uri="{FF2B5EF4-FFF2-40B4-BE49-F238E27FC236}">
                <a16:creationId xmlns:a16="http://schemas.microsoft.com/office/drawing/2014/main" xmlns="" id="{C2A8878D-E02F-4BF9-B194-EE211DB3E27C}"/>
              </a:ext>
            </a:extLst>
          </p:cNvPr>
          <p:cNvSpPr txBox="1">
            <a:spLocks noChangeArrowheads="1"/>
          </p:cNvSpPr>
          <p:nvPr/>
        </p:nvSpPr>
        <p:spPr bwMode="auto">
          <a:xfrm>
            <a:off x="611023" y="16287638"/>
            <a:ext cx="8595360" cy="681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Given a representative </a:t>
            </a:r>
            <a:r>
              <a:rPr lang="en-US" sz="2800" i="1" dirty="0" smtClean="0">
                <a:solidFill>
                  <a:srgbClr val="EFF0F1"/>
                </a:solidFill>
                <a:latin typeface="Minion Pro" panose="02040503050306020203"/>
              </a:rPr>
              <a:t>C. </a:t>
            </a:r>
            <a:r>
              <a:rPr lang="en-US" sz="2800" i="1" dirty="0" err="1" smtClean="0">
                <a:solidFill>
                  <a:srgbClr val="EFF0F1"/>
                </a:solidFill>
                <a:latin typeface="Minion Pro" panose="02040503050306020203"/>
              </a:rPr>
              <a:t>anna</a:t>
            </a:r>
            <a:r>
              <a:rPr lang="en-US" sz="2800" dirty="0" smtClean="0">
                <a:solidFill>
                  <a:srgbClr val="EFF0F1"/>
                </a:solidFill>
                <a:latin typeface="Minion Pro" panose="02040503050306020203"/>
              </a:rPr>
              <a:t> trajectory, a quadrotor MATLAB </a:t>
            </a:r>
            <a:r>
              <a:rPr lang="en-US" sz="2800" dirty="0" smtClean="0">
                <a:solidFill>
                  <a:srgbClr val="EFF0F1"/>
                </a:solidFill>
                <a:latin typeface="Minion Pro" panose="02040503050306020203"/>
              </a:rPr>
              <a:t>Simulink simulation, a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2.1, and an optical motion tracking system (</a:t>
            </a:r>
            <a:r>
              <a:rPr lang="en-US" sz="2800" dirty="0" err="1" smtClean="0">
                <a:solidFill>
                  <a:srgbClr val="EFF0F1"/>
                </a:solidFill>
                <a:latin typeface="Minion Pro" panose="02040503050306020203"/>
              </a:rPr>
              <a:t>OptiTrack</a:t>
            </a:r>
            <a:r>
              <a:rPr lang="en-US" sz="2800" dirty="0" smtClean="0">
                <a:solidFill>
                  <a:srgbClr val="EFF0F1"/>
                </a:solidFill>
                <a:latin typeface="Minion Pro" panose="02040503050306020203"/>
              </a:rPr>
              <a:t>),  a suitable controller will be developed to fly a quadrotor autonomously to mimic a scaled-down representative hummingbird dive trajectory. Attempts will first be made in simulation, and then </a:t>
            </a:r>
            <a:r>
              <a:rPr lang="en-US" sz="2800" dirty="0" smtClean="0">
                <a:solidFill>
                  <a:srgbClr val="EFF0F1"/>
                </a:solidFill>
                <a:latin typeface="Minion Pro" panose="02040503050306020203"/>
              </a:rPr>
              <a:t>in proof of concept demonstration. </a:t>
            </a:r>
            <a:r>
              <a:rPr lang="en-US" sz="2800" dirty="0" smtClean="0">
                <a:solidFill>
                  <a:srgbClr val="EFF0F1"/>
                </a:solidFill>
                <a:latin typeface="Minion Pro" panose="02040503050306020203"/>
              </a:rPr>
              <a:t>Successful trials will demonstrate a root mean square error (RMSE) between the desired trajectory and the actual trajectory of less than 10cm with a 5cm standard deviation over the entire dataset. These </a:t>
            </a:r>
            <a:r>
              <a:rPr lang="en-US" sz="2800" dirty="0" smtClean="0">
                <a:solidFill>
                  <a:srgbClr val="EFF0F1"/>
                </a:solidFill>
                <a:latin typeface="Minion Pro" panose="02040503050306020203"/>
              </a:rPr>
              <a:t>errors will be calculated between the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for each pair of data points with the same time stamp. (other assumptions?)</a:t>
            </a:r>
            <a:r>
              <a:rPr lang="en-US" sz="2800" dirty="0" smtClean="0">
                <a:solidFill>
                  <a:srgbClr val="EFF0F1"/>
                </a:solidFill>
                <a:latin typeface="Minion Pro" panose="02040503050306020203"/>
              </a:rPr>
              <a:t> </a:t>
            </a:r>
            <a:endParaRPr lang="en-US" sz="2800" dirty="0">
              <a:solidFill>
                <a:srgbClr val="EFF0F1"/>
              </a:solidFill>
              <a:latin typeface="Minion Pro" panose="02040503050306020203"/>
            </a:endParaRPr>
          </a:p>
        </p:txBody>
      </p:sp>
      <p:sp>
        <p:nvSpPr>
          <p:cNvPr id="26" name="Text Box 24">
            <a:extLst>
              <a:ext uri="{FF2B5EF4-FFF2-40B4-BE49-F238E27FC236}">
                <a16:creationId xmlns:a16="http://schemas.microsoft.com/office/drawing/2014/main" xmlns="" id="{63D96645-CC56-42E3-9AE0-DED59BDE94AC}"/>
              </a:ext>
            </a:extLst>
          </p:cNvPr>
          <p:cNvSpPr txBox="1">
            <a:spLocks noChangeArrowheads="1"/>
          </p:cNvSpPr>
          <p:nvPr/>
        </p:nvSpPr>
        <p:spPr bwMode="auto">
          <a:xfrm>
            <a:off x="712030" y="25203038"/>
            <a:ext cx="8286750" cy="75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a:solidFill>
                  <a:srgbClr val="EFF0F1"/>
                </a:solidFill>
                <a:latin typeface="Minion Pro" panose="02040503050306020203"/>
              </a:rPr>
              <a:t>Short mention of </a:t>
            </a:r>
            <a:r>
              <a:rPr lang="en-US" sz="2800" dirty="0" smtClean="0">
                <a:solidFill>
                  <a:srgbClr val="EFF0F1"/>
                </a:solidFill>
                <a:latin typeface="Minion Pro" panose="02040503050306020203"/>
              </a:rPr>
              <a:t>work in </a:t>
            </a:r>
            <a:r>
              <a:rPr lang="en-US" sz="2800" dirty="0" err="1" smtClean="0">
                <a:solidFill>
                  <a:srgbClr val="EFF0F1"/>
                </a:solidFill>
                <a:latin typeface="Minion Pro" panose="02040503050306020203"/>
              </a:rPr>
              <a:t>Grieff</a:t>
            </a:r>
            <a:r>
              <a:rPr lang="en-US" sz="2800" dirty="0" smtClean="0">
                <a:solidFill>
                  <a:srgbClr val="EFF0F1"/>
                </a:solidFill>
                <a:latin typeface="Minion Pro" panose="02040503050306020203"/>
              </a:rPr>
              <a:t> and Kumar.</a:t>
            </a:r>
            <a:endParaRPr lang="en-US" sz="2800" dirty="0">
              <a:solidFill>
                <a:srgbClr val="EFF0F1"/>
              </a:solidFill>
              <a:latin typeface="Minion Pro" panose="02040503050306020203"/>
            </a:endParaRPr>
          </a:p>
        </p:txBody>
      </p:sp>
      <p:sp>
        <p:nvSpPr>
          <p:cNvPr id="29" name="Text Box 24">
            <a:extLst>
              <a:ext uri="{FF2B5EF4-FFF2-40B4-BE49-F238E27FC236}">
                <a16:creationId xmlns:a16="http://schemas.microsoft.com/office/drawing/2014/main" xmlns="" id="{B0409770-80DF-497F-AF90-A79DD05D12EF}"/>
              </a:ext>
            </a:extLst>
          </p:cNvPr>
          <p:cNvSpPr txBox="1">
            <a:spLocks noChangeArrowheads="1"/>
          </p:cNvSpPr>
          <p:nvPr/>
        </p:nvSpPr>
        <p:spPr bwMode="auto">
          <a:xfrm>
            <a:off x="9630189" y="19532863"/>
            <a:ext cx="8595360" cy="34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Proof-of-Concept Demonstration:</a:t>
            </a:r>
          </a:p>
          <a:p>
            <a:pPr marL="514350" indent="-51435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ROS on </a:t>
            </a:r>
            <a:r>
              <a:rPr lang="en-US" sz="2800" dirty="0" err="1" smtClean="0">
                <a:solidFill>
                  <a:srgbClr val="EFF0F1"/>
                </a:solidFill>
                <a:latin typeface="Minion Pro" panose="02040503050306020203"/>
              </a:rPr>
              <a:t>linux</a:t>
            </a:r>
            <a:r>
              <a:rPr lang="en-US" sz="2800" dirty="0" smtClean="0">
                <a:solidFill>
                  <a:srgbClr val="EFF0F1"/>
                </a:solidFill>
                <a:latin typeface="Minion Pro" panose="02040503050306020203"/>
              </a:rPr>
              <a:t> machine sends commands to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obtains sensor data from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from the </a:t>
            </a:r>
            <a:r>
              <a:rPr lang="en-US" sz="2800" dirty="0" err="1" smtClean="0">
                <a:solidFill>
                  <a:srgbClr val="EFF0F1"/>
                </a:solidFill>
                <a:latin typeface="Minion Pro" panose="02040503050306020203"/>
              </a:rPr>
              <a:t>OptiTrack</a:t>
            </a:r>
            <a:endParaRPr lang="en-US" sz="2800" dirty="0" smtClean="0">
              <a:solidFill>
                <a:srgbClr val="EFF0F1"/>
              </a:solidFill>
              <a:latin typeface="Minion Pro" panose="02040503050306020203"/>
            </a:endParaRPr>
          </a:p>
          <a:p>
            <a:pPr marL="514350" indent="-514350" eaLnBrk="1" hangingPunct="1">
              <a:spcBef>
                <a:spcPct val="50000"/>
              </a:spcBef>
              <a:buFont typeface="Arial" panose="020B0604020202020204" pitchFamily="34" charset="0"/>
              <a:buChar char="•"/>
            </a:pPr>
            <a:r>
              <a:rPr lang="en-US" sz="2800" dirty="0" err="1">
                <a:solidFill>
                  <a:srgbClr val="EFF0F1"/>
                </a:solidFill>
                <a:latin typeface="Minion Pro" panose="02040503050306020203"/>
              </a:rPr>
              <a:t>OptiTrack</a:t>
            </a:r>
            <a:r>
              <a:rPr lang="en-US" sz="2800" dirty="0">
                <a:solidFill>
                  <a:srgbClr val="EFF0F1"/>
                </a:solidFill>
                <a:latin typeface="Minion Pro" panose="02040503050306020203"/>
              </a:rPr>
              <a:t> Motion Tracking </a:t>
            </a:r>
            <a:r>
              <a:rPr lang="en-US" sz="2800" dirty="0" smtClean="0">
                <a:solidFill>
                  <a:srgbClr val="EFF0F1"/>
                </a:solidFill>
                <a:latin typeface="Minion Pro" panose="02040503050306020203"/>
              </a:rPr>
              <a:t>System accurate to +/- 0.5mm</a:t>
            </a:r>
            <a:endParaRPr lang="en-US" sz="2800" dirty="0">
              <a:solidFill>
                <a:srgbClr val="EFF0F1"/>
              </a:solidFill>
              <a:latin typeface="Minion Pro" panose="02040503050306020203"/>
            </a:endParaRPr>
          </a:p>
        </p:txBody>
      </p:sp>
      <p:sp>
        <p:nvSpPr>
          <p:cNvPr id="30" name="Text Box 24">
            <a:extLst>
              <a:ext uri="{FF2B5EF4-FFF2-40B4-BE49-F238E27FC236}">
                <a16:creationId xmlns:a16="http://schemas.microsoft.com/office/drawing/2014/main" xmlns="" id="{0B1E17B3-28C2-4267-91CA-AB63A39B00DE}"/>
              </a:ext>
            </a:extLst>
          </p:cNvPr>
          <p:cNvSpPr txBox="1">
            <a:spLocks noChangeArrowheads="1"/>
          </p:cNvSpPr>
          <p:nvPr/>
        </p:nvSpPr>
        <p:spPr bwMode="auto">
          <a:xfrm>
            <a:off x="9651494" y="16624770"/>
            <a:ext cx="8624232"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sp>
        <p:nvSpPr>
          <p:cNvPr id="6" name="Rectangle 5">
            <a:extLst>
              <a:ext uri="{FF2B5EF4-FFF2-40B4-BE49-F238E27FC236}">
                <a16:creationId xmlns:a16="http://schemas.microsoft.com/office/drawing/2014/main" xmlns=""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32" name="Text Box 24">
            <a:extLst>
              <a:ext uri="{FF2B5EF4-FFF2-40B4-BE49-F238E27FC236}">
                <a16:creationId xmlns:a16="http://schemas.microsoft.com/office/drawing/2014/main" xmlns="" id="{CF33B082-BC78-4BA7-83E7-ED83299C5457}"/>
              </a:ext>
            </a:extLst>
          </p:cNvPr>
          <p:cNvSpPr txBox="1">
            <a:spLocks noChangeArrowheads="1"/>
          </p:cNvSpPr>
          <p:nvPr/>
        </p:nvSpPr>
        <p:spPr bwMode="auto">
          <a:xfrm>
            <a:off x="27250205" y="18912126"/>
            <a:ext cx="8595360" cy="423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Hardware testing for the autonomous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flight was successful in obtaining 3D position data from the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The next step is to obtain data from an autonomous flight using a basic position controller as in the simulation. Additionally, the trajectory controller will undergo basic tuning, consider saturation limits and incorporate additional linearization regions of control for different stages of the dive.</a:t>
            </a:r>
            <a:r>
              <a:rPr lang="en-US" sz="2800" dirty="0" smtClean="0">
                <a:solidFill>
                  <a:srgbClr val="EFF0F1"/>
                </a:solidFill>
                <a:latin typeface="Minion Pro" panose="02040503050306020203"/>
              </a:rPr>
              <a:t> </a:t>
            </a:r>
            <a:endParaRPr lang="en-US" sz="2800" dirty="0">
              <a:solidFill>
                <a:srgbClr val="EFF0F1"/>
              </a:solidFill>
              <a:latin typeface="Minion Pro" panose="02040503050306020203"/>
            </a:endParaRPr>
          </a:p>
        </p:txBody>
      </p:sp>
      <p:sp>
        <p:nvSpPr>
          <p:cNvPr id="7" name="AutoShape 2" descr="A 3D terrestrial lidar scan of the Interstate 510 bridge in New Orleans">
            <a:extLst>
              <a:ext uri="{FF2B5EF4-FFF2-40B4-BE49-F238E27FC236}">
                <a16:creationId xmlns:a16="http://schemas.microsoft.com/office/drawing/2014/main" xmlns=""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35" name="Text Box 24">
            <a:extLst>
              <a:ext uri="{FF2B5EF4-FFF2-40B4-BE49-F238E27FC236}">
                <a16:creationId xmlns:a16="http://schemas.microsoft.com/office/drawing/2014/main" xmlns="" id="{B96D240A-6B92-4F4B-8599-A841A1F2DFD9}"/>
              </a:ext>
            </a:extLst>
          </p:cNvPr>
          <p:cNvSpPr txBox="1">
            <a:spLocks noChangeArrowheads="1"/>
          </p:cNvSpPr>
          <p:nvPr/>
        </p:nvSpPr>
        <p:spPr bwMode="auto">
          <a:xfrm>
            <a:off x="563398" y="13525404"/>
            <a:ext cx="8595360" cy="18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rgbClr val="1EADB3"/>
                </a:solidFill>
              </a:rPr>
              <a:t>Figure 1: (a) The five stages of an Anna’s Hummingbird dive maneuver, from </a:t>
            </a:r>
            <a:r>
              <a:rPr lang="en-US" sz="2400" dirty="0" smtClean="0">
                <a:solidFill>
                  <a:srgbClr val="1EADB3"/>
                </a:solidFill>
              </a:rPr>
              <a:t>[Clark 2009]. </a:t>
            </a:r>
            <a:r>
              <a:rPr lang="en-US" sz="2400" dirty="0">
                <a:solidFill>
                  <a:srgbClr val="1EADB3"/>
                </a:solidFill>
              </a:rPr>
              <a:t>(b) A quadrotor </a:t>
            </a:r>
            <a:r>
              <a:rPr lang="en-US" sz="2400" dirty="0" smtClean="0">
                <a:solidFill>
                  <a:srgbClr val="1EADB3"/>
                </a:solidFill>
              </a:rPr>
              <a:t>using an aggressive </a:t>
            </a:r>
            <a:r>
              <a:rPr lang="en-US" sz="2400" dirty="0">
                <a:solidFill>
                  <a:srgbClr val="1EADB3"/>
                </a:solidFill>
              </a:rPr>
              <a:t>path planning </a:t>
            </a:r>
            <a:r>
              <a:rPr lang="en-US" sz="2400" dirty="0" smtClean="0">
                <a:solidFill>
                  <a:srgbClr val="1EADB3"/>
                </a:solidFill>
              </a:rPr>
              <a:t>algorithm to </a:t>
            </a:r>
            <a:r>
              <a:rPr lang="en-US" sz="2400" dirty="0">
                <a:solidFill>
                  <a:srgbClr val="1EADB3"/>
                </a:solidFill>
              </a:rPr>
              <a:t>fly through a thrown hoop, from </a:t>
            </a:r>
            <a:r>
              <a:rPr lang="en-US" sz="2400" dirty="0" smtClean="0">
                <a:solidFill>
                  <a:srgbClr val="1EADB3"/>
                </a:solidFill>
              </a:rPr>
              <a:t>[Kumar YYYY]</a:t>
            </a:r>
            <a:endParaRPr lang="en-US" sz="2400" b="1" i="1" dirty="0">
              <a:solidFill>
                <a:srgbClr val="1EADB3"/>
              </a:solidFill>
              <a:latin typeface="Minion Pro" panose="02040503050306020203"/>
            </a:endParaRPr>
          </a:p>
        </p:txBody>
      </p:sp>
      <p:sp>
        <p:nvSpPr>
          <p:cNvPr id="11" name="TextBox 10">
            <a:extLst>
              <a:ext uri="{FF2B5EF4-FFF2-40B4-BE49-F238E27FC236}">
                <a16:creationId xmlns:a16="http://schemas.microsoft.com/office/drawing/2014/main" xmlns="" id="{C54A7560-C470-4632-90FC-610638217CCB}"/>
              </a:ext>
            </a:extLst>
          </p:cNvPr>
          <p:cNvSpPr txBox="1"/>
          <p:nvPr/>
        </p:nvSpPr>
        <p:spPr>
          <a:xfrm>
            <a:off x="5031497" y="13073934"/>
            <a:ext cx="4377425" cy="400110"/>
          </a:xfrm>
          <a:prstGeom prst="rect">
            <a:avLst/>
          </a:prstGeom>
          <a:noFill/>
        </p:spPr>
        <p:txBody>
          <a:bodyPr wrap="square" rtlCol="0">
            <a:spAutoFit/>
          </a:bodyPr>
          <a:lstStyle/>
          <a:p>
            <a:r>
              <a:rPr lang="en-US" sz="2000" b="1" dirty="0">
                <a:solidFill>
                  <a:schemeClr val="bg1"/>
                </a:solidFill>
                <a:latin typeface="Courier New" panose="02070309020205020404" pitchFamily="49" charset="0"/>
                <a:cs typeface="Courier New" panose="02070309020205020404" pitchFamily="49" charset="0"/>
              </a:rPr>
              <a:t>Source: </a:t>
            </a:r>
            <a:r>
              <a:rPr lang="en-US" sz="2000" b="1" dirty="0" err="1">
                <a:solidFill>
                  <a:schemeClr val="bg1"/>
                </a:solidFill>
                <a:latin typeface="Courier New" panose="02070309020205020404" pitchFamily="49" charset="0"/>
                <a:cs typeface="Courier New" panose="02070309020205020404" pitchFamily="49" charset="0"/>
              </a:rPr>
              <a:t>Velodyne</a:t>
            </a:r>
            <a:r>
              <a:rPr lang="en-US" sz="2000" b="1" dirty="0">
                <a:solidFill>
                  <a:schemeClr val="bg1"/>
                </a:solidFill>
                <a:latin typeface="Courier New" panose="02070309020205020404" pitchFamily="49" charset="0"/>
                <a:cs typeface="Courier New" panose="02070309020205020404" pitchFamily="49" charset="0"/>
              </a:rPr>
              <a:t> Inc. </a:t>
            </a:r>
            <a:endParaRPr lang="en-US" sz="7200" b="1" dirty="0">
              <a:solidFill>
                <a:schemeClr val="bg1"/>
              </a:solidFill>
              <a:latin typeface="Courier New" panose="02070309020205020404" pitchFamily="49" charset="0"/>
              <a:cs typeface="Courier New" panose="02070309020205020404" pitchFamily="49" charset="0"/>
            </a:endParaRPr>
          </a:p>
        </p:txBody>
      </p:sp>
      <p:sp>
        <p:nvSpPr>
          <p:cNvPr id="12" name="AutoShape 4" descr="Image result for mechanical drawing">
            <a:extLst>
              <a:ext uri="{FF2B5EF4-FFF2-40B4-BE49-F238E27FC236}">
                <a16:creationId xmlns:a16="http://schemas.microsoft.com/office/drawing/2014/main" xmlns=""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46" name="Text Box 24">
            <a:extLst>
              <a:ext uri="{FF2B5EF4-FFF2-40B4-BE49-F238E27FC236}">
                <a16:creationId xmlns:a16="http://schemas.microsoft.com/office/drawing/2014/main" xmlns="" id="{40463F0C-A75D-450E-B229-3303BD76D736}"/>
              </a:ext>
            </a:extLst>
          </p:cNvPr>
          <p:cNvSpPr txBox="1">
            <a:spLocks noChangeArrowheads="1"/>
          </p:cNvSpPr>
          <p:nvPr/>
        </p:nvSpPr>
        <p:spPr bwMode="auto">
          <a:xfrm>
            <a:off x="9550308" y="17936180"/>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 Figure </a:t>
            </a:r>
            <a:r>
              <a:rPr lang="en-US" sz="2800" b="1" i="1" dirty="0" smtClean="0">
                <a:solidFill>
                  <a:srgbClr val="1EADB3"/>
                </a:solidFill>
                <a:latin typeface="Minion Pro" panose="02040503050306020203"/>
              </a:rPr>
              <a:t>2: </a:t>
            </a:r>
            <a:r>
              <a:rPr lang="en-US" sz="2800" b="1" i="1" dirty="0" smtClean="0">
                <a:solidFill>
                  <a:srgbClr val="1EADB3"/>
                </a:solidFill>
                <a:latin typeface="Minion Pro" panose="02040503050306020203"/>
              </a:rPr>
              <a:t>(a, b) Simulated quadrotor flying a commanded “Diamond” trajectory</a:t>
            </a:r>
            <a:r>
              <a:rPr lang="en-US" sz="2800" b="1" i="1" dirty="0">
                <a:solidFill>
                  <a:srgbClr val="1EADB3"/>
                </a:solidFill>
                <a:latin typeface="Minion Pro" panose="02040503050306020203"/>
              </a:rPr>
              <a:t> </a:t>
            </a:r>
            <a:r>
              <a:rPr lang="en-US" sz="2800" b="1" i="1" dirty="0" smtClean="0">
                <a:solidFill>
                  <a:srgbClr val="1EADB3"/>
                </a:solidFill>
                <a:latin typeface="Minion Pro" panose="02040503050306020203"/>
              </a:rPr>
              <a:t>in the X-Y plane, while attempting to maintain  a 1m hover.</a:t>
            </a:r>
            <a:endParaRPr lang="en-US" sz="2800" b="1" i="1" dirty="0">
              <a:solidFill>
                <a:srgbClr val="1EADB3"/>
              </a:solidFill>
              <a:latin typeface="Minion Pro" panose="02040503050306020203"/>
            </a:endParaRPr>
          </a:p>
        </p:txBody>
      </p:sp>
      <p:sp>
        <p:nvSpPr>
          <p:cNvPr id="47" name="Text Box 24">
            <a:extLst>
              <a:ext uri="{FF2B5EF4-FFF2-40B4-BE49-F238E27FC236}">
                <a16:creationId xmlns:a16="http://schemas.microsoft.com/office/drawing/2014/main" xmlns="" id="{C79FC9F3-432E-4F60-91B2-6DB09A3F6BD7}"/>
              </a:ext>
            </a:extLst>
          </p:cNvPr>
          <p:cNvSpPr txBox="1">
            <a:spLocks noChangeArrowheads="1"/>
          </p:cNvSpPr>
          <p:nvPr/>
        </p:nvSpPr>
        <p:spPr bwMode="auto">
          <a:xfrm>
            <a:off x="27336985" y="8541636"/>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Table 1: The RMSE and largest deviation between trajectory paths  for each trial.</a:t>
            </a:r>
            <a:endParaRPr lang="en-US" sz="2800" b="1" i="1" dirty="0">
              <a:solidFill>
                <a:srgbClr val="1EADB3"/>
              </a:solidFill>
              <a:latin typeface="Minion Pro" panose="02040503050306020203"/>
            </a:endParaRPr>
          </a:p>
        </p:txBody>
      </p:sp>
      <p:sp>
        <p:nvSpPr>
          <p:cNvPr id="50" name="Text Box 24">
            <a:extLst>
              <a:ext uri="{FF2B5EF4-FFF2-40B4-BE49-F238E27FC236}">
                <a16:creationId xmlns:a16="http://schemas.microsoft.com/office/drawing/2014/main" xmlns="" id="{5E91393B-40BC-41D8-8CE7-907E36438189}"/>
              </a:ext>
            </a:extLst>
          </p:cNvPr>
          <p:cNvSpPr txBox="1">
            <a:spLocks noChangeArrowheads="1"/>
          </p:cNvSpPr>
          <p:nvPr/>
        </p:nvSpPr>
        <p:spPr bwMode="auto">
          <a:xfrm>
            <a:off x="18549203" y="25717098"/>
            <a:ext cx="8595360"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graphicFrame>
        <p:nvGraphicFramePr>
          <p:cNvPr id="17" name="Table 16">
            <a:extLst>
              <a:ext uri="{FF2B5EF4-FFF2-40B4-BE49-F238E27FC236}">
                <a16:creationId xmlns:a16="http://schemas.microsoft.com/office/drawing/2014/main" xmlns="" id="{03D5C8D0-A364-4B75-85A5-AE304984C3DC}"/>
              </a:ext>
            </a:extLst>
          </p:cNvPr>
          <p:cNvGraphicFramePr>
            <a:graphicFrameLocks noGrp="1"/>
          </p:cNvGraphicFramePr>
          <p:nvPr>
            <p:extLst>
              <p:ext uri="{D42A27DB-BD31-4B8C-83A1-F6EECF244321}">
                <p14:modId xmlns:p14="http://schemas.microsoft.com/office/powerpoint/2010/main" val="2779369256"/>
              </p:ext>
            </p:extLst>
          </p:nvPr>
        </p:nvGraphicFramePr>
        <p:xfrm>
          <a:off x="27918834" y="5212029"/>
          <a:ext cx="7924800" cy="3438852"/>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xmlns="" val="625045779"/>
                    </a:ext>
                  </a:extLst>
                </a:gridCol>
                <a:gridCol w="2641600">
                  <a:extLst>
                    <a:ext uri="{9D8B030D-6E8A-4147-A177-3AD203B41FA5}">
                      <a16:colId xmlns:a16="http://schemas.microsoft.com/office/drawing/2014/main" xmlns="" val="1777518787"/>
                    </a:ext>
                  </a:extLst>
                </a:gridCol>
                <a:gridCol w="2641600">
                  <a:extLst>
                    <a:ext uri="{9D8B030D-6E8A-4147-A177-3AD203B41FA5}">
                      <a16:colId xmlns:a16="http://schemas.microsoft.com/office/drawing/2014/main" xmlns="" val="1813779465"/>
                    </a:ext>
                  </a:extLst>
                </a:gridCol>
              </a:tblGrid>
              <a:tr h="790684">
                <a:tc>
                  <a:txBody>
                    <a:bodyPr/>
                    <a:lstStyle/>
                    <a:p>
                      <a:r>
                        <a:rPr lang="en-US" sz="3200" dirty="0">
                          <a:solidFill>
                            <a:srgbClr val="1EADB3"/>
                          </a:solidFill>
                          <a:latin typeface="Minion Pro" panose="02040503050306020203"/>
                        </a:rPr>
                        <a:t>Trial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smtClean="0">
                          <a:solidFill>
                            <a:srgbClr val="1EADB3"/>
                          </a:solidFill>
                          <a:latin typeface="Minion Pro" panose="02040503050306020203"/>
                        </a:rPr>
                        <a:t>RMSE (cm)</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err="1" smtClean="0">
                          <a:solidFill>
                            <a:srgbClr val="1EADB3"/>
                          </a:solidFill>
                          <a:latin typeface="Minion Pro" panose="02040503050306020203"/>
                        </a:rPr>
                        <a:t>Lgst</a:t>
                      </a:r>
                      <a:r>
                        <a:rPr lang="en-US" sz="3200" dirty="0" smtClean="0">
                          <a:solidFill>
                            <a:srgbClr val="1EADB3"/>
                          </a:solidFill>
                          <a:latin typeface="Minion Pro" panose="02040503050306020203"/>
                        </a:rPr>
                        <a:t> Deviation (cm)</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801026980"/>
                  </a:ext>
                </a:extLst>
              </a:tr>
              <a:tr h="790684">
                <a:tc>
                  <a:txBody>
                    <a:bodyPr/>
                    <a:lstStyle/>
                    <a:p>
                      <a:pPr algn="ctr"/>
                      <a:r>
                        <a:rPr lang="en-US" sz="3200" dirty="0" smtClean="0">
                          <a:solidFill>
                            <a:schemeClr val="tx1"/>
                          </a:solidFill>
                          <a:latin typeface="Minion Pro" panose="02040503050306020203"/>
                        </a:rPr>
                        <a:t>1/5</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chemeClr val="tx1"/>
                          </a:solidFill>
                          <a:latin typeface="Minion Pro" panose="02040503050306020203"/>
                        </a:rPr>
                        <a:t>560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a:solidFill>
                            <a:schemeClr val="tx1"/>
                          </a:solidFill>
                          <a:latin typeface="Minion Pro" panose="02040503050306020203"/>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64285550"/>
                  </a:ext>
                </a:extLst>
              </a:tr>
              <a:tr h="790684">
                <a:tc>
                  <a:txBody>
                    <a:bodyPr/>
                    <a:lstStyle/>
                    <a:p>
                      <a:pPr algn="ctr"/>
                      <a:r>
                        <a:rPr lang="en-US" sz="3200" dirty="0" smtClean="0">
                          <a:solidFill>
                            <a:schemeClr val="tx1"/>
                          </a:solidFill>
                          <a:latin typeface="Minion Pro" panose="02040503050306020203"/>
                        </a:rPr>
                        <a:t>1/10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chemeClr val="tx1"/>
                          </a:solidFill>
                          <a:latin typeface="Minion Pro" panose="02040503050306020203"/>
                        </a:rPr>
                        <a:t>50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chemeClr val="tx1"/>
                          </a:solidFill>
                          <a:latin typeface="Minion Pro" panose="02040503050306020203"/>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836685659"/>
                  </a:ext>
                </a:extLst>
              </a:tr>
              <a:tr h="790684">
                <a:tc>
                  <a:txBody>
                    <a:bodyPr/>
                    <a:lstStyle/>
                    <a:p>
                      <a:pPr algn="ctr"/>
                      <a:r>
                        <a:rPr lang="en-US" sz="3200" dirty="0" smtClean="0">
                          <a:solidFill>
                            <a:schemeClr val="tx1"/>
                          </a:solidFill>
                          <a:latin typeface="Minion Pro" panose="02040503050306020203"/>
                        </a:rPr>
                        <a:t>1/20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chemeClr val="tx1"/>
                          </a:solidFill>
                          <a:latin typeface="Minion Pro" panose="02040503050306020203"/>
                        </a:rPr>
                        <a:t>50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chemeClr val="tx1"/>
                          </a:solidFill>
                          <a:latin typeface="Minion Pro" panose="02040503050306020203"/>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333203823"/>
                  </a:ext>
                </a:extLst>
              </a:tr>
            </a:tbl>
          </a:graphicData>
        </a:graphic>
      </p:graphicFrame>
      <p:sp>
        <p:nvSpPr>
          <p:cNvPr id="56" name="Text Box 24">
            <a:extLst>
              <a:ext uri="{FF2B5EF4-FFF2-40B4-BE49-F238E27FC236}">
                <a16:creationId xmlns:a16="http://schemas.microsoft.com/office/drawing/2014/main" xmlns="" id="{9713FF2A-28C9-404B-94A8-2E92E06F801C}"/>
              </a:ext>
            </a:extLst>
          </p:cNvPr>
          <p:cNvSpPr txBox="1">
            <a:spLocks noChangeArrowheads="1"/>
          </p:cNvSpPr>
          <p:nvPr/>
        </p:nvSpPr>
        <p:spPr bwMode="auto">
          <a:xfrm>
            <a:off x="18766843" y="25737107"/>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a:t>
            </a:r>
            <a:r>
              <a:rPr lang="en-US" sz="2800" b="1" i="1" dirty="0">
                <a:solidFill>
                  <a:srgbClr val="1EADB3"/>
                </a:solidFill>
                <a:latin typeface="Minion Pro" panose="02040503050306020203"/>
              </a:rPr>
              <a:t>4</a:t>
            </a:r>
            <a:r>
              <a:rPr lang="en-US" sz="2800" b="1" i="1" dirty="0" smtClean="0">
                <a:solidFill>
                  <a:srgbClr val="1EADB3"/>
                </a:solidFill>
                <a:latin typeface="Minion Pro" panose="02040503050306020203"/>
              </a:rPr>
              <a:t>(</a:t>
            </a:r>
            <a:r>
              <a:rPr lang="en-US" sz="2800" b="1" i="1" dirty="0" err="1" smtClean="0">
                <a:solidFill>
                  <a:srgbClr val="1EADB3"/>
                </a:solidFill>
                <a:latin typeface="Minion Pro" panose="02040503050306020203"/>
              </a:rPr>
              <a:t>a,b,c</a:t>
            </a:r>
            <a:r>
              <a:rPr lang="en-US" sz="2800" b="1" i="1" dirty="0" smtClean="0">
                <a:solidFill>
                  <a:srgbClr val="1EADB3"/>
                </a:solidFill>
                <a:latin typeface="Minion Pro" panose="02040503050306020203"/>
              </a:rPr>
              <a:t>): </a:t>
            </a:r>
            <a:r>
              <a:rPr lang="en-US" sz="2800" b="1" i="1" dirty="0" smtClean="0">
                <a:solidFill>
                  <a:srgbClr val="1EADB3"/>
                </a:solidFill>
                <a:latin typeface="Minion Pro" panose="02040503050306020203"/>
              </a:rPr>
              <a:t>Simulated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flying the true Hummingbird trajectory at  </a:t>
            </a:r>
            <a:r>
              <a:rPr lang="en-US" sz="2800" b="1" i="1" dirty="0" smtClean="0">
                <a:solidFill>
                  <a:srgbClr val="1EADB3"/>
                </a:solidFill>
                <a:latin typeface="Minion Pro" panose="02040503050306020203"/>
              </a:rPr>
              <a:t>one fifth, one tenth, and one twentieth </a:t>
            </a:r>
            <a:r>
              <a:rPr lang="en-US" sz="2800" b="1" i="1" dirty="0" smtClean="0">
                <a:solidFill>
                  <a:srgbClr val="1EADB3"/>
                </a:solidFill>
                <a:latin typeface="Minion Pro" panose="02040503050306020203"/>
              </a:rPr>
              <a:t>the actual </a:t>
            </a:r>
            <a:r>
              <a:rPr lang="en-US" sz="2800" b="1" i="1" dirty="0" smtClean="0">
                <a:solidFill>
                  <a:srgbClr val="1EADB3"/>
                </a:solidFill>
                <a:latin typeface="Minion Pro" panose="02040503050306020203"/>
              </a:rPr>
              <a:t>Hummingbird’s speed</a:t>
            </a:r>
            <a:r>
              <a:rPr lang="en-US" sz="2800" b="1" i="1" dirty="0" smtClean="0">
                <a:solidFill>
                  <a:srgbClr val="1EADB3"/>
                </a:solidFill>
                <a:latin typeface="Minion Pro" panose="02040503050306020203"/>
              </a:rPr>
              <a:t>.</a:t>
            </a:r>
            <a:endParaRPr lang="en-US" sz="2800" b="1" i="1" dirty="0">
              <a:solidFill>
                <a:srgbClr val="1EADB3"/>
              </a:solidFill>
              <a:latin typeface="Minion Pro" panose="02040503050306020203"/>
            </a:endParaRPr>
          </a:p>
        </p:txBody>
      </p:sp>
      <p:sp>
        <p:nvSpPr>
          <p:cNvPr id="59" name="Text Box 24">
            <a:extLst>
              <a:ext uri="{FF2B5EF4-FFF2-40B4-BE49-F238E27FC236}">
                <a16:creationId xmlns:a16="http://schemas.microsoft.com/office/drawing/2014/main" xmlns="" id="{3305F9E6-E63B-4574-B571-343398B88F49}"/>
              </a:ext>
            </a:extLst>
          </p:cNvPr>
          <p:cNvSpPr txBox="1">
            <a:spLocks noChangeArrowheads="1"/>
          </p:cNvSpPr>
          <p:nvPr/>
        </p:nvSpPr>
        <p:spPr bwMode="auto">
          <a:xfrm>
            <a:off x="9798543" y="26095732"/>
            <a:ext cx="8595360" cy="78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3: Annotate </a:t>
            </a:r>
            <a:r>
              <a:rPr lang="en-US" sz="2800" b="1" i="1" dirty="0" smtClean="0">
                <a:solidFill>
                  <a:srgbClr val="1EADB3"/>
                </a:solidFill>
                <a:latin typeface="Minion Pro" panose="02040503050306020203"/>
              </a:rPr>
              <a:t>photo like this.</a:t>
            </a:r>
            <a:endParaRPr lang="en-US" sz="2800" b="1" i="1" dirty="0">
              <a:solidFill>
                <a:srgbClr val="1EADB3"/>
              </a:solidFill>
              <a:latin typeface="Minion Pro" panose="02040503050306020203"/>
            </a:endParaRPr>
          </a:p>
        </p:txBody>
      </p:sp>
      <p:pic>
        <p:nvPicPr>
          <p:cNvPr id="51" name="Picture 50" descr="https://lh5.googleusercontent.com/nKpQTgYTIjZRO4LP6hPrZr-E55NEznfq81Q7PQmHbldTCiD9OPkOPtLDijizJyUwZSb1WepexIcU9M8EsfDJ31DUYsKP2U_66-O_DRfgZGpqdOgothEeP4zqnuhYHR42I2wxWQ4W"/>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266" y="10089932"/>
            <a:ext cx="3881757" cy="2988804"/>
          </a:xfrm>
          <a:prstGeom prst="rect">
            <a:avLst/>
          </a:prstGeom>
          <a:noFill/>
          <a:ln>
            <a:noFill/>
          </a:ln>
        </p:spPr>
      </p:pic>
      <p:pic>
        <p:nvPicPr>
          <p:cNvPr id="60" name="Picture 59" descr="https://lh4.googleusercontent.com/Gf4d98I08_3l36wLA-Xnh8w9kjSb_oCPiD8gSSrWDUNEIf77shZYS6jcxe83Lrld15ogAN7kDkPFkKizvbPnpDACi-H_SX70iQS59upGXXIJOKsX2LAHOymgT_RpeDv9M504nkrv"/>
          <p:cNvPicPr/>
          <p:nvPr/>
        </p:nvPicPr>
        <p:blipFill>
          <a:blip r:embed="rId5">
            <a:extLst>
              <a:ext uri="{28A0092B-C50C-407E-A947-70E740481C1C}">
                <a14:useLocalDpi xmlns:a14="http://schemas.microsoft.com/office/drawing/2010/main" val="0"/>
              </a:ext>
            </a:extLst>
          </a:blip>
          <a:srcRect/>
          <a:stretch>
            <a:fillRect/>
          </a:stretch>
        </p:blipFill>
        <p:spPr bwMode="auto">
          <a:xfrm>
            <a:off x="4328118" y="10203040"/>
            <a:ext cx="5410199" cy="2762587"/>
          </a:xfrm>
          <a:prstGeom prst="rect">
            <a:avLst/>
          </a:prstGeom>
          <a:noFill/>
          <a:ln>
            <a:noFill/>
          </a:ln>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28318" y="10425615"/>
            <a:ext cx="7091928" cy="5159937"/>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09017" y="13120853"/>
            <a:ext cx="4333367" cy="4596954"/>
          </a:xfrm>
          <a:prstGeom prst="rect">
            <a:avLst/>
          </a:prstGeom>
        </p:spPr>
      </p:pic>
      <p:sp>
        <p:nvSpPr>
          <p:cNvPr id="8" name="TextBox 7"/>
          <p:cNvSpPr txBox="1"/>
          <p:nvPr/>
        </p:nvSpPr>
        <p:spPr>
          <a:xfrm>
            <a:off x="11373691" y="24043454"/>
            <a:ext cx="4800600" cy="1569660"/>
          </a:xfrm>
          <a:prstGeom prst="rect">
            <a:avLst/>
          </a:prstGeom>
          <a:noFill/>
        </p:spPr>
        <p:txBody>
          <a:bodyPr wrap="square" rtlCol="0">
            <a:spAutoFit/>
          </a:bodyPr>
          <a:lstStyle/>
          <a:p>
            <a:r>
              <a:rPr lang="en-US" sz="2400" dirty="0" smtClean="0">
                <a:solidFill>
                  <a:srgbClr val="1EADB3"/>
                </a:solidFill>
              </a:rPr>
              <a:t>&lt;&lt;&lt;Pic here of drone flying w/ </a:t>
            </a:r>
            <a:r>
              <a:rPr lang="en-US" sz="2400" dirty="0" err="1" smtClean="0">
                <a:solidFill>
                  <a:srgbClr val="1EADB3"/>
                </a:solidFill>
              </a:rPr>
              <a:t>OptiTrack</a:t>
            </a:r>
            <a:r>
              <a:rPr lang="en-US" sz="2400" dirty="0" smtClean="0">
                <a:solidFill>
                  <a:srgbClr val="1EADB3"/>
                </a:solidFill>
              </a:rPr>
              <a:t> in background</a:t>
            </a:r>
            <a:r>
              <a:rPr lang="en-US" sz="2400" dirty="0" smtClean="0">
                <a:solidFill>
                  <a:srgbClr val="1EADB3"/>
                </a:solidFill>
              </a:rPr>
              <a:t>&gt;&gt;&gt; Also point to important stuff using art/arrows </a:t>
            </a:r>
            <a:endParaRPr lang="en-US" sz="2400" dirty="0">
              <a:solidFill>
                <a:srgbClr val="1EADB3"/>
              </a:solidFill>
            </a:endParaRPr>
          </a:p>
        </p:txBody>
      </p:sp>
      <p:pic>
        <p:nvPicPr>
          <p:cNvPr id="13" name="Picture 12"/>
          <p:cNvPicPr>
            <a:picLocks noChangeAspect="1"/>
          </p:cNvPicPr>
          <p:nvPr/>
        </p:nvPicPr>
        <p:blipFill rotWithShape="1">
          <a:blip r:embed="rId8">
            <a:extLst>
              <a:ext uri="{28A0092B-C50C-407E-A947-70E740481C1C}">
                <a14:useLocalDpi xmlns:a14="http://schemas.microsoft.com/office/drawing/2010/main" val="0"/>
              </a:ext>
            </a:extLst>
          </a:blip>
          <a:srcRect l="4426" r="8773"/>
          <a:stretch/>
        </p:blipFill>
        <p:spPr>
          <a:xfrm>
            <a:off x="9264957" y="13107437"/>
            <a:ext cx="5317226" cy="4594334"/>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14453" y="11226583"/>
            <a:ext cx="8184523" cy="6138393"/>
          </a:xfrm>
          <a:prstGeom prst="rect">
            <a:avLst/>
          </a:prstGeom>
        </p:spPr>
      </p:pic>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24037" y="15566257"/>
            <a:ext cx="7091928" cy="5159937"/>
          </a:xfrm>
          <a:prstGeom prst="rect">
            <a:avLst/>
          </a:prstGeom>
        </p:spPr>
      </p:pic>
      <p:pic>
        <p:nvPicPr>
          <p:cNvPr id="53" name="Picture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3740" y="20726194"/>
            <a:ext cx="7091928" cy="5159937"/>
          </a:xfrm>
          <a:prstGeom prst="rect">
            <a:avLst/>
          </a:prstGeom>
        </p:spPr>
      </p:pic>
      <p:sp>
        <p:nvSpPr>
          <p:cNvPr id="61" name="TextBox 6">
            <a:extLst>
              <a:ext uri="{FF2B5EF4-FFF2-40B4-BE49-F238E27FC236}">
                <a16:creationId xmlns:a16="http://schemas.microsoft.com/office/drawing/2014/main" xmlns="" id="{A02677C0-3182-1744-88D1-3C5A668DCB1C}"/>
              </a:ext>
            </a:extLst>
          </p:cNvPr>
          <p:cNvSpPr txBox="1">
            <a:spLocks noChangeArrowheads="1"/>
          </p:cNvSpPr>
          <p:nvPr/>
        </p:nvSpPr>
        <p:spPr bwMode="auto">
          <a:xfrm>
            <a:off x="27091481" y="9807723"/>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smtClean="0">
                <a:solidFill>
                  <a:srgbClr val="EFF0F1"/>
                </a:solidFill>
                <a:latin typeface="Century Gothic" panose="020B0502020202020204" pitchFamily="34" charset="0"/>
              </a:rPr>
              <a:t>Hardware Testing</a:t>
            </a:r>
            <a:endParaRPr lang="en-US" sz="5400" b="1" dirty="0">
              <a:solidFill>
                <a:srgbClr val="EFF0F1"/>
              </a:solidFill>
              <a:latin typeface="Century Gothic" panose="020B0502020202020204" pitchFamily="34" charset="0"/>
            </a:endParaRPr>
          </a:p>
        </p:txBody>
      </p:sp>
      <p:sp>
        <p:nvSpPr>
          <p:cNvPr id="62" name="Text Box 24">
            <a:extLst>
              <a:ext uri="{FF2B5EF4-FFF2-40B4-BE49-F238E27FC236}">
                <a16:creationId xmlns:a16="http://schemas.microsoft.com/office/drawing/2014/main" xmlns="" id="{C79FC9F3-432E-4F60-91B2-6DB09A3F6BD7}"/>
              </a:ext>
            </a:extLst>
          </p:cNvPr>
          <p:cNvSpPr txBox="1">
            <a:spLocks noChangeArrowheads="1"/>
          </p:cNvSpPr>
          <p:nvPr/>
        </p:nvSpPr>
        <p:spPr bwMode="auto">
          <a:xfrm>
            <a:off x="27122003" y="17363246"/>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5: 3D  position data  of a manually-controlled flight with the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captured with </a:t>
            </a:r>
            <a:r>
              <a:rPr lang="en-US" sz="2800" b="1" i="1" dirty="0" err="1" smtClean="0">
                <a:solidFill>
                  <a:srgbClr val="1EADB3"/>
                </a:solidFill>
                <a:latin typeface="Minion Pro" panose="02040503050306020203"/>
              </a:rPr>
              <a:t>OptiTrack</a:t>
            </a:r>
            <a:r>
              <a:rPr lang="en-US" sz="2800" b="1" i="1" dirty="0" smtClean="0">
                <a:solidFill>
                  <a:srgbClr val="1EADB3"/>
                </a:solidFill>
                <a:latin typeface="Minion Pro" panose="02040503050306020203"/>
              </a:rPr>
              <a:t>, and plotted in MATLAB.</a:t>
            </a:r>
            <a:endParaRPr lang="en-US" sz="2800" b="1" i="1" dirty="0">
              <a:solidFill>
                <a:srgbClr val="1EADB3"/>
              </a:solidFill>
              <a:latin typeface="Minion Pro" panose="02040503050306020203"/>
            </a:endParaRPr>
          </a:p>
        </p:txBody>
      </p:sp>
    </p:spTree>
    <p:extLst>
      <p:ext uri="{BB962C8B-B14F-4D97-AF65-F5344CB8AC3E}">
        <p14:creationId xmlns:p14="http://schemas.microsoft.com/office/powerpoint/2010/main" val="100249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CE Poster Fonts">
      <a:majorFont>
        <a:latin typeface="Century Gothic"/>
        <a:ea typeface=""/>
        <a:cs typeface=""/>
      </a:majorFont>
      <a:minorFont>
        <a:latin typeface="Minion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11401</TotalTime>
  <Words>864</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Century Gothic</vt:lpstr>
      <vt:lpstr>Courier New</vt:lpstr>
      <vt:lpstr>Minion Pro</vt:lpstr>
      <vt:lpstr>Minion Pro</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Ethan</cp:lastModifiedBy>
  <cp:revision>224</cp:revision>
  <cp:lastPrinted>2018-11-09T14:07:21Z</cp:lastPrinted>
  <dcterms:created xsi:type="dcterms:W3CDTF">2008-11-17T14:24:47Z</dcterms:created>
  <dcterms:modified xsi:type="dcterms:W3CDTF">2019-11-30T01:00:45Z</dcterms:modified>
</cp:coreProperties>
</file>