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36576000" cy="27432000"/>
  <p:notesSz cx="6934200" cy="9220200"/>
  <p:defaultTextStyle>
    <a:defPPr>
      <a:defRPr lang="en-US"/>
    </a:defPPr>
    <a:lvl1pPr marL="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54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08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163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217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271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3259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380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434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25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Esposito" initials="JE" lastIdx="1" clrIdx="0">
    <p:extLst>
      <p:ext uri="{19B8F6BF-5375-455C-9EA6-DF929625EA0E}">
        <p15:presenceInfo xmlns:p15="http://schemas.microsoft.com/office/powerpoint/2012/main" userId="3585b3818e942e53" providerId="Windows Live"/>
      </p:ext>
    </p:extLst>
  </p:cmAuthor>
  <p:cmAuthor id="2" name="Evangelista, Dennis J CIV USNA Annapolis" initials="EDJCUA" lastIdx="21" clrIdx="1">
    <p:extLst>
      <p:ext uri="{19B8F6BF-5375-455C-9EA6-DF929625EA0E}">
        <p15:presenceInfo xmlns:p15="http://schemas.microsoft.com/office/powerpoint/2012/main" userId="Evangelista, Dennis J CIV USNA Annapolis" providerId="None"/>
      </p:ext>
    </p:extLst>
  </p:cmAuthor>
  <p:cmAuthor id="3" name="Piepmeier, Jenelle A CIV USNA Annapolis" initials="PJACUA" lastIdx="11" clrIdx="2">
    <p:extLst>
      <p:ext uri="{19B8F6BF-5375-455C-9EA6-DF929625EA0E}">
        <p15:presenceInfo xmlns:p15="http://schemas.microsoft.com/office/powerpoint/2012/main" userId="Piepmeier, Jenelle A CIV USNA Annapol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DB3"/>
    <a:srgbClr val="212831"/>
    <a:srgbClr val="EFF0F1"/>
    <a:srgbClr val="0067B6"/>
    <a:srgbClr val="005493"/>
    <a:srgbClr val="F4DA40"/>
    <a:srgbClr val="CBA052"/>
    <a:srgbClr val="8D744A"/>
    <a:srgbClr val="FFFFA7"/>
    <a:srgbClr val="DFC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302" autoAdjust="0"/>
  </p:normalViewPr>
  <p:slideViewPr>
    <p:cSldViewPr showGuides="1">
      <p:cViewPr>
        <p:scale>
          <a:sx n="50" d="100"/>
          <a:sy n="50" d="100"/>
        </p:scale>
        <p:origin x="54" y="-1176"/>
      </p:cViewPr>
      <p:guideLst>
        <p:guide orient="horz" pos="576"/>
        <p:guide pos="22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E7E8-E025-46C0-A89E-1C453D0533C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5CCB-5A46-4B66-B02A-9460E23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change: page size, background color, font size or font type</a:t>
            </a:r>
          </a:p>
          <a:p>
            <a:r>
              <a:rPr lang="en-US" dirty="0"/>
              <a:t>You may change: </a:t>
            </a:r>
            <a:r>
              <a:rPr lang="en-US" dirty="0" smtClean="0"/>
              <a:t>the name of the section </a:t>
            </a:r>
            <a:r>
              <a:rPr lang="en-US" dirty="0"/>
              <a:t>headings as appropriate (e.g. Method might be Algorithm, Design Approach or Analysis); You may also remove a section if it doesn’t apply (e.g. Acknowledgements)</a:t>
            </a:r>
          </a:p>
          <a:p>
            <a:r>
              <a:rPr lang="en-US" dirty="0"/>
              <a:t>Tips: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Graphics should be hi res (will be printed large), captioned, and source listed in caption or on graphic if not self generated. </a:t>
            </a:r>
            <a:r>
              <a:rPr lang="en-US" strike="sngStrike" dirty="0"/>
              <a:t>Use white outline</a:t>
            </a:r>
            <a:r>
              <a:rPr lang="en-US" dirty="0" smtClean="0"/>
              <a:t>.  </a:t>
            </a:r>
            <a:r>
              <a:rPr lang="en-US" dirty="0" err="1" smtClean="0"/>
              <a:t>Png</a:t>
            </a:r>
            <a:r>
              <a:rPr lang="en-US" dirty="0" smtClean="0"/>
              <a:t> is a good file format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plots.  Jpg preferred for photos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Plots: make sure fonts for axis labels are readable.  </a:t>
            </a:r>
            <a:r>
              <a:rPr lang="en-US" strike="sngStrike" dirty="0"/>
              <a:t> Consider adding axis labels or annotations in power point rather than generating software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35CCB-5A46-4B66-B02A-9460E23C1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11"/>
            <a:ext cx="310896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62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2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8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50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1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2"/>
            <a:ext cx="82296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2"/>
            <a:ext cx="240792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54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62"/>
            <a:ext cx="31089600" cy="6000748"/>
          </a:xfrm>
        </p:spPr>
        <p:txBody>
          <a:bodyPr anchor="b"/>
          <a:lstStyle>
            <a:lvl1pPr marL="0" indent="0">
              <a:buNone/>
              <a:defRPr sz="7688">
                <a:solidFill>
                  <a:schemeClr val="tx1">
                    <a:tint val="75000"/>
                  </a:schemeClr>
                </a:solidFill>
              </a:defRPr>
            </a:lvl1pPr>
            <a:lvl2pPr marL="1762569" indent="0">
              <a:buNone/>
              <a:defRPr sz="6938">
                <a:solidFill>
                  <a:schemeClr val="tx1">
                    <a:tint val="75000"/>
                  </a:schemeClr>
                </a:solidFill>
              </a:defRPr>
            </a:lvl2pPr>
            <a:lvl3pPr marL="3525139" indent="0">
              <a:buNone/>
              <a:defRPr sz="6188">
                <a:solidFill>
                  <a:schemeClr val="tx1">
                    <a:tint val="75000"/>
                  </a:schemeClr>
                </a:solidFill>
              </a:defRPr>
            </a:lvl3pPr>
            <a:lvl4pPr marL="5287709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4pPr>
            <a:lvl5pPr marL="705027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5pPr>
            <a:lvl6pPr marL="881284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3"/>
            <a:ext cx="16160752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1"/>
            <a:ext cx="16160752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6140453"/>
            <a:ext cx="16167100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8699501"/>
            <a:ext cx="16167100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092200"/>
            <a:ext cx="12033252" cy="4648200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10"/>
            <a:ext cx="20447000" cy="23412452"/>
          </a:xfrm>
        </p:spPr>
        <p:txBody>
          <a:bodyPr/>
          <a:lstStyle>
            <a:lvl1pPr>
              <a:defRPr sz="12375"/>
            </a:lvl1pPr>
            <a:lvl2pPr>
              <a:defRPr sz="10781"/>
            </a:lvl2pPr>
            <a:lvl3pPr>
              <a:defRPr sz="9281"/>
            </a:lvl3pPr>
            <a:lvl4pPr>
              <a:defRPr sz="7688"/>
            </a:lvl4pPr>
            <a:lvl5pPr>
              <a:defRPr sz="7688"/>
            </a:lvl5pPr>
            <a:lvl6pPr>
              <a:defRPr sz="7688"/>
            </a:lvl6pPr>
            <a:lvl7pPr>
              <a:defRPr sz="7688"/>
            </a:lvl7pPr>
            <a:lvl8pPr>
              <a:defRPr sz="7688"/>
            </a:lvl8pPr>
            <a:lvl9pPr>
              <a:defRPr sz="7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5740410"/>
            <a:ext cx="12033252" cy="18764252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375"/>
            </a:lvl1pPr>
            <a:lvl2pPr marL="1762569" indent="0">
              <a:buNone/>
              <a:defRPr sz="10781"/>
            </a:lvl2pPr>
            <a:lvl3pPr marL="3525139" indent="0">
              <a:buNone/>
              <a:defRPr sz="9281"/>
            </a:lvl3pPr>
            <a:lvl4pPr marL="5287709" indent="0">
              <a:buNone/>
              <a:defRPr sz="7688"/>
            </a:lvl4pPr>
            <a:lvl5pPr marL="7050278" indent="0">
              <a:buNone/>
              <a:defRPr sz="7688"/>
            </a:lvl5pPr>
            <a:lvl6pPr marL="8812848" indent="0">
              <a:buNone/>
              <a:defRPr sz="7688"/>
            </a:lvl6pPr>
            <a:lvl7pPr marL="10575417" indent="0">
              <a:buNone/>
              <a:defRPr sz="7688"/>
            </a:lvl7pPr>
            <a:lvl8pPr marL="12337987" indent="0">
              <a:buNone/>
              <a:defRPr sz="7688"/>
            </a:lvl8pPr>
            <a:lvl9pPr marL="14100557" indent="0">
              <a:buNone/>
              <a:defRPr sz="76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76013" tIns="188011" rIns="376013" bIns="1880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11"/>
            <a:ext cx="32918400" cy="18103852"/>
          </a:xfrm>
          <a:prstGeom prst="rect">
            <a:avLst/>
          </a:prstGeom>
        </p:spPr>
        <p:txBody>
          <a:bodyPr vert="horz" lIns="376013" tIns="188011" rIns="376013" bIns="1880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l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80F-AF95-4FF6-946D-98F6794E95B3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10"/>
            <a:ext cx="11582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ct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525139" rtl="0" eaLnBrk="1" latinLnBrk="0" hangingPunct="1">
        <a:spcBef>
          <a:spcPct val="0"/>
        </a:spcBef>
        <a:buNone/>
        <a:defRPr sz="16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1924" indent="-1321924" algn="l" defTabSz="3525139" rtl="0" eaLnBrk="1" latinLnBrk="0" hangingPunct="1">
        <a:spcBef>
          <a:spcPct val="20000"/>
        </a:spcBef>
        <a:buFont typeface="Arial" pitchFamily="34" charset="0"/>
        <a:buChar char="•"/>
        <a:defRPr sz="12375" kern="1200">
          <a:solidFill>
            <a:schemeClr val="tx1"/>
          </a:solidFill>
          <a:latin typeface="+mn-lt"/>
          <a:ea typeface="+mn-ea"/>
          <a:cs typeface="+mn-cs"/>
        </a:defRPr>
      </a:lvl1pPr>
      <a:lvl2pPr marL="2864178" indent="-1101608" algn="l" defTabSz="3525139" rtl="0" eaLnBrk="1" latinLnBrk="0" hangingPunct="1">
        <a:spcBef>
          <a:spcPct val="20000"/>
        </a:spcBef>
        <a:buFont typeface="Arial" pitchFamily="34" charset="0"/>
        <a:buChar char="–"/>
        <a:defRPr sz="10781" kern="1200">
          <a:solidFill>
            <a:schemeClr val="tx1"/>
          </a:solidFill>
          <a:latin typeface="+mn-lt"/>
          <a:ea typeface="+mn-ea"/>
          <a:cs typeface="+mn-cs"/>
        </a:defRPr>
      </a:lvl2pPr>
      <a:lvl3pPr marL="4406424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9281" kern="1200">
          <a:solidFill>
            <a:schemeClr val="tx1"/>
          </a:solidFill>
          <a:latin typeface="+mn-lt"/>
          <a:ea typeface="+mn-ea"/>
          <a:cs typeface="+mn-cs"/>
        </a:defRPr>
      </a:lvl3pPr>
      <a:lvl4pPr marL="6168994" indent="-881285" algn="l" defTabSz="3525139" rtl="0" eaLnBrk="1" latinLnBrk="0" hangingPunct="1">
        <a:spcBef>
          <a:spcPct val="20000"/>
        </a:spcBef>
        <a:buFont typeface="Arial" pitchFamily="34" charset="0"/>
        <a:buChar char="–"/>
        <a:defRPr sz="7688" kern="1200">
          <a:solidFill>
            <a:schemeClr val="tx1"/>
          </a:solidFill>
          <a:latin typeface="+mn-lt"/>
          <a:ea typeface="+mn-ea"/>
          <a:cs typeface="+mn-cs"/>
        </a:defRPr>
      </a:lvl4pPr>
      <a:lvl5pPr marL="7931563" indent="-881285" algn="l" defTabSz="3525139" rtl="0" eaLnBrk="1" latinLnBrk="0" hangingPunct="1">
        <a:spcBef>
          <a:spcPct val="20000"/>
        </a:spcBef>
        <a:buFont typeface="Arial" pitchFamily="34" charset="0"/>
        <a:buChar char="»"/>
        <a:defRPr sz="7688" kern="1200">
          <a:solidFill>
            <a:schemeClr val="tx1"/>
          </a:solidFill>
          <a:latin typeface="+mn-lt"/>
          <a:ea typeface="+mn-ea"/>
          <a:cs typeface="+mn-cs"/>
        </a:defRPr>
      </a:lvl5pPr>
      <a:lvl6pPr marL="9694133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6pPr>
      <a:lvl7pPr marL="1145670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7pPr>
      <a:lvl8pPr marL="1321927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8pPr>
      <a:lvl9pPr marL="1498184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1pPr>
      <a:lvl2pPr marL="176256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2pPr>
      <a:lvl3pPr marL="352513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3pPr>
      <a:lvl4pPr marL="528770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4pPr>
      <a:lvl5pPr marL="705027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5pPr>
      <a:lvl6pPr marL="881284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6pPr>
      <a:lvl7pPr marL="1057541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7pPr>
      <a:lvl8pPr marL="1233798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8pPr>
      <a:lvl9pPr marL="1410055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0B1BB-22F9-8543-B666-A1636E1F248D}"/>
              </a:ext>
            </a:extLst>
          </p:cNvPr>
          <p:cNvSpPr/>
          <p:nvPr/>
        </p:nvSpPr>
        <p:spPr>
          <a:xfrm>
            <a:off x="0" y="0"/>
            <a:ext cx="36575999" cy="27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9" name="Rectangle 49"/>
          <p:cNvSpPr>
            <a:spLocks noChangeArrowheads="1"/>
          </p:cNvSpPr>
          <p:nvPr/>
        </p:nvSpPr>
        <p:spPr bwMode="auto">
          <a:xfrm>
            <a:off x="0" y="0"/>
            <a:ext cx="36576000" cy="4803224"/>
          </a:xfrm>
          <a:prstGeom prst="rect">
            <a:avLst/>
          </a:prstGeom>
          <a:solidFill>
            <a:srgbClr val="EFF0F1"/>
          </a:solidFill>
          <a:ln>
            <a:noFill/>
          </a:ln>
          <a:extLst/>
        </p:spPr>
        <p:txBody>
          <a:bodyPr lIns="352655" tIns="176326" rIns="352655" bIns="176326" anchor="ctr">
            <a:noAutofit/>
          </a:bodyPr>
          <a:lstStyle/>
          <a:p>
            <a:pPr algn="ctr"/>
            <a:endParaRPr lang="en-US" sz="6938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18" name="TextBox 6"/>
          <p:cNvSpPr txBox="1">
            <a:spLocks noChangeArrowheads="1"/>
          </p:cNvSpPr>
          <p:nvPr/>
        </p:nvSpPr>
        <p:spPr bwMode="auto">
          <a:xfrm>
            <a:off x="528638" y="174908"/>
            <a:ext cx="25150762" cy="35877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52655" tIns="176326" rIns="352655" bIns="176326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500" b="1" dirty="0" smtClean="0">
                <a:solidFill>
                  <a:srgbClr val="212831"/>
                </a:solidFill>
                <a:latin typeface="Century Gothic" panose="020B0502020202020204" pitchFamily="34" charset="0"/>
              </a:rPr>
              <a:t>Autonomous Trajectory Planning to </a:t>
            </a:r>
            <a:r>
              <a:rPr lang="en-US" sz="10500" b="1" dirty="0">
                <a:solidFill>
                  <a:srgbClr val="212831"/>
                </a:solidFill>
                <a:latin typeface="Century Gothic" panose="020B0502020202020204" pitchFamily="34" charset="0"/>
              </a:rPr>
              <a:t>C</a:t>
            </a:r>
            <a:r>
              <a:rPr lang="en-US" sz="10500" b="1" dirty="0" smtClean="0">
                <a:solidFill>
                  <a:srgbClr val="212831"/>
                </a:solidFill>
                <a:latin typeface="Century Gothic" panose="020B0502020202020204" pitchFamily="34" charset="0"/>
              </a:rPr>
              <a:t>opy </a:t>
            </a:r>
            <a:r>
              <a:rPr lang="en-US" sz="10500" b="1" dirty="0">
                <a:solidFill>
                  <a:srgbClr val="212831"/>
                </a:solidFill>
                <a:latin typeface="Century Gothic" panose="020B0502020202020204" pitchFamily="34" charset="0"/>
              </a:rPr>
              <a:t>B</a:t>
            </a:r>
            <a:r>
              <a:rPr lang="en-US" sz="10500" b="1" dirty="0" smtClean="0">
                <a:solidFill>
                  <a:srgbClr val="212831"/>
                </a:solidFill>
                <a:latin typeface="Century Gothic" panose="020B0502020202020204" pitchFamily="34" charset="0"/>
              </a:rPr>
              <a:t>ird-like Maneuvers </a:t>
            </a:r>
            <a:endParaRPr lang="en-US" sz="10500" b="1" dirty="0">
              <a:solidFill>
                <a:srgbClr val="21283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19" name="TextBox 7"/>
          <p:cNvSpPr txBox="1">
            <a:spLocks noChangeArrowheads="1"/>
          </p:cNvSpPr>
          <p:nvPr/>
        </p:nvSpPr>
        <p:spPr bwMode="auto">
          <a:xfrm>
            <a:off x="528638" y="3505638"/>
            <a:ext cx="28356354" cy="127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000" b="1" dirty="0" smtClean="0">
                <a:solidFill>
                  <a:srgbClr val="1EADB3"/>
                </a:solidFill>
                <a:latin typeface="Century Gothic" panose="020B0502020202020204" pitchFamily="34" charset="0"/>
              </a:rPr>
              <a:t>MIDN </a:t>
            </a:r>
            <a:r>
              <a:rPr lang="en-US" sz="6000" b="1" dirty="0">
                <a:solidFill>
                  <a:srgbClr val="1EADB3"/>
                </a:solidFill>
                <a:latin typeface="Century Gothic" panose="020B0502020202020204" pitchFamily="34" charset="0"/>
              </a:rPr>
              <a:t>1/C </a:t>
            </a:r>
            <a:r>
              <a:rPr lang="en-US" sz="6000" b="1" dirty="0" smtClean="0">
                <a:solidFill>
                  <a:srgbClr val="1EADB3"/>
                </a:solidFill>
                <a:latin typeface="Century Gothic" panose="020B0502020202020204" pitchFamily="34" charset="0"/>
              </a:rPr>
              <a:t>Ethan Marcello and </a:t>
            </a:r>
            <a:r>
              <a:rPr lang="en-US" sz="6000" b="1" dirty="0">
                <a:solidFill>
                  <a:srgbClr val="1EADB3"/>
                </a:solidFill>
                <a:latin typeface="Century Gothic" panose="020B0502020202020204" pitchFamily="34" charset="0"/>
              </a:rPr>
              <a:t>Prof. </a:t>
            </a:r>
            <a:r>
              <a:rPr lang="en-US" sz="6000" b="1" dirty="0" smtClean="0">
                <a:solidFill>
                  <a:srgbClr val="1EADB3"/>
                </a:solidFill>
                <a:latin typeface="Century Gothic" panose="020B0502020202020204" pitchFamily="34" charset="0"/>
              </a:rPr>
              <a:t>Dennis Evangelista</a:t>
            </a:r>
            <a:endParaRPr lang="en-US" sz="6000" b="1" dirty="0">
              <a:solidFill>
                <a:srgbClr val="1EADB3"/>
              </a:solidFill>
              <a:latin typeface="Century Gothic" panose="020B0502020202020204" pitchFamily="34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9746293" y="6418347"/>
            <a:ext cx="8595360" cy="601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EFF0F1"/>
                </a:solidFill>
                <a:latin typeface="Minion Pro" panose="02040503050306020203"/>
              </a:rPr>
              <a:t>Simulation (MATLAB Simulink):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Rigid Body Model: </a:t>
            </a:r>
          </a:p>
          <a:p>
            <a:pPr marL="12001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Body Properties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: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Crazyflie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modeled from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bitcraze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website and measurements taken by calipers.</a:t>
            </a:r>
          </a:p>
          <a:p>
            <a:pPr marL="12001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Hover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condition assumed for control,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with pitch and roll angles linearized about an operating point of zero degrees.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Attitude angle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command saturation limits at +/-12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degrees.</a:t>
            </a:r>
            <a:endParaRPr lang="en-US" sz="2800" dirty="0" smtClean="0">
              <a:solidFill>
                <a:srgbClr val="EFF0F1"/>
              </a:solidFill>
              <a:latin typeface="Minion Pro" panose="02040503050306020203"/>
            </a:endParaRP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Controller: Position Controller with PID control.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65801" y="4803224"/>
            <a:ext cx="8595360" cy="0"/>
          </a:xfrm>
          <a:prstGeom prst="line">
            <a:avLst/>
          </a:prstGeom>
          <a:ln w="152400">
            <a:solidFill>
              <a:srgbClr val="1EAD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C56139DA-DE0C-2F4E-84C6-92ED341B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28" y="5334000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Motivation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AB7078D3-7A07-E049-9730-CC2568985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543" y="5334000"/>
            <a:ext cx="8850164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B8EDF7D5-53D2-A44D-B558-50F840F2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3" y="6457838"/>
            <a:ext cx="8595360" cy="2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Animals moving in complex environments are an excellent source of </a:t>
            </a:r>
            <a:r>
              <a:rPr lang="en-US" sz="2400" dirty="0">
                <a:solidFill>
                  <a:schemeClr val="bg1"/>
                </a:solidFill>
              </a:rPr>
              <a:t>inspiration for </a:t>
            </a:r>
            <a:r>
              <a:rPr lang="en-US" sz="2400" dirty="0" smtClean="0">
                <a:solidFill>
                  <a:schemeClr val="bg1"/>
                </a:solidFill>
              </a:rPr>
              <a:t>improving robots. This project is inspired by the extreme maneuverability of the male Anna’s Hummingbird (</a:t>
            </a:r>
            <a:r>
              <a:rPr lang="en-US" sz="2400" i="1" dirty="0" err="1" smtClean="0">
                <a:solidFill>
                  <a:schemeClr val="bg1"/>
                </a:solidFill>
              </a:rPr>
              <a:t>Calypte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a</a:t>
            </a:r>
            <a:r>
              <a:rPr lang="en-US" sz="2400" i="1" dirty="0" err="1" smtClean="0">
                <a:solidFill>
                  <a:schemeClr val="bg1"/>
                </a:solidFill>
              </a:rPr>
              <a:t>nna</a:t>
            </a:r>
            <a:r>
              <a:rPr lang="en-US" sz="2400" dirty="0" smtClean="0">
                <a:solidFill>
                  <a:schemeClr val="bg1"/>
                </a:solidFill>
              </a:rPr>
              <a:t>). I hope to make use of their phenomenal dive maneuvers to enhance the ability of quadrotor drones.</a:t>
            </a:r>
            <a:endParaRPr lang="en-US" sz="2400" dirty="0">
              <a:solidFill>
                <a:schemeClr val="bg1"/>
              </a:solidFill>
              <a:latin typeface="Minion Pro" panose="02040503050306020203"/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9AAD502-ED40-B148-8E51-CBDC9EF5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6788" y="5334000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49" name="Text Box 24">
            <a:extLst>
              <a:ext uri="{FF2B5EF4-FFF2-40B4-BE49-F238E27FC236}">
                <a16:creationId xmlns:a16="http://schemas.microsoft.com/office/drawing/2014/main" id="{4F7D7BBB-7D90-1247-BC00-FC4AECB1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2024" y="6417771"/>
            <a:ext cx="8595360" cy="488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Most results will be reported in a series of graphs, photos, or tables.   Each should have a brief caption and explanation. 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Be sure the fonts are legible.  .</a:t>
            </a:r>
            <a:r>
              <a:rPr lang="en-US" sz="2800" dirty="0" err="1">
                <a:solidFill>
                  <a:srgbClr val="EFF0F1"/>
                </a:solidFill>
                <a:latin typeface="Minion Pro" panose="02040503050306020203"/>
              </a:rPr>
              <a:t>png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 is a good format for graphics that include text.   Consider adding text from within PowerPoint for more control, such as annotations and axis labels. Include units. 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02677C0-3182-1744-88D1-3C5A668D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4958" y="21284328"/>
            <a:ext cx="8597552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D7176067-E763-AD45-8EB8-25F4978B1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904" y="24323774"/>
            <a:ext cx="8595360" cy="127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0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Acknowledgement</a:t>
            </a:r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723B0B7F-4EF9-A84F-AE5E-930BD6FC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7724" y="25462087"/>
            <a:ext cx="8595360" cy="9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EFF0F1"/>
                </a:solidFill>
                <a:latin typeface="Minion Pro" panose="02040503050306020203" pitchFamily="18" charset="0"/>
              </a:rPr>
              <a:t>Professor Chris Clark (trajectories), Professor Cheng, Professor Dawkins, Professor Piper, </a:t>
            </a:r>
            <a:r>
              <a:rPr lang="en-US" sz="2000" dirty="0" smtClean="0">
                <a:solidFill>
                  <a:srgbClr val="EFF0F1"/>
                </a:solidFill>
                <a:latin typeface="Minion Pro" panose="02040503050306020203" pitchFamily="18" charset="0"/>
              </a:rPr>
              <a:t>2ndLt </a:t>
            </a:r>
            <a:r>
              <a:rPr lang="en-US" sz="2000" dirty="0" smtClean="0">
                <a:solidFill>
                  <a:srgbClr val="EFF0F1"/>
                </a:solidFill>
                <a:latin typeface="Minion Pro" panose="02040503050306020203" pitchFamily="18" charset="0"/>
              </a:rPr>
              <a:t>Canlas, MIDN </a:t>
            </a:r>
            <a:r>
              <a:rPr lang="en-US" sz="2000" dirty="0" err="1" smtClean="0">
                <a:solidFill>
                  <a:srgbClr val="EFF0F1"/>
                </a:solidFill>
                <a:latin typeface="Minion Pro" panose="02040503050306020203" pitchFamily="18" charset="0"/>
              </a:rPr>
              <a:t>Guinan</a:t>
            </a:r>
            <a:endParaRPr lang="en-US" sz="2000" dirty="0">
              <a:solidFill>
                <a:srgbClr val="EFF0F1"/>
              </a:solidFill>
              <a:latin typeface="Minion Pro" panose="020405030503060202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B48DF-7760-EF4E-A843-57ABFA6E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15486" r="4303" b="12259"/>
          <a:stretch/>
        </p:blipFill>
        <p:spPr>
          <a:xfrm>
            <a:off x="26072248" y="128031"/>
            <a:ext cx="10371764" cy="4398270"/>
          </a:xfrm>
          <a:prstGeom prst="rect">
            <a:avLst/>
          </a:prstGeom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FA91D9F4-0072-49D7-9D5F-07E94BA0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3" y="15144638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1D5D41C-AE5C-4977-ACDE-2D587738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3" y="23907638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Related Work</a:t>
            </a: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DC932C92-0DE0-A249-9B18-27B56BDF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576" y="22462528"/>
            <a:ext cx="8507058" cy="189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EFF0F1"/>
                </a:solidFill>
                <a:latin typeface="Minion Pro" panose="02040503050306020203" pitchFamily="18" charset="0"/>
              </a:rPr>
              <a:t>[1] W.-K. Chen, </a:t>
            </a:r>
            <a:r>
              <a:rPr lang="en-US" sz="2000" i="1" dirty="0">
                <a:solidFill>
                  <a:srgbClr val="EFF0F1"/>
                </a:solidFill>
                <a:latin typeface="Minion Pro" panose="02040503050306020203" pitchFamily="18" charset="0"/>
              </a:rPr>
              <a:t>Linear Networks and Systems</a:t>
            </a:r>
            <a:r>
              <a:rPr lang="en-US" sz="2000" dirty="0">
                <a:solidFill>
                  <a:srgbClr val="EFF0F1"/>
                </a:solidFill>
                <a:latin typeface="Minion Pro" panose="02040503050306020203" pitchFamily="18" charset="0"/>
              </a:rPr>
              <a:t>. Belmont, CA: Wadsworth, 1993, pp. 123–135. (book example, omit page numbers if needed)</a:t>
            </a:r>
          </a:p>
          <a:p>
            <a:pPr eaLnBrk="1" hangingPunct="1">
              <a:spcBef>
                <a:spcPct val="50000"/>
              </a:spcBef>
            </a:pPr>
            <a:endParaRPr lang="en-US" sz="2000" dirty="0">
              <a:solidFill>
                <a:srgbClr val="EFF0F1"/>
              </a:solidFill>
              <a:latin typeface="Minion Pro" panose="02040503050306020203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EFF0F1"/>
                </a:solidFill>
                <a:latin typeface="Minion Pro" panose="02040503050306020203" pitchFamily="18" charset="0"/>
              </a:rPr>
              <a:t>See https://</a:t>
            </a:r>
            <a:r>
              <a:rPr lang="en-US" sz="2000" dirty="0" smtClean="0">
                <a:solidFill>
                  <a:schemeClr val="bg1"/>
                </a:solidFill>
                <a:latin typeface="Minion Pro" panose="02040503050306020203" pitchFamily="18" charset="0"/>
              </a:rPr>
              <a:t>libguides.usna.edu/citing/ieee</a:t>
            </a:r>
            <a:r>
              <a:rPr lang="en-US" sz="2000" dirty="0" smtClean="0">
                <a:solidFill>
                  <a:srgbClr val="EFF0F1"/>
                </a:solidFill>
                <a:latin typeface="Minion Pro" panose="02040503050306020203" pitchFamily="18" charset="0"/>
              </a:rPr>
              <a:t>  for format style</a:t>
            </a:r>
            <a:endParaRPr lang="en-US" sz="2000" dirty="0">
              <a:solidFill>
                <a:srgbClr val="EFF0F1"/>
              </a:solidFill>
              <a:latin typeface="Minion Pro" panose="02040503050306020203" pitchFamily="18" charset="0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C2A8878D-E02F-4BF9-B194-EE211DB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3" y="16287638"/>
            <a:ext cx="8595360" cy="29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Succinct, precise. Consider using a common format such as “given-find”, hypothesis, or “research questions”. Be sure to clearly define the process you intend to study, the properties you will demonstrate and explicitly state any assumptions.  Include a diagram. 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D96645-CC56-42E3-9AE0-DED59BDE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30" y="25203038"/>
            <a:ext cx="8286750" cy="75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Short mention of other work by number [1], [2].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B0409770-80DF-497F-AF90-A79DD05D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0189" y="19532863"/>
            <a:ext cx="8595360" cy="34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EFF0F1"/>
                </a:solidFill>
                <a:latin typeface="Minion Pro" panose="02040503050306020203"/>
              </a:rPr>
              <a:t>Proof-of-Concept Demonstration:</a:t>
            </a:r>
          </a:p>
          <a:p>
            <a:pPr marL="514350" indent="-5143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ROS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on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linux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machine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sends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commands to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Crazyflie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and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obtains sensor data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from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Crazyflie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, and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x,y,z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position data from the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OptiTrack</a:t>
            </a:r>
            <a:endParaRPr lang="en-US" sz="2800" dirty="0" smtClean="0">
              <a:solidFill>
                <a:srgbClr val="EFF0F1"/>
              </a:solidFill>
              <a:latin typeface="Minion Pro" panose="02040503050306020203"/>
            </a:endParaRPr>
          </a:p>
          <a:p>
            <a:pPr marL="514350" indent="-5143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EFF0F1"/>
                </a:solidFill>
                <a:latin typeface="Minion Pro" panose="02040503050306020203"/>
              </a:rPr>
              <a:t>OptiTrack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 Motion Tracking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System accurate to +/- 0.5mm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1494" y="16624770"/>
            <a:ext cx="8624232" cy="143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E3534-E6BA-4AE4-90BA-6454D43F5189}"/>
              </a:ext>
            </a:extLst>
          </p:cNvPr>
          <p:cNvSpPr/>
          <p:nvPr/>
        </p:nvSpPr>
        <p:spPr>
          <a:xfrm>
            <a:off x="9144000" y="11207621"/>
            <a:ext cx="859536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72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CF33B082-BC78-4BA7-83E7-ED83299C5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4276" y="17119720"/>
            <a:ext cx="8595360" cy="29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NEXT STEPS: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Hardware Testing (move to autonomous waypoint control with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Crazyflie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Develop controller around different linearization region. 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7" name="AutoShape 2" descr="A 3D terrestrial lidar scan of the Interstate 510 bridge in New Orleans">
            <a:extLst>
              <a:ext uri="{FF2B5EF4-FFF2-40B4-BE49-F238E27FC236}">
                <a16:creationId xmlns:a16="http://schemas.microsoft.com/office/drawing/2014/main" id="{42171AC6-D75F-4F28-B0AD-F22C1538E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43721" y="13563600"/>
            <a:ext cx="8595360" cy="12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7200"/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B96D240A-6B92-4F4B-8599-A841A1F2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98" y="13525404"/>
            <a:ext cx="8595360" cy="18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EADB3"/>
                </a:solidFill>
              </a:rPr>
              <a:t>Figure 1: (a) The five stages of an Anna’s Hummingbird dive maneuver, from </a:t>
            </a:r>
            <a:r>
              <a:rPr lang="en-US" sz="2400" dirty="0" smtClean="0">
                <a:solidFill>
                  <a:srgbClr val="1EADB3"/>
                </a:solidFill>
              </a:rPr>
              <a:t>[Clark 2009]. </a:t>
            </a:r>
            <a:r>
              <a:rPr lang="en-US" sz="2400" dirty="0">
                <a:solidFill>
                  <a:srgbClr val="1EADB3"/>
                </a:solidFill>
              </a:rPr>
              <a:t>(b) A quadrotor using path planning to fly through a thrown hoop, from </a:t>
            </a:r>
            <a:r>
              <a:rPr lang="en-US" sz="2400" dirty="0" smtClean="0">
                <a:solidFill>
                  <a:srgbClr val="1EADB3"/>
                </a:solidFill>
              </a:rPr>
              <a:t>[Kumar YYYY]</a:t>
            </a:r>
            <a:endParaRPr lang="en-US" sz="24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A7560-C470-4632-90FC-610638217CCB}"/>
              </a:ext>
            </a:extLst>
          </p:cNvPr>
          <p:cNvSpPr txBox="1"/>
          <p:nvPr/>
        </p:nvSpPr>
        <p:spPr>
          <a:xfrm>
            <a:off x="5031497" y="13073934"/>
            <a:ext cx="4377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Velodyne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Inc. </a:t>
            </a:r>
            <a:endParaRPr lang="en-US" sz="7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utoShape 4" descr="Image result for mechanical drawing">
            <a:extLst>
              <a:ext uri="{FF2B5EF4-FFF2-40B4-BE49-F238E27FC236}">
                <a16:creationId xmlns:a16="http://schemas.microsoft.com/office/drawing/2014/main" id="{8C42C160-AD6F-4118-AF98-EF9B64F27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96121" y="13716000"/>
            <a:ext cx="8595360" cy="12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7200"/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308" y="17936180"/>
            <a:ext cx="8595360" cy="1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 Figure M</a:t>
            </a: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: (a, b) </a:t>
            </a: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Simulated quadrotor flying a commanded “Diamond” </a:t>
            </a: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trajectory</a:t>
            </a:r>
            <a:r>
              <a:rPr lang="en-US" sz="2800" b="1" i="1" dirty="0">
                <a:solidFill>
                  <a:srgbClr val="1EADB3"/>
                </a:solidFill>
                <a:latin typeface="Minion Pro" panose="02040503050306020203"/>
              </a:rPr>
              <a:t> </a:t>
            </a: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in the X-Y plane, while attempting to maintain  a 1m hover.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47" name="Text Box 24">
            <a:extLst>
              <a:ext uri="{FF2B5EF4-FFF2-40B4-BE49-F238E27FC236}">
                <a16:creationId xmlns:a16="http://schemas.microsoft.com/office/drawing/2014/main" id="{C79FC9F3-432E-4F60-91B2-6DB09A3F6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904" y="8814179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NRMSE calculations here?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50" name="Text Box 24">
            <a:extLst>
              <a:ext uri="{FF2B5EF4-FFF2-40B4-BE49-F238E27FC236}">
                <a16:creationId xmlns:a16="http://schemas.microsoft.com/office/drawing/2014/main" id="{5E91393B-40BC-41D8-8CE7-907E3643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2384" y="24195688"/>
            <a:ext cx="8595360" cy="337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 results section will take up a large portion of the poster.  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/>
            </a:r>
            <a:b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</a:b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Feel free to move the sections around if they don’t require a full column. 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D5C8D0-A364-4B75-85A5-AE304984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05208"/>
              </p:ext>
            </p:extLst>
          </p:nvPr>
        </p:nvGraphicFramePr>
        <p:xfrm>
          <a:off x="27918834" y="5212029"/>
          <a:ext cx="7924800" cy="316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62504577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77751878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13779465"/>
                    </a:ext>
                  </a:extLst>
                </a:gridCol>
              </a:tblGrid>
              <a:tr h="79068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1EADB3"/>
                          </a:solidFill>
                          <a:latin typeface="Minion Pro" panose="02040503050306020203"/>
                        </a:rPr>
                        <a:t>Trial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1EADB3"/>
                          </a:solidFill>
                          <a:latin typeface="Minion Pro" panose="02040503050306020203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1EADB3"/>
                          </a:solidFill>
                          <a:latin typeface="Minion Pro" panose="02040503050306020203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26980"/>
                  </a:ext>
                </a:extLst>
              </a:tr>
              <a:tr h="7906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85550"/>
                  </a:ext>
                </a:extLst>
              </a:tr>
              <a:tr h="7906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  <a:latin typeface="Minion Pro" panose="020405030503060202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85659"/>
                  </a:ext>
                </a:extLst>
              </a:tr>
              <a:tr h="7906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  <a:latin typeface="Minion Pro" panose="020405030503060202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X</a:t>
                      </a:r>
                      <a:endParaRPr lang="en-US" sz="3200" dirty="0">
                        <a:solidFill>
                          <a:schemeClr val="tx1"/>
                        </a:solidFill>
                        <a:latin typeface="Minion Pro" panose="020405030503060202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inion Pro" panose="02040503050306020203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03823"/>
                  </a:ext>
                </a:extLst>
              </a:tr>
            </a:tbl>
          </a:graphicData>
        </a:graphic>
      </p:graphicFrame>
      <p:sp>
        <p:nvSpPr>
          <p:cNvPr id="56" name="Text Box 24">
            <a:extLst>
              <a:ext uri="{FF2B5EF4-FFF2-40B4-BE49-F238E27FC236}">
                <a16:creationId xmlns:a16="http://schemas.microsoft.com/office/drawing/2014/main" id="{9713FF2A-28C9-404B-94A8-2E92E06F8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325" y="15655973"/>
            <a:ext cx="8595360" cy="1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Figure N: Simulated </a:t>
            </a:r>
            <a:r>
              <a:rPr lang="en-US" sz="2800" b="1" i="1" dirty="0" err="1" smtClean="0">
                <a:solidFill>
                  <a:srgbClr val="1EADB3"/>
                </a:solidFill>
                <a:latin typeface="Minion Pro" panose="02040503050306020203"/>
              </a:rPr>
              <a:t>Crazyflie</a:t>
            </a: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  flying the true Hummingbird trajectory at  one tenth the actual speed.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3305F9E6-E63B-4574-B571-343398B88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543" y="26095732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Annotate photo like this.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FA91D9F4-0072-49D7-9D5F-07E94BA0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3" y="19602625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 smtClean="0">
                <a:solidFill>
                  <a:srgbClr val="EFF0F1"/>
                </a:solidFill>
                <a:latin typeface="Century Gothic" panose="020B0502020202020204" pitchFamily="34" charset="0"/>
              </a:rPr>
              <a:t>Re: Section Headings</a:t>
            </a:r>
            <a:endParaRPr lang="en-US" sz="5400" b="1" dirty="0">
              <a:solidFill>
                <a:srgbClr val="EFF0F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id="{C2A8878D-E02F-4BF9-B194-EE211DB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3" y="20745625"/>
            <a:ext cx="8595360" cy="251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Develop with your advisor. Depending on the nature of your work other headings may be more pertinent. Common options could include: Abstract, Testbed, Controller, Model, Sensors, Sources of Noise, etc.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pic>
        <p:nvPicPr>
          <p:cNvPr id="51" name="Picture 50" descr="https://lh5.googleusercontent.com/nKpQTgYTIjZRO4LP6hPrZr-E55NEznfq81Q7PQmHbldTCiD9OPkOPtLDijizJyUwZSb1WepexIcU9M8EsfDJ31DUYsKP2U_66-O_DRfgZGpqdOgothEeP4zqnuhYHR42I2wxWQ4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6" y="10089932"/>
            <a:ext cx="3881757" cy="298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https://lh4.googleusercontent.com/Gf4d98I08_3l36wLA-Xnh8w9kjSb_oCPiD8gSSrWDUNEIf77shZYS6jcxe83Lrld15ogAN7kDkPFkKizvbPnpDACi-H_SX70iQS59upGXXIJOKsX2LAHOymgT_RpeDv9M504nkrv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18" y="10203040"/>
            <a:ext cx="5410199" cy="276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023" y="10542838"/>
            <a:ext cx="7091928" cy="51599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017" y="13120853"/>
            <a:ext cx="4333367" cy="4596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13458" y="247529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ADB3"/>
                </a:solidFill>
              </a:rPr>
              <a:t>&lt;&lt;&lt;Pic here of drone flying w/ </a:t>
            </a:r>
            <a:r>
              <a:rPr lang="en-US" sz="2400" dirty="0" err="1" smtClean="0">
                <a:solidFill>
                  <a:srgbClr val="1EADB3"/>
                </a:solidFill>
              </a:rPr>
              <a:t>OptiTrack</a:t>
            </a:r>
            <a:r>
              <a:rPr lang="en-US" sz="2400" dirty="0" smtClean="0">
                <a:solidFill>
                  <a:srgbClr val="1EADB3"/>
                </a:solidFill>
              </a:rPr>
              <a:t> in background&gt;&gt;&gt; </a:t>
            </a:r>
            <a:endParaRPr lang="en-US" sz="2400" dirty="0">
              <a:solidFill>
                <a:srgbClr val="1EADB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r="8773"/>
          <a:stretch/>
        </p:blipFill>
        <p:spPr>
          <a:xfrm>
            <a:off x="9264957" y="13107437"/>
            <a:ext cx="5317226" cy="4594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987" y="10506612"/>
            <a:ext cx="8184523" cy="61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CE Poster Fonts">
      <a:majorFont>
        <a:latin typeface="Century Gothic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11312</TotalTime>
  <Words>689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Minion pro</vt:lpstr>
      <vt:lpstr>Minion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USNA</dc:creator>
  <cp:lastModifiedBy>Marcello, Ethan Midn USN USNA Annapolis</cp:lastModifiedBy>
  <cp:revision>215</cp:revision>
  <cp:lastPrinted>2018-11-09T14:07:21Z</cp:lastPrinted>
  <dcterms:created xsi:type="dcterms:W3CDTF">2008-11-17T14:24:47Z</dcterms:created>
  <dcterms:modified xsi:type="dcterms:W3CDTF">2019-11-27T14:43:55Z</dcterms:modified>
</cp:coreProperties>
</file>