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F3BBE0-D866-4746-BD8B-6BBBD87D4828}">
  <a:tblStyle styleId="{3FF3BBE0-D866-4746-BD8B-6BBBD87D48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58b3ec78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58b3ec78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58b3ec78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58b3ec78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58b3ec78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58b3ec7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58b3ec7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58b3ec7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58b3ec7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58b3ec7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58b3ec78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58b3ec78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58b3ec78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58b3ec78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58b3ec78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58b3ec78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58b3ec7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58b3ec7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58b3ec78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58b3ec78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12700" y="2032950"/>
            <a:ext cx="8118600" cy="1077600"/>
          </a:xfrm>
          <a:prstGeom prst="rect">
            <a:avLst/>
          </a:prstGeom>
        </p:spPr>
        <p:txBody>
          <a:bodyPr anchorCtr="0" anchor="t" bIns="91425" lIns="91425" spcFirstLastPara="1" rIns="91425" wrap="square" tIns="91425">
            <a:normAutofit fontScale="90000"/>
          </a:bodyPr>
          <a:lstStyle/>
          <a:p>
            <a:pPr indent="-1003300" lvl="0" marL="1079500" marR="355600" rtl="0" algn="ctr">
              <a:lnSpc>
                <a:spcPct val="115000"/>
              </a:lnSpc>
              <a:spcBef>
                <a:spcPts val="400"/>
              </a:spcBef>
              <a:spcAft>
                <a:spcPts val="0"/>
              </a:spcAft>
              <a:buClr>
                <a:schemeClr val="dk1"/>
              </a:buClr>
              <a:buSzPct val="45833"/>
              <a:buFont typeface="Arial"/>
              <a:buNone/>
            </a:pPr>
            <a:r>
              <a:rPr lang="en" sz="2400">
                <a:solidFill>
                  <a:schemeClr val="dk1"/>
                </a:solidFill>
                <a:latin typeface="Arial"/>
                <a:ea typeface="Arial"/>
                <a:cs typeface="Arial"/>
                <a:sym typeface="Arial"/>
              </a:rPr>
              <a:t>Drawing Economic Conclusions </a:t>
            </a:r>
            <a:endParaRPr sz="2400">
              <a:solidFill>
                <a:schemeClr val="dk1"/>
              </a:solidFill>
              <a:latin typeface="Arial"/>
              <a:ea typeface="Arial"/>
              <a:cs typeface="Arial"/>
              <a:sym typeface="Arial"/>
            </a:endParaRPr>
          </a:p>
          <a:p>
            <a:pPr indent="-1003300" lvl="0" marL="1079500" marR="355600" rtl="0" algn="ctr">
              <a:lnSpc>
                <a:spcPct val="115000"/>
              </a:lnSpc>
              <a:spcBef>
                <a:spcPts val="400"/>
              </a:spcBef>
              <a:spcAft>
                <a:spcPts val="0"/>
              </a:spcAft>
              <a:buClr>
                <a:schemeClr val="dk1"/>
              </a:buClr>
              <a:buSzPct val="45833"/>
              <a:buFont typeface="Arial"/>
              <a:buNone/>
            </a:pPr>
            <a:r>
              <a:rPr lang="en" sz="2400">
                <a:solidFill>
                  <a:schemeClr val="dk1"/>
                </a:solidFill>
                <a:latin typeface="Arial"/>
                <a:ea typeface="Arial"/>
                <a:cs typeface="Arial"/>
                <a:sym typeface="Arial"/>
              </a:rPr>
              <a:t>on the Indian Stock Market</a:t>
            </a:r>
            <a:endParaRPr sz="24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87" name="Google Shape;87;p13"/>
          <p:cNvSpPr txBox="1"/>
          <p:nvPr/>
        </p:nvSpPr>
        <p:spPr>
          <a:xfrm>
            <a:off x="5551125" y="3952600"/>
            <a:ext cx="326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By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Devang, Prathamesh &amp; Harsh</a:t>
            </a:r>
            <a:endParaRPr>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Team Members</a:t>
            </a:r>
            <a:endParaRPr/>
          </a:p>
        </p:txBody>
      </p:sp>
      <p:graphicFrame>
        <p:nvGraphicFramePr>
          <p:cNvPr id="141" name="Google Shape;141;p22"/>
          <p:cNvGraphicFramePr/>
          <p:nvPr/>
        </p:nvGraphicFramePr>
        <p:xfrm>
          <a:off x="954300" y="2440105"/>
          <a:ext cx="3000000" cy="3000000"/>
        </p:xfrm>
        <a:graphic>
          <a:graphicData uri="http://schemas.openxmlformats.org/drawingml/2006/table">
            <a:tbl>
              <a:tblPr>
                <a:noFill/>
                <a:tableStyleId>{3FF3BBE0-D866-4746-BD8B-6BBBD87D4828}</a:tableStyleId>
              </a:tblPr>
              <a:tblGrid>
                <a:gridCol w="2413000"/>
                <a:gridCol w="2413000"/>
                <a:gridCol w="2413000"/>
              </a:tblGrid>
              <a:tr h="1017350">
                <a:tc>
                  <a:txBody>
                    <a:bodyPr/>
                    <a:lstStyle/>
                    <a:p>
                      <a:pPr indent="0" lvl="0" marL="0" rtl="0" algn="ctr">
                        <a:spcBef>
                          <a:spcPts val="0"/>
                        </a:spcBef>
                        <a:spcAft>
                          <a:spcPts val="0"/>
                        </a:spcAft>
                        <a:buNone/>
                      </a:pPr>
                      <a:r>
                        <a:rPr lang="en">
                          <a:solidFill>
                            <a:schemeClr val="dk2"/>
                          </a:solidFill>
                        </a:rPr>
                        <a:t>Prathamesh Rajesh Aundhakar</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Clr>
                          <a:schemeClr val="dk1"/>
                        </a:buClr>
                        <a:buSzPts val="1100"/>
                        <a:buFont typeface="Arial"/>
                        <a:buNone/>
                      </a:pPr>
                      <a:r>
                        <a:rPr lang="en">
                          <a:solidFill>
                            <a:schemeClr val="dk2"/>
                          </a:solidFill>
                        </a:rPr>
                        <a:t>20BCI0123</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Harsh Bhaskar</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Clr>
                          <a:schemeClr val="dk1"/>
                        </a:buClr>
                        <a:buSzPts val="1100"/>
                        <a:buFont typeface="Arial"/>
                        <a:buNone/>
                      </a:pPr>
                      <a:r>
                        <a:rPr lang="en">
                          <a:solidFill>
                            <a:schemeClr val="dk2"/>
                          </a:solidFill>
                        </a:rPr>
                        <a:t>20BCI0144</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Devang Garg</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Clr>
                          <a:schemeClr val="dk1"/>
                        </a:buClr>
                        <a:buSzPts val="1100"/>
                        <a:buFont typeface="Arial"/>
                        <a:buNone/>
                      </a:pPr>
                      <a:r>
                        <a:rPr lang="en">
                          <a:solidFill>
                            <a:schemeClr val="dk2"/>
                          </a:solidFill>
                        </a:rPr>
                        <a:t>20BCI0115</a:t>
                      </a:r>
                      <a:endParaRPr>
                        <a:solidFill>
                          <a:schemeClr val="dk2"/>
                        </a:solidFill>
                      </a:endParaRPr>
                    </a:p>
                  </a:txBody>
                  <a:tcPr marT="91425" marB="91425" marR="91425" marL="91425"/>
                </a:tc>
              </a:tr>
              <a:tr h="661275">
                <a:tc>
                  <a:txBody>
                    <a:bodyPr/>
                    <a:lstStyle/>
                    <a:p>
                      <a:pPr indent="0" lvl="0" marL="0" rtl="0" algn="ctr">
                        <a:spcBef>
                          <a:spcPts val="0"/>
                        </a:spcBef>
                        <a:spcAft>
                          <a:spcPts val="0"/>
                        </a:spcAft>
                        <a:buNone/>
                      </a:pPr>
                      <a:r>
                        <a:rPr lang="en">
                          <a:solidFill>
                            <a:schemeClr val="dk2"/>
                          </a:solidFill>
                        </a:rPr>
                        <a:t>prathamesh.rajesh2020</a:t>
                      </a:r>
                      <a:r>
                        <a:rPr lang="en">
                          <a:solidFill>
                            <a:schemeClr val="dk2"/>
                          </a:solidFill>
                        </a:rPr>
                        <a:t>@vitstudent.ac.in</a:t>
                      </a:r>
                      <a:endParaRPr>
                        <a:solidFill>
                          <a:schemeClr val="dk2"/>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2"/>
                          </a:solidFill>
                        </a:rPr>
                        <a:t>harsh.bhaskar2020</a:t>
                      </a:r>
                      <a:r>
                        <a:rPr lang="en">
                          <a:solidFill>
                            <a:schemeClr val="dk2"/>
                          </a:solidFill>
                        </a:rPr>
                        <a:t>@vitstudent.ac.in</a:t>
                      </a:r>
                      <a:endParaRPr>
                        <a:solidFill>
                          <a:schemeClr val="dk2"/>
                        </a:solidFill>
                      </a:endParaRPr>
                    </a:p>
                    <a:p>
                      <a:pPr indent="0" lvl="0" marL="0" rtl="0" algn="ctr">
                        <a:spcBef>
                          <a:spcPts val="0"/>
                        </a:spcBef>
                        <a:spcAft>
                          <a:spcPts val="0"/>
                        </a:spcAft>
                        <a:buNone/>
                      </a:pPr>
                      <a:r>
                        <a:t/>
                      </a:r>
                      <a:endParaRPr>
                        <a:solidFill>
                          <a:schemeClr val="dk2"/>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2"/>
                          </a:solidFill>
                        </a:rPr>
                        <a:t>devang.garg2020</a:t>
                      </a:r>
                      <a:r>
                        <a:rPr lang="en">
                          <a:solidFill>
                            <a:schemeClr val="dk2"/>
                          </a:solidFill>
                        </a:rPr>
                        <a:t>@vitstudent.ac.in</a:t>
                      </a:r>
                      <a:endParaRPr>
                        <a:solidFill>
                          <a:schemeClr val="dk2"/>
                        </a:solidFill>
                      </a:endParaRPr>
                    </a:p>
                    <a:p>
                      <a:pPr indent="0" lvl="0" marL="0" rtl="0" algn="ctr">
                        <a:spcBef>
                          <a:spcPts val="0"/>
                        </a:spcBef>
                        <a:spcAft>
                          <a:spcPts val="0"/>
                        </a:spcAft>
                        <a:buNone/>
                      </a:pPr>
                      <a:r>
                        <a:t/>
                      </a:r>
                      <a:endParaRPr>
                        <a:solidFill>
                          <a:schemeClr val="dk2"/>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Division</a:t>
            </a:r>
            <a:r>
              <a:rPr lang="en"/>
              <a:t> of Work </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Data Selection and Preprocessing - PRATHAMESH</a:t>
            </a:r>
            <a:br>
              <a:rPr lang="en" sz="1600"/>
            </a:br>
            <a:br>
              <a:rPr lang="en" sz="1600"/>
            </a:br>
            <a:r>
              <a:rPr lang="en" sz="1600"/>
              <a:t>Model Preparation and Feature Selection - DEVANG, HARSH</a:t>
            </a:r>
            <a:br>
              <a:rPr lang="en" sz="1600"/>
            </a:br>
            <a:br>
              <a:rPr lang="en" sz="1600"/>
            </a:br>
            <a:r>
              <a:rPr lang="en" sz="1600"/>
              <a:t>Chart and Graph Representation - PRATHAMESH</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Abstract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Predicting complex stock market trends is crucial yet challenging due to diverse influencing factors. Feature Selection, using machine learning, filters irrelevant variables from data for effective analysis. We apply Sequential Forward Search, Boruta, and Boruta-SHAP on stock and commodities markets, unveiling crucial factors. Results from the Long Short-Term Model enable economic insights and question existing theories. Markets' black-box complexity fuels extensive research. Economics, rich in theories but limited proof, is ripe for ML-driven questioning. SFS, Boruta, and Boruta-SHAP are employed, with compared accuracies. This study bridges finance, AI, and economics, illuminating market behavior intricacies and validating or reshaping economic theories.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a:t>
            </a:r>
            <a:endParaRPr/>
          </a:p>
        </p:txBody>
      </p:sp>
      <p:sp>
        <p:nvSpPr>
          <p:cNvPr id="99" name="Google Shape;99;p15"/>
          <p:cNvSpPr txBox="1"/>
          <p:nvPr>
            <p:ph idx="1" type="body"/>
          </p:nvPr>
        </p:nvSpPr>
        <p:spPr>
          <a:xfrm>
            <a:off x="729450" y="1903725"/>
            <a:ext cx="7688700" cy="243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Predicting stock prices in the intricate web of global markets is an enduring challenge. To navigate this complexity, we propose harnessing the power of feature selection algorithms—Sequential Forward Search, Boruta, and Boruta-SHAP—to identify pivotal market factors. By trimming irrelevant variables, we aim to refine analysis accuracy. Beyond prediction, insights from the Long Short-Term Memory model will help uncover economic fundamentals. In the shadowy realm of market volatility, our work presents a unique chance to merge machine learning with economics, shedding light on prevailing theories. By sifting through contrasting ideas, we seek to validate theories through empirical evidence and challenge existing notions. Our comparative evaluation of feature selection methods intends to chart a course towards more precise economic conclusions in the Indian stock and commodities domains.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Significance</a:t>
            </a:r>
            <a:endParaRPr/>
          </a:p>
        </p:txBody>
      </p:sp>
      <p:sp>
        <p:nvSpPr>
          <p:cNvPr id="105" name="Google Shape;105;p16"/>
          <p:cNvSpPr txBox="1"/>
          <p:nvPr>
            <p:ph idx="1" type="body"/>
          </p:nvPr>
        </p:nvSpPr>
        <p:spPr>
          <a:xfrm>
            <a:off x="729450" y="1853850"/>
            <a:ext cx="7688700" cy="31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holds profound import in finance and AI. Precise stock trend prediction impacts investors and economies. Advanced feature selection algorithms promise accuracy revolution. Trimmed datasets boost trend prediction and deepen economic insight.</a:t>
            </a:r>
            <a:endParaRPr/>
          </a:p>
          <a:p>
            <a:pPr indent="0" lvl="0" marL="0" rtl="0" algn="l">
              <a:spcBef>
                <a:spcPts val="1200"/>
              </a:spcBef>
              <a:spcAft>
                <a:spcPts val="0"/>
              </a:spcAft>
              <a:buNone/>
            </a:pPr>
            <a:r>
              <a:rPr lang="en"/>
              <a:t>Bridging economics and AI, the fusion tests, validates, or challenges economic theories, reshaping understanding. Comparative analysis of Sequential Forward Search, Boruta, and Boruta-SHAP guides feature selection discourse. The project's potential to revolutionize accuracy, reshape theories, and advance techniques underscores its significance. It navigates the junction of finance and AI, shaping investment strategies and market comprehension.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Formulation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Effectively Predicting stock prices has been of a great interest for investors and researchers all around the globe but, analyzing the stock market is challenging, as the stock market trend is very complex and is influenced by various factors. To predict these trends efficiently we need to find out the most significant factors. Economics is a subject complete with lots of contrasting theories with very little verifiable proof. This poses a great opportunity to raise questions about existing theories by ML, statistical analysis.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a:t>
            </a:r>
            <a:r>
              <a:rPr lang="en"/>
              <a:t> Description</a:t>
            </a:r>
            <a:endParaRPr/>
          </a:p>
        </p:txBody>
      </p:sp>
      <p:sp>
        <p:nvSpPr>
          <p:cNvPr id="117" name="Google Shape;117;p18"/>
          <p:cNvSpPr txBox="1"/>
          <p:nvPr>
            <p:ph idx="1" type="body"/>
          </p:nvPr>
        </p:nvSpPr>
        <p:spPr>
          <a:xfrm>
            <a:off x="729450" y="2078875"/>
            <a:ext cx="7688700" cy="311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200"/>
              <a:t>This project utilizes AI techniques to uncover economic insights from the Indian Stock Market. It involves:</a:t>
            </a:r>
            <a:endParaRPr sz="1200"/>
          </a:p>
          <a:p>
            <a:pPr indent="-304800" lvl="0" marL="457200" rtl="0" algn="l">
              <a:lnSpc>
                <a:spcPct val="95000"/>
              </a:lnSpc>
              <a:spcBef>
                <a:spcPts val="1500"/>
              </a:spcBef>
              <a:spcAft>
                <a:spcPts val="0"/>
              </a:spcAft>
              <a:buSzPts val="1200"/>
              <a:buChar char="●"/>
            </a:pPr>
            <a:r>
              <a:rPr lang="en" sz="1200"/>
              <a:t>Data Collection and Preprocessing: Collect diverse data - stock prices, economic indicators, financial metrics, sentiment data.</a:t>
            </a:r>
            <a:endParaRPr sz="1200"/>
          </a:p>
          <a:p>
            <a:pPr indent="-304800" lvl="0" marL="457200" rtl="0" algn="l">
              <a:lnSpc>
                <a:spcPct val="95000"/>
              </a:lnSpc>
              <a:spcBef>
                <a:spcPts val="0"/>
              </a:spcBef>
              <a:spcAft>
                <a:spcPts val="0"/>
              </a:spcAft>
              <a:buSzPts val="1200"/>
              <a:buChar char="●"/>
            </a:pPr>
            <a:r>
              <a:rPr lang="en" sz="1200"/>
              <a:t>Feature Engineering: Prepare data for analysis - normalize, encode, create time-based features.</a:t>
            </a:r>
            <a:endParaRPr sz="1200"/>
          </a:p>
          <a:p>
            <a:pPr indent="-304800" lvl="0" marL="457200" rtl="0" algn="l">
              <a:lnSpc>
                <a:spcPct val="95000"/>
              </a:lnSpc>
              <a:spcBef>
                <a:spcPts val="0"/>
              </a:spcBef>
              <a:spcAft>
                <a:spcPts val="0"/>
              </a:spcAft>
              <a:buSzPts val="1200"/>
              <a:buChar char="●"/>
            </a:pPr>
            <a:r>
              <a:rPr lang="en" sz="1200"/>
              <a:t>Model Selection: Choose AI models - use of different </a:t>
            </a:r>
            <a:r>
              <a:rPr lang="en" sz="1200"/>
              <a:t>classification</a:t>
            </a:r>
            <a:r>
              <a:rPr lang="en" sz="1200"/>
              <a:t> and analysis techniques</a:t>
            </a:r>
            <a:endParaRPr sz="1200"/>
          </a:p>
          <a:p>
            <a:pPr indent="-304800" lvl="0" marL="457200" rtl="0" algn="l">
              <a:lnSpc>
                <a:spcPct val="95000"/>
              </a:lnSpc>
              <a:spcBef>
                <a:spcPts val="0"/>
              </a:spcBef>
              <a:spcAft>
                <a:spcPts val="0"/>
              </a:spcAft>
              <a:buSzPts val="1200"/>
              <a:buChar char="●"/>
            </a:pPr>
            <a:r>
              <a:rPr lang="en" sz="1200"/>
              <a:t>Model Training and Evaluation: Train models on training data, evaluate on testing data using metrics.</a:t>
            </a:r>
            <a:endParaRPr sz="1200"/>
          </a:p>
          <a:p>
            <a:pPr indent="-304800" lvl="0" marL="457200" rtl="0" algn="l">
              <a:lnSpc>
                <a:spcPct val="95000"/>
              </a:lnSpc>
              <a:spcBef>
                <a:spcPts val="0"/>
              </a:spcBef>
              <a:spcAft>
                <a:spcPts val="0"/>
              </a:spcAft>
              <a:buSzPts val="1200"/>
              <a:buChar char="●"/>
            </a:pPr>
            <a:r>
              <a:rPr lang="en" sz="1200"/>
              <a:t>Feature Importance and Interpretability: Analyze feature importance within models - scores, coefficients, attention weights.</a:t>
            </a:r>
            <a:endParaRPr sz="1200"/>
          </a:p>
          <a:p>
            <a:pPr indent="-304800" lvl="0" marL="457200" rtl="0" algn="l">
              <a:lnSpc>
                <a:spcPct val="95000"/>
              </a:lnSpc>
              <a:spcBef>
                <a:spcPts val="0"/>
              </a:spcBef>
              <a:spcAft>
                <a:spcPts val="0"/>
              </a:spcAft>
              <a:buSzPts val="1200"/>
              <a:buChar char="●"/>
            </a:pPr>
            <a:r>
              <a:rPr lang="en" sz="1200"/>
              <a:t>Insight Generation: Extract insights from AI model results - correlations, patterns, trends.</a:t>
            </a:r>
            <a:endParaRPr sz="1200"/>
          </a:p>
          <a:p>
            <a:pPr indent="-304800" lvl="0" marL="457200" rtl="0" algn="l">
              <a:lnSpc>
                <a:spcPct val="95000"/>
              </a:lnSpc>
              <a:spcBef>
                <a:spcPts val="0"/>
              </a:spcBef>
              <a:spcAft>
                <a:spcPts val="0"/>
              </a:spcAft>
              <a:buSzPts val="1200"/>
              <a:buChar char="●"/>
            </a:pPr>
            <a:r>
              <a:rPr lang="en" sz="1200"/>
              <a:t>Economic Conclusions: Translate insights into economic conclusions - key factors, risks, opportunities.</a:t>
            </a:r>
            <a:endParaRPr sz="1200"/>
          </a:p>
          <a:p>
            <a:pPr indent="-304800" lvl="0" marL="457200" rtl="0" algn="l">
              <a:lnSpc>
                <a:spcPct val="95000"/>
              </a:lnSpc>
              <a:spcBef>
                <a:spcPts val="0"/>
              </a:spcBef>
              <a:spcAft>
                <a:spcPts val="0"/>
              </a:spcAft>
              <a:buSzPts val="1200"/>
              <a:buChar char="●"/>
            </a:pPr>
            <a:r>
              <a:rPr lang="en" sz="1200"/>
              <a:t>Visualization and Reporting: Present conclusions visually - charts, graphs, and a comprehensive report.</a:t>
            </a:r>
            <a:endParaRPr sz="1200"/>
          </a:p>
          <a:p>
            <a:pPr indent="0" lvl="0" marL="0" rtl="0" algn="l">
              <a:lnSpc>
                <a:spcPct val="95000"/>
              </a:lnSpc>
              <a:spcBef>
                <a:spcPts val="1500"/>
              </a:spcBef>
              <a:spcAft>
                <a:spcPts val="0"/>
              </a:spcAft>
              <a:buSzPts val="1018"/>
              <a:buNone/>
            </a:pPr>
            <a:r>
              <a:rPr lang="en" sz="1200"/>
              <a:t>The project's goal is to provide valuable insights for better economic decisions in the Indian Stock Market.</a:t>
            </a:r>
            <a:endParaRPr sz="1200">
              <a:solidFill>
                <a:srgbClr val="D1D5DB"/>
              </a:solidFill>
              <a:highlight>
                <a:srgbClr val="444654"/>
              </a:highlight>
              <a:latin typeface="Roboto"/>
              <a:ea typeface="Roboto"/>
              <a:cs typeface="Roboto"/>
              <a:sym typeface="Roboto"/>
            </a:endParaRPr>
          </a:p>
          <a:p>
            <a:pPr indent="0" lvl="0" marL="0" rtl="0" algn="l">
              <a:lnSpc>
                <a:spcPct val="95000"/>
              </a:lnSpc>
              <a:spcBef>
                <a:spcPts val="0"/>
              </a:spcBef>
              <a:spcAft>
                <a:spcPts val="1200"/>
              </a:spcAft>
              <a:buSzPts val="1018"/>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primary objective of this project is to utilize advanced artificial intelligence techniques to analyze the Indian Stock Market comprehensively and extract meaningful economic insights. By integrating historical stock market data, economic indicators, company financials, and sentiment analysis, the project aims to uncover hidden patterns and correlations that reveal the underlying factors influencing the market's performance. The ultimate goal is to provide actionable information for investors, analysts, and policymakers, enhancing their ability to make informed decisions in the dynamic realm of the Indian Stock Market.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Tentative Schedule</a:t>
            </a:r>
            <a:endParaRPr/>
          </a:p>
        </p:txBody>
      </p:sp>
      <p:pic>
        <p:nvPicPr>
          <p:cNvPr id="129" name="Google Shape;129;p20"/>
          <p:cNvPicPr preferRelativeResize="0"/>
          <p:nvPr/>
        </p:nvPicPr>
        <p:blipFill>
          <a:blip r:embed="rId3">
            <a:alphaModFix/>
          </a:blip>
          <a:stretch>
            <a:fillRect/>
          </a:stretch>
        </p:blipFill>
        <p:spPr>
          <a:xfrm>
            <a:off x="0" y="2185789"/>
            <a:ext cx="9144001" cy="28459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135" name="Google Shape;135;p21"/>
          <p:cNvSpPr txBox="1"/>
          <p:nvPr>
            <p:ph idx="1" type="body"/>
          </p:nvPr>
        </p:nvSpPr>
        <p:spPr>
          <a:xfrm>
            <a:off x="729450" y="2078875"/>
            <a:ext cx="7688700" cy="30645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Botunac, Ive, Ante Panjkota, and Maja Matetic. "THE EFFECT OF FEATURE SELECTION ON THE PERFORMANCE OF LONG SHORT-TERM MEMORY NEURAL NETWORK IN STOCK MARKET PREDICTIONS." Annals of DAAAM &amp; Proceedings 7.1 (2020).</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Monikasri, M., and S. Varshini. "STOCK MARKET PRICE PREDICTION USING MACHINE LEARNING." (2021).</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He, Yuqinq, Kamaladdin Fataliyev, and Lipo Wang. "FEATURE SELECTION FOR STOCK MARKET ANALYSIS." International conference on neural information processing. Springer, Berlin, Heidelberg, 2013.</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