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p:regular r:id="rId18"/>
      <p:bold r:id="rId19"/>
      <p:italic r:id="rId20"/>
      <p:boldItalic r:id="rId21"/>
    </p:embeddedFont>
    <p:embeddedFont>
      <p:font typeface="PT Sans Narrow"/>
      <p:regular r:id="rId22"/>
      <p:bold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CC6F245-B2C2-46C1-BC4B-B465CE084505}">
  <a:tblStyle styleId="{0CC6F245-B2C2-46C1-BC4B-B465CE08450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PTSansNarrow-regular.fntdata"/><Relationship Id="rId21" Type="http://schemas.openxmlformats.org/officeDocument/2006/relationships/font" Target="fonts/Roboto-boldItalic.fntdata"/><Relationship Id="rId24" Type="http://schemas.openxmlformats.org/officeDocument/2006/relationships/font" Target="fonts/OpenSans-regular.fntdata"/><Relationship Id="rId23" Type="http://schemas.openxmlformats.org/officeDocument/2006/relationships/font" Target="fonts/PTSansNarrow-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89c8014e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89c8014e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89c8014e2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89c8014e2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89c8014e2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89c8014e2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89c8014e2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89c8014e2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89c8014e2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89c8014e2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89c8014e2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89c8014e2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89c8014e28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89c8014e28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89c8014e28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89c8014e28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89c8014e28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89c8014e28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89c8014e28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89c8014e28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89c8014e2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89c8014e2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512700" y="2032950"/>
            <a:ext cx="8118600" cy="1077600"/>
          </a:xfrm>
          <a:prstGeom prst="rect">
            <a:avLst/>
          </a:prstGeom>
        </p:spPr>
        <p:txBody>
          <a:bodyPr anchorCtr="0" anchor="b" bIns="91425" lIns="91425" spcFirstLastPara="1" rIns="91425" wrap="square" tIns="91425">
            <a:normAutofit fontScale="90000"/>
          </a:bodyPr>
          <a:lstStyle/>
          <a:p>
            <a:pPr indent="-1003300" lvl="0" marL="1079500" marR="355600" rtl="0" algn="ctr">
              <a:lnSpc>
                <a:spcPct val="115000"/>
              </a:lnSpc>
              <a:spcBef>
                <a:spcPts val="400"/>
              </a:spcBef>
              <a:spcAft>
                <a:spcPts val="0"/>
              </a:spcAft>
              <a:buClr>
                <a:schemeClr val="dk1"/>
              </a:buClr>
              <a:buSzPct val="45833"/>
              <a:buFont typeface="Arial"/>
              <a:buNone/>
            </a:pPr>
            <a:r>
              <a:rPr lang="en" sz="2400">
                <a:solidFill>
                  <a:srgbClr val="9900FF"/>
                </a:solidFill>
                <a:latin typeface="Arial"/>
                <a:ea typeface="Arial"/>
                <a:cs typeface="Arial"/>
                <a:sym typeface="Arial"/>
              </a:rPr>
              <a:t>Drawing Economic Conclusions </a:t>
            </a:r>
            <a:endParaRPr sz="2400">
              <a:solidFill>
                <a:srgbClr val="9900FF"/>
              </a:solidFill>
              <a:latin typeface="Arial"/>
              <a:ea typeface="Arial"/>
              <a:cs typeface="Arial"/>
              <a:sym typeface="Arial"/>
            </a:endParaRPr>
          </a:p>
          <a:p>
            <a:pPr indent="-1003300" lvl="0" marL="1079500" marR="355600" rtl="0" algn="ctr">
              <a:lnSpc>
                <a:spcPct val="115000"/>
              </a:lnSpc>
              <a:spcBef>
                <a:spcPts val="400"/>
              </a:spcBef>
              <a:spcAft>
                <a:spcPts val="0"/>
              </a:spcAft>
              <a:buClr>
                <a:schemeClr val="dk1"/>
              </a:buClr>
              <a:buSzPct val="45833"/>
              <a:buFont typeface="Arial"/>
              <a:buNone/>
            </a:pPr>
            <a:r>
              <a:rPr lang="en" sz="2400">
                <a:solidFill>
                  <a:srgbClr val="9900FF"/>
                </a:solidFill>
                <a:latin typeface="Arial"/>
                <a:ea typeface="Arial"/>
                <a:cs typeface="Arial"/>
                <a:sym typeface="Arial"/>
              </a:rPr>
              <a:t>on the Indian Stock Market</a:t>
            </a:r>
            <a:endParaRPr sz="2400">
              <a:solidFill>
                <a:srgbClr val="9900FF"/>
              </a:solidFill>
              <a:latin typeface="Arial"/>
              <a:ea typeface="Arial"/>
              <a:cs typeface="Arial"/>
              <a:sym typeface="Arial"/>
            </a:endParaRPr>
          </a:p>
          <a:p>
            <a:pPr indent="0" lvl="0" marL="0" rtl="0" algn="ctr">
              <a:spcBef>
                <a:spcPts val="0"/>
              </a:spcBef>
              <a:spcAft>
                <a:spcPts val="0"/>
              </a:spcAft>
              <a:buNone/>
            </a:pPr>
            <a:r>
              <a:t/>
            </a:r>
            <a:endParaRPr>
              <a:solidFill>
                <a:srgbClr val="9900FF"/>
              </a:solidFill>
            </a:endParaRPr>
          </a:p>
        </p:txBody>
      </p:sp>
      <p:sp>
        <p:nvSpPr>
          <p:cNvPr id="67" name="Google Shape;67;p13"/>
          <p:cNvSpPr txBox="1"/>
          <p:nvPr/>
        </p:nvSpPr>
        <p:spPr>
          <a:xfrm>
            <a:off x="2872675" y="2768100"/>
            <a:ext cx="3263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By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Devang, Prathamesh &amp; Harsh</a:t>
            </a:r>
            <a:endParaRPr>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Team Members</a:t>
            </a:r>
            <a:endParaRPr/>
          </a:p>
        </p:txBody>
      </p:sp>
      <p:graphicFrame>
        <p:nvGraphicFramePr>
          <p:cNvPr id="120" name="Google Shape;120;p22"/>
          <p:cNvGraphicFramePr/>
          <p:nvPr/>
        </p:nvGraphicFramePr>
        <p:xfrm>
          <a:off x="954300" y="2440105"/>
          <a:ext cx="3000000" cy="3000000"/>
        </p:xfrm>
        <a:graphic>
          <a:graphicData uri="http://schemas.openxmlformats.org/drawingml/2006/table">
            <a:tbl>
              <a:tblPr>
                <a:noFill/>
                <a:tableStyleId>{0CC6F245-B2C2-46C1-BC4B-B465CE084505}</a:tableStyleId>
              </a:tblPr>
              <a:tblGrid>
                <a:gridCol w="2413000"/>
                <a:gridCol w="2413000"/>
                <a:gridCol w="2413000"/>
              </a:tblGrid>
              <a:tr h="1017350">
                <a:tc>
                  <a:txBody>
                    <a:bodyPr/>
                    <a:lstStyle/>
                    <a:p>
                      <a:pPr indent="0" lvl="0" marL="0" rtl="0" algn="ctr">
                        <a:spcBef>
                          <a:spcPts val="0"/>
                        </a:spcBef>
                        <a:spcAft>
                          <a:spcPts val="0"/>
                        </a:spcAft>
                        <a:buNone/>
                      </a:pPr>
                      <a:r>
                        <a:rPr lang="en">
                          <a:solidFill>
                            <a:schemeClr val="dk2"/>
                          </a:solidFill>
                        </a:rPr>
                        <a:t>Prathamesh Rajesh Aundhakar</a:t>
                      </a:r>
                      <a:endParaRPr>
                        <a:solidFill>
                          <a:schemeClr val="dk2"/>
                        </a:solidFill>
                      </a:endParaRPr>
                    </a:p>
                    <a:p>
                      <a:pPr indent="0" lvl="0" marL="0" rtl="0" algn="ctr">
                        <a:spcBef>
                          <a:spcPts val="0"/>
                        </a:spcBef>
                        <a:spcAft>
                          <a:spcPts val="0"/>
                        </a:spcAft>
                        <a:buNone/>
                      </a:pPr>
                      <a:r>
                        <a:t/>
                      </a:r>
                      <a:endParaRPr>
                        <a:solidFill>
                          <a:schemeClr val="dk2"/>
                        </a:solidFill>
                      </a:endParaRPr>
                    </a:p>
                    <a:p>
                      <a:pPr indent="0" lvl="0" marL="0" rtl="0" algn="ctr">
                        <a:spcBef>
                          <a:spcPts val="0"/>
                        </a:spcBef>
                        <a:spcAft>
                          <a:spcPts val="0"/>
                        </a:spcAft>
                        <a:buClr>
                          <a:schemeClr val="dk1"/>
                        </a:buClr>
                        <a:buSzPts val="1100"/>
                        <a:buFont typeface="Arial"/>
                        <a:buNone/>
                      </a:pPr>
                      <a:r>
                        <a:rPr lang="en">
                          <a:solidFill>
                            <a:schemeClr val="dk2"/>
                          </a:solidFill>
                        </a:rPr>
                        <a:t>20BCI0123</a:t>
                      </a:r>
                      <a:endParaRPr>
                        <a:solidFill>
                          <a:schemeClr val="dk2"/>
                        </a:solidFill>
                      </a:endParaRPr>
                    </a:p>
                  </a:txBody>
                  <a:tcPr marT="91425" marB="91425" marR="91425" marL="91425"/>
                </a:tc>
                <a:tc>
                  <a:txBody>
                    <a:bodyPr/>
                    <a:lstStyle/>
                    <a:p>
                      <a:pPr indent="0" lvl="0" marL="0" rtl="0" algn="ctr">
                        <a:spcBef>
                          <a:spcPts val="0"/>
                        </a:spcBef>
                        <a:spcAft>
                          <a:spcPts val="0"/>
                        </a:spcAft>
                        <a:buNone/>
                      </a:pPr>
                      <a:r>
                        <a:rPr lang="en">
                          <a:solidFill>
                            <a:schemeClr val="dk2"/>
                          </a:solidFill>
                        </a:rPr>
                        <a:t>Harsh Bhaskar</a:t>
                      </a:r>
                      <a:endParaRPr>
                        <a:solidFill>
                          <a:schemeClr val="dk2"/>
                        </a:solidFill>
                      </a:endParaRPr>
                    </a:p>
                    <a:p>
                      <a:pPr indent="0" lvl="0" marL="0" rtl="0" algn="ctr">
                        <a:spcBef>
                          <a:spcPts val="0"/>
                        </a:spcBef>
                        <a:spcAft>
                          <a:spcPts val="0"/>
                        </a:spcAft>
                        <a:buNone/>
                      </a:pPr>
                      <a:r>
                        <a:t/>
                      </a:r>
                      <a:endParaRPr>
                        <a:solidFill>
                          <a:schemeClr val="dk2"/>
                        </a:solidFill>
                      </a:endParaRPr>
                    </a:p>
                    <a:p>
                      <a:pPr indent="0" lvl="0" marL="0" rtl="0" algn="ctr">
                        <a:spcBef>
                          <a:spcPts val="0"/>
                        </a:spcBef>
                        <a:spcAft>
                          <a:spcPts val="0"/>
                        </a:spcAft>
                        <a:buNone/>
                      </a:pPr>
                      <a:r>
                        <a:t/>
                      </a:r>
                      <a:endParaRPr>
                        <a:solidFill>
                          <a:schemeClr val="dk2"/>
                        </a:solidFill>
                      </a:endParaRPr>
                    </a:p>
                    <a:p>
                      <a:pPr indent="0" lvl="0" marL="0" rtl="0" algn="ctr">
                        <a:spcBef>
                          <a:spcPts val="0"/>
                        </a:spcBef>
                        <a:spcAft>
                          <a:spcPts val="0"/>
                        </a:spcAft>
                        <a:buClr>
                          <a:schemeClr val="dk1"/>
                        </a:buClr>
                        <a:buSzPts val="1100"/>
                        <a:buFont typeface="Arial"/>
                        <a:buNone/>
                      </a:pPr>
                      <a:r>
                        <a:rPr lang="en">
                          <a:solidFill>
                            <a:schemeClr val="dk2"/>
                          </a:solidFill>
                        </a:rPr>
                        <a:t>20BCI0144</a:t>
                      </a:r>
                      <a:endParaRPr>
                        <a:solidFill>
                          <a:schemeClr val="dk2"/>
                        </a:solidFill>
                      </a:endParaRPr>
                    </a:p>
                  </a:txBody>
                  <a:tcPr marT="91425" marB="91425" marR="91425" marL="91425"/>
                </a:tc>
                <a:tc>
                  <a:txBody>
                    <a:bodyPr/>
                    <a:lstStyle/>
                    <a:p>
                      <a:pPr indent="0" lvl="0" marL="0" rtl="0" algn="ctr">
                        <a:spcBef>
                          <a:spcPts val="0"/>
                        </a:spcBef>
                        <a:spcAft>
                          <a:spcPts val="0"/>
                        </a:spcAft>
                        <a:buNone/>
                      </a:pPr>
                      <a:r>
                        <a:rPr lang="en">
                          <a:solidFill>
                            <a:schemeClr val="dk2"/>
                          </a:solidFill>
                        </a:rPr>
                        <a:t>Devang Garg</a:t>
                      </a:r>
                      <a:endParaRPr>
                        <a:solidFill>
                          <a:schemeClr val="dk2"/>
                        </a:solidFill>
                      </a:endParaRPr>
                    </a:p>
                    <a:p>
                      <a:pPr indent="0" lvl="0" marL="0" rtl="0" algn="ctr">
                        <a:spcBef>
                          <a:spcPts val="0"/>
                        </a:spcBef>
                        <a:spcAft>
                          <a:spcPts val="0"/>
                        </a:spcAft>
                        <a:buNone/>
                      </a:pPr>
                      <a:r>
                        <a:t/>
                      </a:r>
                      <a:endParaRPr>
                        <a:solidFill>
                          <a:schemeClr val="dk2"/>
                        </a:solidFill>
                      </a:endParaRPr>
                    </a:p>
                    <a:p>
                      <a:pPr indent="0" lvl="0" marL="0" rtl="0" algn="ctr">
                        <a:spcBef>
                          <a:spcPts val="0"/>
                        </a:spcBef>
                        <a:spcAft>
                          <a:spcPts val="0"/>
                        </a:spcAft>
                        <a:buNone/>
                      </a:pPr>
                      <a:r>
                        <a:t/>
                      </a:r>
                      <a:endParaRPr>
                        <a:solidFill>
                          <a:schemeClr val="dk2"/>
                        </a:solidFill>
                      </a:endParaRPr>
                    </a:p>
                    <a:p>
                      <a:pPr indent="0" lvl="0" marL="0" rtl="0" algn="ctr">
                        <a:spcBef>
                          <a:spcPts val="0"/>
                        </a:spcBef>
                        <a:spcAft>
                          <a:spcPts val="0"/>
                        </a:spcAft>
                        <a:buClr>
                          <a:schemeClr val="dk1"/>
                        </a:buClr>
                        <a:buSzPts val="1100"/>
                        <a:buFont typeface="Arial"/>
                        <a:buNone/>
                      </a:pPr>
                      <a:r>
                        <a:rPr lang="en">
                          <a:solidFill>
                            <a:schemeClr val="dk2"/>
                          </a:solidFill>
                        </a:rPr>
                        <a:t>20BCI0115</a:t>
                      </a:r>
                      <a:endParaRPr>
                        <a:solidFill>
                          <a:schemeClr val="dk2"/>
                        </a:solidFill>
                      </a:endParaRPr>
                    </a:p>
                  </a:txBody>
                  <a:tcPr marT="91425" marB="91425" marR="91425" marL="91425"/>
                </a:tc>
              </a:tr>
              <a:tr h="661275">
                <a:tc>
                  <a:txBody>
                    <a:bodyPr/>
                    <a:lstStyle/>
                    <a:p>
                      <a:pPr indent="0" lvl="0" marL="0" rtl="0" algn="ctr">
                        <a:spcBef>
                          <a:spcPts val="0"/>
                        </a:spcBef>
                        <a:spcAft>
                          <a:spcPts val="0"/>
                        </a:spcAft>
                        <a:buNone/>
                      </a:pPr>
                      <a:r>
                        <a:rPr lang="en">
                          <a:solidFill>
                            <a:schemeClr val="dk2"/>
                          </a:solidFill>
                        </a:rPr>
                        <a:t>prathamesh.rajesh2020@vitstudent.ac.in</a:t>
                      </a:r>
                      <a:endParaRPr>
                        <a:solidFill>
                          <a:schemeClr val="dk2"/>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2"/>
                          </a:solidFill>
                        </a:rPr>
                        <a:t>harsh.bhaskar2020@vitstudent.ac.in</a:t>
                      </a:r>
                      <a:endParaRPr>
                        <a:solidFill>
                          <a:schemeClr val="dk2"/>
                        </a:solidFill>
                      </a:endParaRPr>
                    </a:p>
                    <a:p>
                      <a:pPr indent="0" lvl="0" marL="0" rtl="0" algn="ctr">
                        <a:spcBef>
                          <a:spcPts val="0"/>
                        </a:spcBef>
                        <a:spcAft>
                          <a:spcPts val="0"/>
                        </a:spcAft>
                        <a:buNone/>
                      </a:pPr>
                      <a:r>
                        <a:t/>
                      </a:r>
                      <a:endParaRPr>
                        <a:solidFill>
                          <a:schemeClr val="dk2"/>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2"/>
                          </a:solidFill>
                        </a:rPr>
                        <a:t>devang.garg2020@vitstudent.ac.in</a:t>
                      </a:r>
                      <a:endParaRPr>
                        <a:solidFill>
                          <a:schemeClr val="dk2"/>
                        </a:solidFill>
                      </a:endParaRPr>
                    </a:p>
                    <a:p>
                      <a:pPr indent="0" lvl="0" marL="0" rtl="0" algn="ctr">
                        <a:spcBef>
                          <a:spcPts val="0"/>
                        </a:spcBef>
                        <a:spcAft>
                          <a:spcPts val="0"/>
                        </a:spcAft>
                        <a:buNone/>
                      </a:pPr>
                      <a:r>
                        <a:t/>
                      </a:r>
                      <a:endParaRPr>
                        <a:solidFill>
                          <a:schemeClr val="dk2"/>
                        </a:solidFill>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Division of Work </a:t>
            </a:r>
            <a:endParaRPr/>
          </a:p>
        </p:txBody>
      </p:sp>
      <p:sp>
        <p:nvSpPr>
          <p:cNvPr id="126" name="Google Shape;126;p23"/>
          <p:cNvSpPr txBox="1"/>
          <p:nvPr>
            <p:ph idx="1" type="body"/>
          </p:nvPr>
        </p:nvSpPr>
        <p:spPr>
          <a:xfrm>
            <a:off x="258350" y="1650475"/>
            <a:ext cx="8520600" cy="2078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Data Selection and Preprocessing - PRATHAMESH</a:t>
            </a:r>
            <a:br>
              <a:rPr lang="en" sz="1600"/>
            </a:br>
            <a:br>
              <a:rPr lang="en" sz="1600"/>
            </a:br>
            <a:r>
              <a:rPr lang="en" sz="1600"/>
              <a:t>Model Preparation and Feature Selection - DEVANG, HARSH</a:t>
            </a:r>
            <a:br>
              <a:rPr lang="en" sz="1600"/>
            </a:br>
            <a:br>
              <a:rPr lang="en" sz="1600"/>
            </a:br>
            <a:r>
              <a:rPr lang="en" sz="1600"/>
              <a:t>Chart and Graph Representation - PRATHAMESH</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Abstract</a:t>
            </a:r>
            <a:endParaRPr/>
          </a:p>
        </p:txBody>
      </p:sp>
      <p:sp>
        <p:nvSpPr>
          <p:cNvPr id="73" name="Google Shape;73;p14"/>
          <p:cNvSpPr txBox="1"/>
          <p:nvPr>
            <p:ph idx="1" type="body"/>
          </p:nvPr>
        </p:nvSpPr>
        <p:spPr>
          <a:xfrm>
            <a:off x="354400" y="1575800"/>
            <a:ext cx="8520600" cy="225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Predicting complex stock market trends is crucial yet challenging due to diverse influencing factors. Feature Selection, using machine learning, filters irrelevant variables from data for effective analysis. We apply Sequential Forward Search, Boruta, and Boruta-SHAP on stock and commodities markets, unveiling crucial factors. Results from the Long Short-Term Model enable economic insights and question existing theories. Markets' black-box complexity fuels extensive research. Economics, rich in theories but limited proof, is ripe for ML-driven questioning. SFS, Boruta, and Boruta-SHAP are employed, with compared accuracies. This study bridges finance, AI, and economics, illuminating market behavior intricacies and validating or reshaping economic theories.</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Significance</a:t>
            </a:r>
            <a:endParaRPr/>
          </a:p>
        </p:txBody>
      </p:sp>
      <p:sp>
        <p:nvSpPr>
          <p:cNvPr id="79" name="Google Shape;79;p15"/>
          <p:cNvSpPr txBox="1"/>
          <p:nvPr>
            <p:ph idx="1" type="body"/>
          </p:nvPr>
        </p:nvSpPr>
        <p:spPr>
          <a:xfrm>
            <a:off x="194100" y="1640450"/>
            <a:ext cx="8638200" cy="23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This project holds profound import in finance and AI. Precise stock trend prediction impacts investors and economies. Advanced feature selection algorithms promise accuracy revolution. Trimmed datasets boost trend prediction and deepen economic insight.</a:t>
            </a:r>
            <a:endParaRPr sz="1400"/>
          </a:p>
          <a:p>
            <a:pPr indent="0" lvl="0" marL="0" rtl="0" algn="l">
              <a:spcBef>
                <a:spcPts val="1200"/>
              </a:spcBef>
              <a:spcAft>
                <a:spcPts val="0"/>
              </a:spcAft>
              <a:buNone/>
            </a:pPr>
            <a:r>
              <a:rPr lang="en" sz="1400"/>
              <a:t>Bridging economics and AI, the fusion tests, validates, or challenges economic theories, reshaping understanding. Comparative analysis of Sequential Forward Search, Boruta, and Boruta-SHAP guides feature selection discourse. The project's potential to revolutionize accuracy, reshape theories, and advance techniques underscores its significance. It navigates the junction of finance and AI, shaping investment strategies and market comprehension.</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Project Description</a:t>
            </a:r>
            <a:endParaRPr/>
          </a:p>
        </p:txBody>
      </p:sp>
      <p:sp>
        <p:nvSpPr>
          <p:cNvPr id="85" name="Google Shape;85;p16"/>
          <p:cNvSpPr txBox="1"/>
          <p:nvPr>
            <p:ph idx="1" type="body"/>
          </p:nvPr>
        </p:nvSpPr>
        <p:spPr>
          <a:xfrm>
            <a:off x="644075" y="1331875"/>
            <a:ext cx="8108400" cy="350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200"/>
              <a:t>This project utilizes AI techniques to uncover economic insights from the Indian Stock Market. It involves:</a:t>
            </a:r>
            <a:endParaRPr sz="1200"/>
          </a:p>
          <a:p>
            <a:pPr indent="-304800" lvl="0" marL="457200" rtl="0" algn="l">
              <a:lnSpc>
                <a:spcPct val="95000"/>
              </a:lnSpc>
              <a:spcBef>
                <a:spcPts val="1500"/>
              </a:spcBef>
              <a:spcAft>
                <a:spcPts val="0"/>
              </a:spcAft>
              <a:buSzPts val="1200"/>
              <a:buChar char="●"/>
            </a:pPr>
            <a:r>
              <a:rPr lang="en" sz="1200"/>
              <a:t>Data Collection and Preprocessing: Collect diverse data - stock prices, economic indicators, financial metrics, sentiment data.</a:t>
            </a:r>
            <a:endParaRPr sz="1200"/>
          </a:p>
          <a:p>
            <a:pPr indent="-304800" lvl="0" marL="457200" rtl="0" algn="l">
              <a:lnSpc>
                <a:spcPct val="95000"/>
              </a:lnSpc>
              <a:spcBef>
                <a:spcPts val="0"/>
              </a:spcBef>
              <a:spcAft>
                <a:spcPts val="0"/>
              </a:spcAft>
              <a:buSzPts val="1200"/>
              <a:buChar char="●"/>
            </a:pPr>
            <a:r>
              <a:rPr lang="en" sz="1200"/>
              <a:t>Feature Engineering: Prepare data for analysis - normalize, encode, create time-based features.</a:t>
            </a:r>
            <a:endParaRPr sz="1200"/>
          </a:p>
          <a:p>
            <a:pPr indent="-304800" lvl="0" marL="457200" rtl="0" algn="l">
              <a:lnSpc>
                <a:spcPct val="95000"/>
              </a:lnSpc>
              <a:spcBef>
                <a:spcPts val="0"/>
              </a:spcBef>
              <a:spcAft>
                <a:spcPts val="0"/>
              </a:spcAft>
              <a:buSzPts val="1200"/>
              <a:buChar char="●"/>
            </a:pPr>
            <a:r>
              <a:rPr lang="en" sz="1200"/>
              <a:t>Model Selection: Choose AI models - use of different classification and analysis techniques</a:t>
            </a:r>
            <a:endParaRPr sz="1200"/>
          </a:p>
          <a:p>
            <a:pPr indent="-304800" lvl="0" marL="457200" rtl="0" algn="l">
              <a:lnSpc>
                <a:spcPct val="95000"/>
              </a:lnSpc>
              <a:spcBef>
                <a:spcPts val="0"/>
              </a:spcBef>
              <a:spcAft>
                <a:spcPts val="0"/>
              </a:spcAft>
              <a:buSzPts val="1200"/>
              <a:buChar char="●"/>
            </a:pPr>
            <a:r>
              <a:rPr lang="en" sz="1200"/>
              <a:t>Model Training and Evaluation: Train models on training data, evaluate on testing data using metrics.</a:t>
            </a:r>
            <a:endParaRPr sz="1200"/>
          </a:p>
          <a:p>
            <a:pPr indent="-304800" lvl="0" marL="457200" rtl="0" algn="l">
              <a:lnSpc>
                <a:spcPct val="95000"/>
              </a:lnSpc>
              <a:spcBef>
                <a:spcPts val="0"/>
              </a:spcBef>
              <a:spcAft>
                <a:spcPts val="0"/>
              </a:spcAft>
              <a:buSzPts val="1200"/>
              <a:buChar char="●"/>
            </a:pPr>
            <a:r>
              <a:rPr lang="en" sz="1200"/>
              <a:t>Feature Importance and Interpretability: Analyze feature importance within models - scores, coefficients, attention weights.</a:t>
            </a:r>
            <a:endParaRPr sz="1200"/>
          </a:p>
          <a:p>
            <a:pPr indent="-304800" lvl="0" marL="457200" rtl="0" algn="l">
              <a:lnSpc>
                <a:spcPct val="95000"/>
              </a:lnSpc>
              <a:spcBef>
                <a:spcPts val="0"/>
              </a:spcBef>
              <a:spcAft>
                <a:spcPts val="0"/>
              </a:spcAft>
              <a:buSzPts val="1200"/>
              <a:buChar char="●"/>
            </a:pPr>
            <a:r>
              <a:rPr lang="en" sz="1200"/>
              <a:t>Insight Generation: Extract insights from AI model results - correlations, patterns, trends.</a:t>
            </a:r>
            <a:endParaRPr sz="1200"/>
          </a:p>
          <a:p>
            <a:pPr indent="-304800" lvl="0" marL="457200" rtl="0" algn="l">
              <a:lnSpc>
                <a:spcPct val="95000"/>
              </a:lnSpc>
              <a:spcBef>
                <a:spcPts val="0"/>
              </a:spcBef>
              <a:spcAft>
                <a:spcPts val="0"/>
              </a:spcAft>
              <a:buSzPts val="1200"/>
              <a:buChar char="●"/>
            </a:pPr>
            <a:r>
              <a:rPr lang="en" sz="1200"/>
              <a:t>Economic Conclusions: Translate insights into economic conclusions - key factors, risks, opportunities.</a:t>
            </a:r>
            <a:endParaRPr sz="1200"/>
          </a:p>
          <a:p>
            <a:pPr indent="-304800" lvl="0" marL="457200" rtl="0" algn="l">
              <a:lnSpc>
                <a:spcPct val="95000"/>
              </a:lnSpc>
              <a:spcBef>
                <a:spcPts val="0"/>
              </a:spcBef>
              <a:spcAft>
                <a:spcPts val="0"/>
              </a:spcAft>
              <a:buSzPts val="1200"/>
              <a:buChar char="●"/>
            </a:pPr>
            <a:r>
              <a:rPr lang="en" sz="1200"/>
              <a:t>Visualization and Reporting: Present conclusions visually - charts, graphs, and a comprehensive report.</a:t>
            </a:r>
            <a:endParaRPr sz="1200"/>
          </a:p>
          <a:p>
            <a:pPr indent="0" lvl="0" marL="0" rtl="0" algn="l">
              <a:lnSpc>
                <a:spcPct val="95000"/>
              </a:lnSpc>
              <a:spcBef>
                <a:spcPts val="1500"/>
              </a:spcBef>
              <a:spcAft>
                <a:spcPts val="0"/>
              </a:spcAft>
              <a:buSzPts val="1018"/>
              <a:buNone/>
            </a:pPr>
            <a:r>
              <a:rPr lang="en" sz="1200"/>
              <a:t>The project's goal is to provide valuable insights for better economic decisions in the Indian Stock Market.</a:t>
            </a:r>
            <a:endParaRPr sz="1200">
              <a:solidFill>
                <a:srgbClr val="D1D5DB"/>
              </a:solidFill>
              <a:highlight>
                <a:srgbClr val="444654"/>
              </a:highlight>
              <a:latin typeface="Roboto"/>
              <a:ea typeface="Roboto"/>
              <a:cs typeface="Roboto"/>
              <a:sym typeface="Roboto"/>
            </a:endParaRPr>
          </a:p>
          <a:p>
            <a:pPr indent="0" lvl="0" marL="0" rtl="0" algn="l">
              <a:lnSpc>
                <a:spcPct val="95000"/>
              </a:lnSpc>
              <a:spcBef>
                <a:spcPts val="0"/>
              </a:spcBef>
              <a:spcAft>
                <a:spcPts val="1200"/>
              </a:spcAft>
              <a:buSzPts val="1018"/>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Methodology</a:t>
            </a:r>
            <a:endParaRPr/>
          </a:p>
          <a:p>
            <a:pPr indent="0" lvl="0" marL="0" rtl="0" algn="l">
              <a:spcBef>
                <a:spcPts val="0"/>
              </a:spcBef>
              <a:spcAft>
                <a:spcPts val="0"/>
              </a:spcAft>
              <a:buNone/>
            </a:pPr>
            <a:r>
              <a:t/>
            </a:r>
            <a:endParaRPr/>
          </a:p>
        </p:txBody>
      </p:sp>
      <p:sp>
        <p:nvSpPr>
          <p:cNvPr id="91" name="Google Shape;91;p17"/>
          <p:cNvSpPr txBox="1"/>
          <p:nvPr>
            <p:ph idx="1" type="body"/>
          </p:nvPr>
        </p:nvSpPr>
        <p:spPr>
          <a:xfrm>
            <a:off x="311700" y="1266325"/>
            <a:ext cx="8520600" cy="364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We divide the problem into two phases where one is the Feature selection part and the other is the price prediction that we use to verify the accuracy of our feature selection algorithms.</a:t>
            </a:r>
            <a:endParaRPr sz="1200"/>
          </a:p>
          <a:p>
            <a:pPr indent="0" lvl="0" marL="0" rtl="0" algn="l">
              <a:spcBef>
                <a:spcPts val="1200"/>
              </a:spcBef>
              <a:spcAft>
                <a:spcPts val="0"/>
              </a:spcAft>
              <a:buNone/>
            </a:pPr>
            <a:r>
              <a:rPr lang="en" sz="1200"/>
              <a:t>1.	For obtaining tangible results the data sets considered must be credible and accurate. We have considered data sets from reliable sources such as NSE, India for the stock market analysis and data from MSCI World and blockchain.com for the crypto market .</a:t>
            </a:r>
            <a:endParaRPr sz="1200"/>
          </a:p>
          <a:p>
            <a:pPr indent="0" lvl="0" marL="0" rtl="0" algn="l">
              <a:spcBef>
                <a:spcPts val="1200"/>
              </a:spcBef>
              <a:spcAft>
                <a:spcPts val="0"/>
              </a:spcAft>
              <a:buNone/>
            </a:pPr>
            <a:r>
              <a:rPr lang="en" sz="1200"/>
              <a:t>2.	Defining the feature set for the respective markets depending on the factors that influence the corresponding markets. This establishes the base that we apply feature selection to. These variables are defined in the data set and fed into the algorithms for analysis.</a:t>
            </a:r>
            <a:endParaRPr sz="1200"/>
          </a:p>
          <a:p>
            <a:pPr indent="0" lvl="0" marL="0" rtl="0" algn="l">
              <a:spcBef>
                <a:spcPts val="1200"/>
              </a:spcBef>
              <a:spcAft>
                <a:spcPts val="0"/>
              </a:spcAft>
              <a:buNone/>
            </a:pPr>
            <a:r>
              <a:rPr lang="en" sz="1200"/>
              <a:t>3.	Pre-Processing: Normalising the attributes of the data set to remove any discrepancy. We them split the first 3000 entries of the dataset as training set and the rest as test dataset (85-15% Split) and the normalised dataset of the train &amp; test are finalised for processing.</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idx="1" type="body"/>
          </p:nvPr>
        </p:nvSpPr>
        <p:spPr>
          <a:xfrm>
            <a:off x="226225" y="988900"/>
            <a:ext cx="8755500" cy="265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4.	We then apply the feature selection algorithms to the finalised data and obtain the subset of significant features; we apply both the SFS and the Boruta algorithms to the finalised data and can compare the results.</a:t>
            </a:r>
            <a:endParaRPr sz="1200"/>
          </a:p>
          <a:p>
            <a:pPr indent="0" lvl="0" marL="0" rtl="0" algn="l">
              <a:spcBef>
                <a:spcPts val="1200"/>
              </a:spcBef>
              <a:spcAft>
                <a:spcPts val="0"/>
              </a:spcAft>
              <a:buNone/>
            </a:pPr>
            <a:r>
              <a:rPr lang="en" sz="1200"/>
              <a:t>5.	Testing the accuracy of the feature selection algorithms by employing the LSTM prediction model that takes advantage of the selected features and compare it with prediction without the feature selection method.</a:t>
            </a:r>
            <a:endParaRPr sz="1200"/>
          </a:p>
          <a:p>
            <a:pPr indent="0" lvl="0" marL="0" rtl="0" algn="l">
              <a:spcBef>
                <a:spcPts val="1200"/>
              </a:spcBef>
              <a:spcAft>
                <a:spcPts val="0"/>
              </a:spcAft>
              <a:buNone/>
            </a:pPr>
            <a:r>
              <a:rPr lang="en" sz="1200"/>
              <a:t>6.	Based on our results we compare the selected features and their influence on the trends and are able to form economic conclusions on the market trends.</a:t>
            </a:r>
            <a:endParaRPr sz="1200"/>
          </a:p>
          <a:p>
            <a:pPr indent="0" lvl="0" marL="0" rtl="0" algn="l">
              <a:spcBef>
                <a:spcPts val="1200"/>
              </a:spcBef>
              <a:spcAft>
                <a:spcPts val="0"/>
              </a:spcAft>
              <a:buNone/>
            </a:pPr>
            <a:r>
              <a:rPr lang="en" sz="1200"/>
              <a:t>7.	Contrast our statistical analysis with other economic theories and studies on the market, posing questions and enabling theories for economists.</a:t>
            </a:r>
            <a:endParaRPr sz="1200"/>
          </a:p>
          <a:p>
            <a:pPr indent="0" lvl="0" marL="0" rtl="0" algn="l">
              <a:spcBef>
                <a:spcPts val="1200"/>
              </a:spcBef>
              <a:spcAft>
                <a:spcPts val="1200"/>
              </a:spcAft>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Architecture</a:t>
            </a:r>
            <a:endParaRPr/>
          </a:p>
          <a:p>
            <a:pPr indent="0" lvl="0" marL="0" rtl="0" algn="l">
              <a:spcBef>
                <a:spcPts val="0"/>
              </a:spcBef>
              <a:spcAft>
                <a:spcPts val="0"/>
              </a:spcAft>
              <a:buNone/>
            </a:pPr>
            <a:r>
              <a:t/>
            </a:r>
            <a:endParaRPr/>
          </a:p>
        </p:txBody>
      </p:sp>
      <p:sp>
        <p:nvSpPr>
          <p:cNvPr id="102" name="Google Shape;102;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Algorithm</a:t>
            </a:r>
            <a:endParaRPr/>
          </a:p>
          <a:p>
            <a:pPr indent="0" lvl="0" marL="0" rtl="0" algn="l">
              <a:spcBef>
                <a:spcPts val="0"/>
              </a:spcBef>
              <a:spcAft>
                <a:spcPts val="0"/>
              </a:spcAft>
              <a:buNone/>
            </a:pPr>
            <a:r>
              <a:t/>
            </a:r>
            <a:endParaRPr/>
          </a:p>
        </p:txBody>
      </p:sp>
      <p:sp>
        <p:nvSpPr>
          <p:cNvPr id="108" name="Google Shape;108;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References</a:t>
            </a:r>
            <a:endParaRPr/>
          </a:p>
        </p:txBody>
      </p:sp>
      <p:sp>
        <p:nvSpPr>
          <p:cNvPr id="114" name="Google Shape;114;p21"/>
          <p:cNvSpPr txBox="1"/>
          <p:nvPr>
            <p:ph idx="1" type="body"/>
          </p:nvPr>
        </p:nvSpPr>
        <p:spPr>
          <a:xfrm>
            <a:off x="727650" y="1513300"/>
            <a:ext cx="7688700" cy="30645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lang="en"/>
              <a:t>Botunac, Ive, Ante Panjkota, and Maja Matetic. "THE EFFECT OF FEATURE SELECTION ON THE PERFORMANCE OF LONG SHORT-TERM MEMORY NEURAL NETWORK IN STOCK MARKET PREDICTIONS." Annals of DAAAM &amp; Proceedings 7.1 (2020).</a:t>
            </a:r>
            <a:endParaRPr/>
          </a:p>
          <a:p>
            <a:pPr indent="0" lvl="0" marL="457200" rtl="0" algn="l">
              <a:spcBef>
                <a:spcPts val="1200"/>
              </a:spcBef>
              <a:spcAft>
                <a:spcPts val="0"/>
              </a:spcAft>
              <a:buNone/>
            </a:pPr>
            <a:r>
              <a:t/>
            </a:r>
            <a:endParaRPr/>
          </a:p>
          <a:p>
            <a:pPr indent="-308610" lvl="0" marL="457200" rtl="0" algn="l">
              <a:spcBef>
                <a:spcPts val="1200"/>
              </a:spcBef>
              <a:spcAft>
                <a:spcPts val="0"/>
              </a:spcAft>
              <a:buSzPct val="100000"/>
              <a:buChar char="●"/>
            </a:pPr>
            <a:r>
              <a:rPr lang="en"/>
              <a:t>Monikasri, M., and S. Varshini. "STOCK MARKET PRICE PREDICTION USING MACHINE LEARNING." (2021).</a:t>
            </a:r>
            <a:endParaRPr/>
          </a:p>
          <a:p>
            <a:pPr indent="0" lvl="0" marL="457200" rtl="0" algn="l">
              <a:spcBef>
                <a:spcPts val="1200"/>
              </a:spcBef>
              <a:spcAft>
                <a:spcPts val="0"/>
              </a:spcAft>
              <a:buNone/>
            </a:pPr>
            <a:r>
              <a:t/>
            </a:r>
            <a:endParaRPr/>
          </a:p>
          <a:p>
            <a:pPr indent="-308610" lvl="0" marL="457200" rtl="0" algn="l">
              <a:spcBef>
                <a:spcPts val="1200"/>
              </a:spcBef>
              <a:spcAft>
                <a:spcPts val="0"/>
              </a:spcAft>
              <a:buSzPct val="100000"/>
              <a:buChar char="●"/>
            </a:pPr>
            <a:r>
              <a:rPr lang="en"/>
              <a:t>He, Yuqinq, Kamaladdin Fataliyev, and Lipo Wang. "FEATURE SELECTION FOR STOCK MARKET ANALYSIS." International conference on neural information processing. Springer, Berlin, Heidelberg, 2013.</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