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33" dirty="0"/>
              <a:t>Familiarize yourself with phishing attacks</a:t>
            </a:r>
            <a:br>
              <a:rPr lang="en" sz="2933" dirty="0"/>
            </a:br>
            <a:endParaRPr sz="2933" dirty="0"/>
          </a:p>
          <a:p>
            <a:pPr marL="0" lvl="0" indent="0" algn="ctr" rtl="0">
              <a:spcBef>
                <a:spcPts val="0"/>
              </a:spcBef>
              <a:spcAft>
                <a:spcPts val="0"/>
              </a:spcAft>
              <a:buNone/>
            </a:pPr>
            <a:r>
              <a:rPr lang="en" sz="2600" dirty="0">
                <a:highlight>
                  <a:srgbClr val="FFFF00"/>
                </a:highlight>
              </a:rPr>
              <a:t>(Specially HR and Marketing Teams)</a:t>
            </a:r>
            <a:br>
              <a:rPr lang="en" sz="2600" dirty="0">
                <a:highlight>
                  <a:srgbClr val="FFFF00"/>
                </a:highlight>
              </a:rPr>
            </a:br>
            <a:br>
              <a:rPr lang="en" sz="2600" dirty="0">
                <a:highlight>
                  <a:srgbClr val="FFFF00"/>
                </a:highlight>
              </a:rPr>
            </a:br>
            <a:r>
              <a:rPr lang="en-US" sz="1100" i="0" u="sng" dirty="0">
                <a:solidFill>
                  <a:schemeClr val="tx1"/>
                </a:solidFill>
                <a:effectLst/>
                <a:latin typeface="Söhne"/>
              </a:rPr>
              <a:t>Phishing attacks are a form of cybercrime in which attackers use deceptive tactics to trick individuals into revealing sensitive information, such as passwords, credit card details, or personal data. These attacks commonly occur via email, but can also happen through other communication channels like text messages, social media, or phone calls.</a:t>
            </a:r>
            <a:endParaRPr sz="2600" u="sng" dirty="0">
              <a:solidFill>
                <a:schemeClr val="tx1"/>
              </a:solidFill>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112734" y="2078874"/>
            <a:ext cx="8305416" cy="2975377"/>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US" sz="1400" dirty="0"/>
              <a:t>Phishing attacks are a form of cybercrime in which attackers use deceptive tactics to trick individuals into revealing sensitive information, such as passwords, credit card details, or personal data. These attacks commonly occur via email, but can also happen through other communication channels like text messages, social media, or phone calls.</a:t>
            </a:r>
          </a:p>
          <a:p>
            <a:pPr marL="0" lvl="0" indent="0" algn="l" rtl="0">
              <a:spcBef>
                <a:spcPts val="0"/>
              </a:spcBef>
              <a:spcAft>
                <a:spcPts val="1200"/>
              </a:spcAft>
              <a:buNone/>
            </a:pPr>
            <a:r>
              <a:rPr lang="en-US" sz="1400" dirty="0"/>
              <a:t>Here are some common characteristics and techniques used in phishing attacks:</a:t>
            </a:r>
          </a:p>
          <a:p>
            <a:pPr marL="0" lvl="0" indent="0" algn="l" rtl="0">
              <a:spcBef>
                <a:spcPts val="0"/>
              </a:spcBef>
              <a:spcAft>
                <a:spcPts val="1200"/>
              </a:spcAft>
              <a:buNone/>
            </a:pPr>
            <a:endParaRPr lang="en-US" sz="1400" dirty="0"/>
          </a:p>
          <a:p>
            <a:pPr marL="0" lvl="0" indent="0" algn="l" rtl="0">
              <a:spcBef>
                <a:spcPts val="0"/>
              </a:spcBef>
              <a:spcAft>
                <a:spcPts val="1200"/>
              </a:spcAft>
              <a:buNone/>
            </a:pPr>
            <a:r>
              <a:rPr lang="en-US" sz="1400" b="1" dirty="0"/>
              <a:t>Spoofed or deceptive email addresses</a:t>
            </a:r>
            <a:r>
              <a:rPr lang="en-US" sz="1400" dirty="0"/>
              <a:t>: Attackers often create email addresses that appear legitimate or mimic a trusted organization or individual. They may use similar domain names or slight variations to deceive recipients.</a:t>
            </a:r>
          </a:p>
          <a:p>
            <a:pPr marL="0" lvl="0" indent="0" algn="l" rtl="0">
              <a:spcBef>
                <a:spcPts val="0"/>
              </a:spcBef>
              <a:spcAft>
                <a:spcPts val="1200"/>
              </a:spcAft>
              <a:buNone/>
            </a:pPr>
            <a:r>
              <a:rPr lang="en-US" sz="1400" b="1" dirty="0"/>
              <a:t>Urgent or alarming language</a:t>
            </a:r>
            <a:r>
              <a:rPr lang="en-US" sz="1400" dirty="0"/>
              <a:t>: Phishing emails typically employ urgency or fear to prompt immediate action. They may claim an account has been compromised, a payment is overdue, or a deadline is approaching, creating a sense of urgency that prompts the recipient to act hastily.</a:t>
            </a:r>
          </a:p>
          <a:p>
            <a:pPr marL="0" lvl="0" indent="0" algn="l" rtl="0">
              <a:spcBef>
                <a:spcPts val="0"/>
              </a:spcBef>
              <a:spcAft>
                <a:spcPts val="1200"/>
              </a:spcAft>
              <a:buNone/>
            </a:pPr>
            <a:r>
              <a:rPr lang="en-US" sz="1400" b="1" dirty="0"/>
              <a:t>Request for sensitive information</a:t>
            </a:r>
            <a:r>
              <a:rPr lang="en-US" sz="1400" dirty="0"/>
              <a:t>: Phishing emails often request recipients to provide sensitive information such as passwords, credit card numbers, social security numbers, or login credentials. Legitimate organizations generally do not ask for such information via email.</a:t>
            </a:r>
          </a:p>
          <a:p>
            <a:pPr marL="0" lvl="0" indent="0" algn="l" rtl="0">
              <a:spcBef>
                <a:spcPts val="0"/>
              </a:spcBef>
              <a:spcAft>
                <a:spcPts val="1200"/>
              </a:spcAft>
              <a:buNone/>
            </a:pPr>
            <a:r>
              <a:rPr lang="en-US" sz="1400" b="1" dirty="0"/>
              <a:t>Suspicious attachments or links</a:t>
            </a:r>
            <a:r>
              <a:rPr lang="en-US" sz="1400" dirty="0"/>
              <a:t>: Phishing emails may contain attachments or links that, when clicked or opened, can install malware or direct the user to a malicious website designed to capture sensitive data. These attachments or links are often masked to appear legitimate.</a:t>
            </a:r>
          </a:p>
          <a:p>
            <a:pPr marL="0" lvl="0" indent="0" algn="l" rtl="0">
              <a:spcBef>
                <a:spcPts val="0"/>
              </a:spcBef>
              <a:spcAft>
                <a:spcPts val="1200"/>
              </a:spcAft>
              <a:buNone/>
            </a:pPr>
            <a:r>
              <a:rPr lang="en-US" sz="1400" b="1" dirty="0"/>
              <a:t>Poor grammar and spelling</a:t>
            </a:r>
            <a:r>
              <a:rPr lang="en-US" sz="1400" dirty="0"/>
              <a:t>: While some phishing attempts have improved in this area, many still exhibit spelling mistakes, grammatical errors, or awkward language usage. However, it's important to note that sophisticated attackers may craft more convincing emails with proper grammar and spelling.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title"/>
          </p:nvPr>
        </p:nvSpPr>
        <p:spPr>
          <a:xfrm>
            <a:off x="727650" y="13437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pic>
        <p:nvPicPr>
          <p:cNvPr id="3" name="Picture 2">
            <a:extLst>
              <a:ext uri="{FF2B5EF4-FFF2-40B4-BE49-F238E27FC236}">
                <a16:creationId xmlns:a16="http://schemas.microsoft.com/office/drawing/2014/main" id="{CF722A1E-1320-6D63-05AC-98D286BB57C3}"/>
              </a:ext>
            </a:extLst>
          </p:cNvPr>
          <p:cNvPicPr>
            <a:picLocks noChangeAspect="1"/>
          </p:cNvPicPr>
          <p:nvPr/>
        </p:nvPicPr>
        <p:blipFill>
          <a:blip r:embed="rId3"/>
          <a:stretch>
            <a:fillRect/>
          </a:stretch>
        </p:blipFill>
        <p:spPr>
          <a:xfrm>
            <a:off x="161729" y="2350198"/>
            <a:ext cx="4191633" cy="1828802"/>
          </a:xfrm>
          <a:prstGeom prst="rect">
            <a:avLst/>
          </a:prstGeom>
        </p:spPr>
      </p:pic>
      <p:pic>
        <p:nvPicPr>
          <p:cNvPr id="7" name="Picture 6">
            <a:extLst>
              <a:ext uri="{FF2B5EF4-FFF2-40B4-BE49-F238E27FC236}">
                <a16:creationId xmlns:a16="http://schemas.microsoft.com/office/drawing/2014/main" id="{A54A8E75-F39B-0C89-AB8A-98C5888AEF47}"/>
              </a:ext>
            </a:extLst>
          </p:cNvPr>
          <p:cNvPicPr>
            <a:picLocks noChangeAspect="1"/>
          </p:cNvPicPr>
          <p:nvPr/>
        </p:nvPicPr>
        <p:blipFill>
          <a:blip r:embed="rId4"/>
          <a:stretch>
            <a:fillRect/>
          </a:stretch>
        </p:blipFill>
        <p:spPr>
          <a:xfrm>
            <a:off x="4353362" y="3050816"/>
            <a:ext cx="4569178" cy="1828803"/>
          </a:xfrm>
          <a:prstGeom prst="rect">
            <a:avLst/>
          </a:prstGeom>
        </p:spPr>
      </p:pic>
      <p:pic>
        <p:nvPicPr>
          <p:cNvPr id="9" name="Picture 8">
            <a:extLst>
              <a:ext uri="{FF2B5EF4-FFF2-40B4-BE49-F238E27FC236}">
                <a16:creationId xmlns:a16="http://schemas.microsoft.com/office/drawing/2014/main" id="{859771A2-5709-C7F0-9D06-5B89EFD94929}"/>
              </a:ext>
            </a:extLst>
          </p:cNvPr>
          <p:cNvPicPr>
            <a:picLocks noChangeAspect="1"/>
          </p:cNvPicPr>
          <p:nvPr/>
        </p:nvPicPr>
        <p:blipFill>
          <a:blip r:embed="rId5"/>
          <a:stretch>
            <a:fillRect/>
          </a:stretch>
        </p:blipFill>
        <p:spPr>
          <a:xfrm>
            <a:off x="4950420" y="982332"/>
            <a:ext cx="3465930" cy="15894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5" name="Text Placeholder 4">
            <a:extLst>
              <a:ext uri="{FF2B5EF4-FFF2-40B4-BE49-F238E27FC236}">
                <a16:creationId xmlns:a16="http://schemas.microsoft.com/office/drawing/2014/main" id="{165CF1F2-2D9B-CC30-C3FA-7321238EA788}"/>
              </a:ext>
            </a:extLst>
          </p:cNvPr>
          <p:cNvSpPr>
            <a:spLocks noGrp="1"/>
          </p:cNvSpPr>
          <p:nvPr>
            <p:ph type="body" idx="1"/>
          </p:nvPr>
        </p:nvSpPr>
        <p:spPr/>
        <p:txBody>
          <a:bodyPr>
            <a:normAutofit fontScale="62500" lnSpcReduction="20000"/>
          </a:bodyPr>
          <a:lstStyle/>
          <a:p>
            <a:pPr marL="146050" indent="0">
              <a:buNone/>
            </a:pPr>
            <a:r>
              <a:rPr lang="en-US" dirty="0"/>
              <a:t>To protect yourself from phishing attacks, it's essential to:</a:t>
            </a:r>
          </a:p>
          <a:p>
            <a:pPr marL="146050" indent="0">
              <a:buNone/>
            </a:pPr>
            <a:endParaRPr lang="en-US" dirty="0"/>
          </a:p>
          <a:p>
            <a:pPr marL="146050" indent="0">
              <a:buNone/>
            </a:pPr>
            <a:r>
              <a:rPr lang="en-US" b="1" dirty="0"/>
              <a:t>Verify the sender:</a:t>
            </a:r>
            <a:r>
              <a:rPr lang="en-US" dirty="0"/>
              <a:t> Check the email address and domain carefully to ensure it corresponds to a legitimate source. Be cautious of any discrepancies or suspicious variations.</a:t>
            </a:r>
          </a:p>
          <a:p>
            <a:pPr marL="146050" indent="0">
              <a:buNone/>
            </a:pPr>
            <a:endParaRPr lang="en-US" dirty="0"/>
          </a:p>
          <a:p>
            <a:pPr marL="146050" indent="0">
              <a:buNone/>
            </a:pPr>
            <a:r>
              <a:rPr lang="en-US" b="1" dirty="0"/>
              <a:t>Think before you click</a:t>
            </a:r>
            <a:r>
              <a:rPr lang="en-US" dirty="0"/>
              <a:t>: Avoid clicking on links or downloading attachments from unsolicited or suspicious emails. Hover over links to preview the actual URL before clicking.</a:t>
            </a:r>
          </a:p>
          <a:p>
            <a:pPr marL="146050" indent="0">
              <a:buNone/>
            </a:pPr>
            <a:endParaRPr lang="en-US" dirty="0"/>
          </a:p>
          <a:p>
            <a:pPr marL="146050" indent="0">
              <a:buNone/>
            </a:pPr>
            <a:r>
              <a:rPr lang="en-US" b="1" dirty="0"/>
              <a:t>Be cautious with personal information</a:t>
            </a:r>
            <a:r>
              <a:rPr lang="en-US" dirty="0"/>
              <a:t>: Never provide sensitive information through email or other unsecured channels. Legitimate organizations usually have secure methods for collecting such data.</a:t>
            </a:r>
          </a:p>
          <a:p>
            <a:pPr marL="146050" indent="0">
              <a:buNone/>
            </a:pPr>
            <a:endParaRPr lang="en-US" dirty="0"/>
          </a:p>
          <a:p>
            <a:pPr marL="146050" indent="0">
              <a:buNone/>
            </a:pPr>
            <a:r>
              <a:rPr lang="en-US" b="1" dirty="0"/>
              <a:t>Stay updated and educated</a:t>
            </a:r>
            <a:r>
              <a:rPr lang="en-US" dirty="0"/>
              <a:t>: Stay informed about the latest phishing techniques and learn to recognize the signs of phishing attacks. Regularly update your computer's security software and be cautious of any unexpected or unusual communications.</a:t>
            </a:r>
          </a:p>
          <a:p>
            <a:pPr marL="146050" indent="0">
              <a:buNone/>
            </a:pPr>
            <a:endParaRPr lang="en-US" dirty="0"/>
          </a:p>
          <a:p>
            <a:pPr marL="146050" indent="0">
              <a:buNone/>
            </a:pPr>
            <a:r>
              <a:rPr lang="en-US" dirty="0"/>
              <a:t>By remaining vigilant, practicing good email hygiene, and being cautious online, you can significantly reduce the risk of falling victim to phishing attacks.</a:t>
            </a:r>
            <a:endParaRPr lang="en-IN"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Raleway</vt:lpstr>
      <vt:lpstr>Söhne</vt:lpstr>
      <vt:lpstr>Arial</vt:lpstr>
      <vt:lpstr>Lato</vt:lpstr>
      <vt:lpstr>Streamline</vt:lpstr>
      <vt:lpstr>Familiarize yourself with phishing attacks  (Specially HR and Marketing Teams)  Phishing attacks are a form of cybercrime in which attackers use deceptive tactics to trick individuals into revealing sensitive information, such as passwords, credit card details, or personal data. These attacks commonly occur via email, but can also happen through other communication channels like text messages, social media, or phone calls.</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(Specially HR and Marketing Teams)  Phishing attacks are a form of cybercrime in which attackers use deceptive tactics to trick individuals into revealing sensitive information, such as passwords, credit card details, or personal data. These attacks commonly occur via email, but can also happen through other communication channels like text messages, social media, or phone calls.</dc:title>
  <cp:lastModifiedBy>devang garg</cp:lastModifiedBy>
  <cp:revision>1</cp:revision>
  <dcterms:modified xsi:type="dcterms:W3CDTF">2023-06-19T05:50:13Z</dcterms:modified>
</cp:coreProperties>
</file>