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57" r:id="rId5"/>
    <p:sldId id="258" r:id="rId6"/>
    <p:sldId id="282" r:id="rId7"/>
    <p:sldId id="284" r:id="rId8"/>
    <p:sldId id="263" r:id="rId9"/>
    <p:sldId id="261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2" r:id="rId21"/>
    <p:sldId id="28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Devangi </a:t>
            </a:r>
            <a:r>
              <a:rPr lang="en-US" dirty="0" err="1" smtClean="0"/>
              <a:t>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i</a:t>
            </a:r>
            <a:r>
              <a:rPr lang="en-US" sz="2800" b="1" dirty="0" smtClean="0">
                <a:latin typeface="+mj-lt"/>
              </a:rPr>
              <a:t>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66622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 tag </a:t>
            </a:r>
            <a:r>
              <a:rPr lang="en-US" dirty="0">
                <a:latin typeface="+mj-lt"/>
              </a:rPr>
              <a:t>defines a part of text in an alternate voice or mood. The content inside is typically displayed in </a:t>
            </a:r>
            <a:r>
              <a:rPr lang="en-US" i="1" dirty="0">
                <a:latin typeface="+mj-lt"/>
              </a:rPr>
              <a:t>italic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b="1" i="1" dirty="0" smtClean="0">
                <a:latin typeface="+mj-lt"/>
              </a:rPr>
              <a:t>Example 4: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&lt;html&gt;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&lt;head&gt;</a:t>
            </a:r>
          </a:p>
          <a:p>
            <a:r>
              <a:rPr lang="en-US" dirty="0">
                <a:latin typeface="+mj-lt"/>
              </a:rPr>
              <a:t>&lt;title&gt; Example 1 &lt;/title&gt;</a:t>
            </a:r>
          </a:p>
          <a:p>
            <a:r>
              <a:rPr lang="en-US" dirty="0">
                <a:latin typeface="+mj-lt"/>
              </a:rPr>
              <a:t>&lt;/head&gt;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&lt;body&gt;</a:t>
            </a:r>
          </a:p>
          <a:p>
            <a:r>
              <a:rPr lang="en-US" dirty="0">
                <a:latin typeface="+mj-lt"/>
              </a:rPr>
              <a:t>&lt;p&gt; Hey, I am 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err="1" smtClean="0">
                <a:latin typeface="+mj-lt"/>
              </a:rPr>
              <a:t>Pramansh</a:t>
            </a:r>
            <a:r>
              <a:rPr lang="en-US" dirty="0" smtClean="0">
                <a:latin typeface="+mj-lt"/>
              </a:rPr>
              <a:t>&lt;/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&gt;&lt;/</a:t>
            </a:r>
            <a:r>
              <a:rPr lang="en-US" dirty="0">
                <a:latin typeface="+mj-lt"/>
              </a:rPr>
              <a:t>p&gt;</a:t>
            </a:r>
          </a:p>
          <a:p>
            <a:r>
              <a:rPr lang="en-US" dirty="0">
                <a:latin typeface="+mj-lt"/>
              </a:rPr>
              <a:t>&lt;/body&gt;</a:t>
            </a:r>
          </a:p>
          <a:p>
            <a:r>
              <a:rPr lang="en-US" dirty="0">
                <a:latin typeface="+mj-lt"/>
              </a:rPr>
              <a:t>&lt;/html&gt;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18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&lt;u&gt;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0980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&lt;u&gt; tag is used for underline the text</a:t>
            </a:r>
          </a:p>
          <a:p>
            <a:endParaRPr lang="en-US" dirty="0" smtClean="0"/>
          </a:p>
          <a:p>
            <a:r>
              <a:rPr lang="en-US" dirty="0" smtClean="0"/>
              <a:t>Example 5: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Example 1 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 Hey, I am </a:t>
            </a:r>
            <a:r>
              <a:rPr lang="en-US" dirty="0" smtClean="0"/>
              <a:t>&lt;u&gt;</a:t>
            </a:r>
            <a:r>
              <a:rPr lang="en-US" dirty="0" err="1" smtClean="0"/>
              <a:t>Pramansh</a:t>
            </a:r>
            <a:r>
              <a:rPr lang="en-US" dirty="0" smtClean="0"/>
              <a:t>&lt;/u&gt;&lt;/</a:t>
            </a:r>
            <a:r>
              <a:rPr lang="en-US" dirty="0"/>
              <a:t>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Center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86000"/>
            <a:ext cx="7239000" cy="266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655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&lt;center&gt; </a:t>
            </a:r>
            <a:r>
              <a:rPr lang="en-US" sz="2000" dirty="0" smtClean="0">
                <a:latin typeface="+mj-lt"/>
              </a:rPr>
              <a:t>: It defines centered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6: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&lt;center&gt;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&lt;center&gt;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  <a:endParaRPr lang="en-US" sz="20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Small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828800"/>
            <a:ext cx="763702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&lt;small&gt; : </a:t>
            </a:r>
            <a:r>
              <a:rPr lang="en-US" sz="2000" dirty="0" smtClean="0">
                <a:latin typeface="+mj-lt"/>
              </a:rPr>
              <a:t>defines </a:t>
            </a:r>
            <a:r>
              <a:rPr lang="en-US" sz="2000" dirty="0">
                <a:latin typeface="+mj-lt"/>
              </a:rPr>
              <a:t>smaller text (like copyright and other side-comments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7: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&lt;p&gt;This is normal text&lt;/p&gt;</a:t>
            </a:r>
          </a:p>
          <a:p>
            <a:r>
              <a:rPr lang="en-US" sz="2000" dirty="0">
                <a:latin typeface="+mj-lt"/>
              </a:rPr>
              <a:t>&lt;p&gt;&lt;small&gt;This is some smaller text&lt;/small&gt;&lt;/text&gt;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Strong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76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&lt;strong&gt; : </a:t>
            </a:r>
            <a:r>
              <a:rPr lang="en-US" sz="2000" dirty="0" smtClean="0">
                <a:latin typeface="+mj-lt"/>
              </a:rPr>
              <a:t>Ti </a:t>
            </a:r>
            <a:r>
              <a:rPr lang="en-US" sz="2000" dirty="0">
                <a:latin typeface="+mj-lt"/>
              </a:rPr>
              <a:t>is used to define text with strong importance. The content inside is typically displayed in </a:t>
            </a:r>
            <a:r>
              <a:rPr lang="en-US" sz="2000" b="1" dirty="0">
                <a:latin typeface="+mj-lt"/>
              </a:rPr>
              <a:t>bold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8: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strong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&lt;p&gt;This text is normal.&lt;/p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&lt;p&gt;&lt;strong&gt;This text is important!&lt;/strong&gt;&lt;/p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Mark Tag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804" y="2057400"/>
            <a:ext cx="7848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&lt;mark&gt; </a:t>
            </a:r>
            <a:r>
              <a:rPr lang="en-US" sz="2000" dirty="0" smtClean="0">
                <a:latin typeface="+mj-lt"/>
              </a:rPr>
              <a:t>: It defines </a:t>
            </a:r>
            <a:r>
              <a:rPr lang="en-US" sz="2000" dirty="0">
                <a:latin typeface="+mj-lt"/>
              </a:rPr>
              <a:t>text that should be marked or </a:t>
            </a:r>
            <a:r>
              <a:rPr lang="en-US" sz="2000" dirty="0" smtClean="0">
                <a:latin typeface="+mj-lt"/>
              </a:rPr>
              <a:t>highlighted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9 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&lt;p&gt;Do not forget to buy &lt;mark&gt;milk&lt;/mark&gt; today.&lt;/p&gt;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Del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9050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&lt;del&gt; </a:t>
            </a:r>
            <a:r>
              <a:rPr lang="en-US" sz="2000" dirty="0" smtClean="0">
                <a:latin typeface="+mj-lt"/>
              </a:rPr>
              <a:t>: It defines </a:t>
            </a:r>
            <a:r>
              <a:rPr lang="en-US" sz="2000" dirty="0">
                <a:latin typeface="+mj-lt"/>
              </a:rPr>
              <a:t>text that has been deleted from a document. Browsers will usually strike a line through deleted text</a:t>
            </a:r>
            <a:r>
              <a:rPr lang="en-US" sz="2000" dirty="0" smtClean="0"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9 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&lt;p&gt;My favorite color is &lt;del&gt;blue&lt;/del&gt; red.&lt;/p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1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219200"/>
            <a:ext cx="4412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</a:p>
          <a:p>
            <a:endParaRPr lang="en-US" b="1" dirty="0"/>
          </a:p>
          <a:p>
            <a:r>
              <a:rPr lang="en-US" b="1" dirty="0" smtClean="0"/>
              <a:t>Write the code for the following output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06" y="2168409"/>
            <a:ext cx="989899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is an HTML Element ?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286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 HTML element is defined by a start tag, some content, and an end </a:t>
            </a:r>
            <a:r>
              <a:rPr lang="en-US" sz="2400" dirty="0" smtClean="0">
                <a:latin typeface="+mj-lt"/>
              </a:rPr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>
                <a:latin typeface="+mj-lt"/>
              </a:rPr>
              <a:t>&gt;Content goes here...&lt;/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 smtClean="0">
                <a:latin typeface="+mj-lt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HTML element is everything from the start tag to the end </a:t>
            </a:r>
            <a:r>
              <a:rPr lang="en-US" sz="2400" dirty="0" smtClean="0">
                <a:latin typeface="+mj-lt"/>
              </a:rPr>
              <a:t>tag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19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Attributes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09800"/>
            <a:ext cx="8305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 HTML elements can have </a:t>
            </a:r>
            <a:r>
              <a:rPr lang="en-US" sz="2000" b="1" dirty="0">
                <a:latin typeface="+mj-lt"/>
              </a:rPr>
              <a:t>attributes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provide </a:t>
            </a:r>
            <a:r>
              <a:rPr lang="en-US" sz="2000" b="1" dirty="0">
                <a:latin typeface="+mj-lt"/>
              </a:rPr>
              <a:t>additional information</a:t>
            </a:r>
            <a:r>
              <a:rPr lang="en-US" sz="2000" dirty="0">
                <a:latin typeface="+mj-lt"/>
              </a:rPr>
              <a:t> about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are always specified in </a:t>
            </a:r>
            <a:r>
              <a:rPr lang="en-US" sz="2000" b="1" dirty="0">
                <a:latin typeface="+mj-lt"/>
              </a:rPr>
              <a:t>the start tag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Attributes usually come in name/value pairs like: </a:t>
            </a:r>
            <a:r>
              <a:rPr lang="en-US" sz="2000" b="1" dirty="0">
                <a:latin typeface="+mj-lt"/>
              </a:rPr>
              <a:t>name="value"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11430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What is HTML ?</a:t>
            </a:r>
            <a:endParaRPr lang="en-US" sz="4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209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stands for </a:t>
            </a:r>
            <a:r>
              <a:rPr lang="en-US" sz="2400" b="1" dirty="0">
                <a:latin typeface="+mj-lt"/>
              </a:rPr>
              <a:t>Hyper Text Markup Language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is the standard markup language for creating Web pages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HTML describes the structure of a Web </a:t>
            </a:r>
            <a:r>
              <a:rPr lang="en-US" sz="2400" dirty="0" smtClean="0">
                <a:latin typeface="+mj-lt"/>
              </a:rPr>
              <a:t>page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HTML tag define how our web browser must format and display the content.</a:t>
            </a:r>
            <a:r>
              <a:rPr lang="en-US" sz="2400" dirty="0" smtClean="0"/>
              <a:t> 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8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Style Attribute</a:t>
            </a:r>
            <a:endParaRPr lang="en-US" sz="28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0700" y="1749341"/>
            <a:ext cx="8610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The style attribute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is used to add styles to an element, such as color, font, size, and more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Example 10: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&lt;html&gt;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&lt;body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&gt;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&lt;h2&gt;The style Attribute&lt;/h2&gt;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&lt;p&gt;The style attribute is used to add styles to an element, such as color:&lt;/p&gt;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&lt;p style="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color:red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;"&gt;This is a red paragraph.&lt;/p&gt;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&lt;/body&gt;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&lt;/html&gt;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Background Color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981200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background color for an HTML element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11: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&lt;title&gt;Background Color Property&lt;/title&gt;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background-color:blue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background-color:orange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&lt;/p&gt;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524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Example 12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&lt;title&gt;Background Color Property&lt;/title&gt;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&lt;body style="background-color : Green"&gt;</a:t>
            </a: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background-color:blue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background-color:orange</a:t>
            </a:r>
            <a:r>
              <a:rPr lang="en-US" sz="2000" dirty="0">
                <a:latin typeface="+mj-lt"/>
              </a:rPr>
              <a:t>"&gt;I am </a:t>
            </a:r>
            <a:r>
              <a:rPr lang="en-US" sz="2000" dirty="0" err="1">
                <a:latin typeface="+mj-lt"/>
              </a:rPr>
              <a:t>pramansh</a:t>
            </a:r>
            <a:r>
              <a:rPr lang="en-US" sz="2000" dirty="0">
                <a:latin typeface="+mj-lt"/>
              </a:rPr>
              <a:t>&lt;/p&gt;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Text color Property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6324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text color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13: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color:blue</a:t>
            </a:r>
            <a:r>
              <a:rPr lang="en-US" sz="2000" dirty="0">
                <a:latin typeface="+mj-lt"/>
              </a:rPr>
              <a:t>;"&gt;This is a heading&lt;/h1&gt;</a:t>
            </a:r>
          </a:p>
          <a:p>
            <a:r>
              <a:rPr lang="en-US" sz="2000" dirty="0">
                <a:latin typeface="+mj-lt"/>
              </a:rPr>
              <a:t>&lt;p style="</a:t>
            </a:r>
            <a:r>
              <a:rPr lang="en-US" sz="2000" dirty="0" err="1">
                <a:latin typeface="+mj-lt"/>
              </a:rPr>
              <a:t>color:red</a:t>
            </a:r>
            <a:r>
              <a:rPr lang="en-US" sz="2000" dirty="0">
                <a:latin typeface="+mj-lt"/>
              </a:rPr>
              <a:t>;"&gt;This is a paragraph.&lt;/p&gt;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Text Size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828800"/>
            <a:ext cx="6781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text size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14: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&lt;h1&gt;This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style="font-size:100"&gt;This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Text Align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057400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property </a:t>
            </a:r>
            <a:r>
              <a:rPr lang="en-US" sz="2000" dirty="0">
                <a:latin typeface="+mj-lt"/>
              </a:rPr>
              <a:t>defines the horizontal text alignment for an HTML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15: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 Example 6 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&lt;h3 style="</a:t>
            </a:r>
            <a:r>
              <a:rPr lang="en-US" sz="2000" dirty="0" err="1">
                <a:latin typeface="+mj-lt"/>
              </a:rPr>
              <a:t>text-align:center</a:t>
            </a:r>
            <a:r>
              <a:rPr lang="en-US" sz="2000" dirty="0">
                <a:latin typeface="+mj-lt"/>
              </a:rPr>
              <a:t>"&gt;This is heading&lt;/h3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</a:t>
            </a:r>
            <a:r>
              <a:rPr lang="en-US" sz="2000" dirty="0" err="1">
                <a:latin typeface="+mj-lt"/>
              </a:rPr>
              <a:t>text-align:right</a:t>
            </a:r>
            <a:r>
              <a:rPr lang="en-US" sz="2000" dirty="0">
                <a:latin typeface="+mj-lt"/>
              </a:rPr>
              <a:t>"&gt;This is heading&lt;/h1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7620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&lt;</a:t>
            </a:r>
            <a:r>
              <a:rPr lang="en-US" sz="2000" b="1" dirty="0" err="1" smtClean="0">
                <a:latin typeface="+mj-lt"/>
              </a:rPr>
              <a:t>br</a:t>
            </a:r>
            <a:r>
              <a:rPr lang="en-US" sz="2000" b="1" dirty="0" smtClean="0">
                <a:latin typeface="+mj-lt"/>
              </a:rPr>
              <a:t>&gt; : </a:t>
            </a:r>
            <a:r>
              <a:rPr lang="en-US" sz="2000" dirty="0" smtClean="0">
                <a:latin typeface="+mj-lt"/>
              </a:rPr>
              <a:t>It is used for a single line break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16: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&lt;h1&gt;Fruits&lt;/h1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&lt;p&gt;Apple 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Grapes&lt;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Orange&lt;/p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992" y="85035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&lt;</a:t>
            </a:r>
            <a:r>
              <a:rPr lang="en-US" sz="3600" b="1" dirty="0" err="1" smtClean="0">
                <a:latin typeface="+mj-lt"/>
              </a:rPr>
              <a:t>hr</a:t>
            </a:r>
            <a:r>
              <a:rPr lang="en-US" sz="3600" b="1" dirty="0" smtClean="0">
                <a:latin typeface="+mj-lt"/>
              </a:rPr>
              <a:t>&gt;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457864"/>
            <a:ext cx="10134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 : Horizontal Rule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17: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Main Languages of the Web&lt;/h1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&lt;p&gt;The camels are called the “ships of the desert”. They are used to carry people and loads from one place to another. They have a huge hump on their body where they! Store their fat</a:t>
            </a:r>
            <a:r>
              <a:rPr lang="en-US" sz="2000" dirty="0" smtClean="0">
                <a:latin typeface="+mj-lt"/>
              </a:rPr>
              <a:t>.&lt;/</a:t>
            </a:r>
            <a:r>
              <a:rPr lang="en-US" sz="2000" dirty="0">
                <a:latin typeface="+mj-lt"/>
              </a:rPr>
              <a:t>p&gt;</a:t>
            </a:r>
          </a:p>
          <a:p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&lt;p&gt;An elephant is the biggest living animal on land. It is quite huge in size. It is usually black or grey in </a:t>
            </a:r>
            <a:r>
              <a:rPr lang="en-US" sz="2000" dirty="0" err="1">
                <a:latin typeface="+mj-lt"/>
              </a:rPr>
              <a:t>colour</a:t>
            </a:r>
            <a:r>
              <a:rPr lang="en-US" sz="2000" dirty="0">
                <a:latin typeface="+mj-lt"/>
              </a:rPr>
              <a:t>. Elephants have four legs, a long trunk and two white tusks near their trunk. </a:t>
            </a:r>
            <a:r>
              <a:rPr lang="en-US" sz="2000" dirty="0" smtClean="0">
                <a:latin typeface="+mj-lt"/>
              </a:rPr>
              <a:t>p&gt;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hr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5192" y="9144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&lt;pre&gt;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752600"/>
            <a:ext cx="891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It is </a:t>
            </a:r>
            <a:r>
              <a:rPr lang="en-US" sz="2000" dirty="0">
                <a:latin typeface="+mj-lt"/>
              </a:rPr>
              <a:t>displayed in a fixed-width font, and the text preserves both spaces and line breaks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18: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pre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&lt;pre&gt;</a:t>
            </a:r>
          </a:p>
          <a:p>
            <a:r>
              <a:rPr lang="en-US" sz="2000" dirty="0">
                <a:latin typeface="+mj-lt"/>
              </a:rPr>
              <a:t>Text in a pre element</a:t>
            </a:r>
          </a:p>
          <a:p>
            <a:r>
              <a:rPr lang="en-US" sz="2000" dirty="0">
                <a:latin typeface="+mj-lt"/>
              </a:rPr>
              <a:t>is displayed in a fixed-width</a:t>
            </a:r>
          </a:p>
          <a:p>
            <a:r>
              <a:rPr lang="en-US" sz="2000" dirty="0">
                <a:latin typeface="+mj-lt"/>
              </a:rPr>
              <a:t>font, and it preserves</a:t>
            </a:r>
          </a:p>
          <a:p>
            <a:r>
              <a:rPr lang="en-US" sz="2000" dirty="0">
                <a:latin typeface="+mj-lt"/>
              </a:rPr>
              <a:t>both      spaces and</a:t>
            </a:r>
          </a:p>
          <a:p>
            <a:r>
              <a:rPr lang="en-US" sz="2000" dirty="0">
                <a:latin typeface="+mj-lt"/>
              </a:rPr>
              <a:t>line </a:t>
            </a:r>
            <a:r>
              <a:rPr lang="en-US" sz="2000" dirty="0" smtClean="0">
                <a:latin typeface="+mj-lt"/>
              </a:rPr>
              <a:t>breaks&lt;/</a:t>
            </a:r>
            <a:r>
              <a:rPr lang="en-US" sz="2000" dirty="0">
                <a:latin typeface="+mj-lt"/>
              </a:rPr>
              <a:t>pre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85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19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&lt;sup&gt;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7315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Superscript text appears half a character above the normal </a:t>
            </a:r>
            <a:r>
              <a:rPr lang="en-US" sz="2000" dirty="0" smtClean="0">
                <a:latin typeface="+mj-lt"/>
              </a:rPr>
              <a:t>line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19: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sub and sup elements&lt;/h1&gt;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&lt;p&gt;x&lt;sup&gt;2&lt;/sup&gt;+2x&lt;/p&gt;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066800"/>
            <a:ext cx="500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A Simple HTML Document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141620"/>
            <a:ext cx="617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&lt;html&gt;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      &lt;title&gt;Title of the web page &lt;/title&gt;</a:t>
            </a:r>
          </a:p>
          <a:p>
            <a:r>
              <a:rPr lang="en-US" sz="2000" dirty="0" smtClean="0">
                <a:latin typeface="+mj-lt"/>
              </a:rPr>
              <a:t>&lt;/head&gt;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      Content of the page</a:t>
            </a: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  <a:endParaRPr lang="en-US" sz="20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08540" y="22860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48000" y="41148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96000" y="3276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19400" y="2939535"/>
            <a:ext cx="4114800" cy="3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9875" y="1956374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HTML tag indicates that this web page is written in HTML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2295" y="27548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&lt;head&gt; tag contains information about the web page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7200" y="309169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&lt;title&gt; tag contains web page title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0260" y="3950344"/>
            <a:ext cx="4676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&lt;body&gt; tag contains the content of the web page</a:t>
            </a:r>
            <a:endParaRPr lang="en-US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3815" y="5105400"/>
            <a:ext cx="3416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40260" y="4804678"/>
            <a:ext cx="283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&lt;html&gt; marks the end of the web page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0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43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&lt;sub&gt;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905000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Subscript text appears half a character below the normal </a:t>
            </a:r>
            <a:r>
              <a:rPr lang="en-US" sz="2000" dirty="0" smtClean="0">
                <a:latin typeface="+mj-lt"/>
              </a:rPr>
              <a:t>line.</a:t>
            </a:r>
            <a:r>
              <a:rPr lang="en-US" sz="2000" dirty="0">
                <a:latin typeface="+mj-lt"/>
              </a:rPr>
              <a:t> Subscript text can be used for chemical formulas, like H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O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20: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sub and sup elements&lt;/h1&gt;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&lt;p&gt;H&lt;sub&gt;2&lt;/sub&gt;O&lt;/p&gt;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9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9829800" cy="10826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&lt;address&gt;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72020"/>
            <a:ext cx="960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This tag </a:t>
            </a:r>
            <a:r>
              <a:rPr lang="en-US" sz="2000" dirty="0">
                <a:latin typeface="+mj-lt"/>
              </a:rPr>
              <a:t>defines the contact information for the author/owner of a document or an article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21: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&lt;h1&gt;The address element&lt;/h1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&lt;address&gt;</a:t>
            </a:r>
          </a:p>
          <a:p>
            <a:r>
              <a:rPr lang="en-US" sz="2000" dirty="0" err="1">
                <a:latin typeface="+mj-lt"/>
              </a:rPr>
              <a:t>Lajja</a:t>
            </a:r>
            <a:r>
              <a:rPr lang="en-US" sz="2000" dirty="0">
                <a:latin typeface="+mj-lt"/>
              </a:rPr>
              <a:t> society,&lt;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 </a:t>
            </a:r>
          </a:p>
          <a:p>
            <a:r>
              <a:rPr lang="en-US" sz="2000" dirty="0" err="1">
                <a:latin typeface="+mj-lt"/>
              </a:rPr>
              <a:t>Vazira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naka</a:t>
            </a:r>
            <a:r>
              <a:rPr lang="en-US" sz="2000" dirty="0">
                <a:latin typeface="+mj-lt"/>
              </a:rPr>
              <a:t>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 err="1">
                <a:latin typeface="+mj-lt"/>
              </a:rPr>
              <a:t>Borivali</a:t>
            </a:r>
            <a:r>
              <a:rPr lang="en-US" sz="2000" dirty="0">
                <a:latin typeface="+mj-lt"/>
              </a:rPr>
              <a:t> west,&lt;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Mumbai- 400092&lt;</a:t>
            </a:r>
            <a:r>
              <a:rPr lang="en-US" sz="2000" dirty="0" err="1">
                <a:latin typeface="+mj-lt"/>
              </a:rPr>
              <a:t>br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&lt;/address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143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&lt;details&gt;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915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&lt;details&gt; tag specifies </a:t>
            </a:r>
            <a:r>
              <a:rPr lang="en-US" sz="2000" dirty="0">
                <a:latin typeface="+mj-lt"/>
              </a:rPr>
              <a:t>additional details that the user can open and close on </a:t>
            </a:r>
            <a:r>
              <a:rPr lang="en-US" sz="2000" dirty="0" smtClean="0">
                <a:latin typeface="+mj-lt"/>
              </a:rPr>
              <a:t>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&lt;summary&gt; tag </a:t>
            </a:r>
            <a:r>
              <a:rPr lang="en-US" sz="2000" dirty="0">
                <a:latin typeface="+mj-lt"/>
              </a:rPr>
              <a:t>defines a visible heading for the &lt;</a:t>
            </a:r>
            <a:r>
              <a:rPr lang="en-US" sz="2000" dirty="0" smtClean="0">
                <a:latin typeface="+mj-lt"/>
              </a:rPr>
              <a:t>details&gt;</a:t>
            </a:r>
            <a:r>
              <a:rPr lang="en-US" sz="2000" dirty="0">
                <a:latin typeface="+mj-lt"/>
              </a:rPr>
              <a:t> element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22:</a:t>
            </a:r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&lt;details&gt;</a:t>
            </a:r>
          </a:p>
          <a:p>
            <a:r>
              <a:rPr lang="en-US" sz="2000" dirty="0">
                <a:latin typeface="+mj-lt"/>
              </a:rPr>
              <a:t>&lt;summary&gt;Camels&lt;/summary&gt;</a:t>
            </a:r>
          </a:p>
          <a:p>
            <a:r>
              <a:rPr lang="en-US" sz="2000" dirty="0">
                <a:latin typeface="+mj-lt"/>
              </a:rPr>
              <a:t>&lt;p&gt;The camels are called the “ships of the desert”. They are used to carry people and loads from one place to another. They have a huge hump on their body where they! Store their fat&lt;/p&gt;</a:t>
            </a:r>
          </a:p>
          <a:p>
            <a:r>
              <a:rPr lang="en-US" sz="2000" dirty="0">
                <a:latin typeface="+mj-lt"/>
              </a:rPr>
              <a:t>&lt;/details&gt;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  <a:endParaRPr lang="en-US" sz="20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0668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Border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8077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Example 23 :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>
                <a:latin typeface="+mj-lt"/>
              </a:rPr>
              <a:t>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style="border: 2px solid Tomato;"&gt;Hello World&lt;/h1&gt;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style="border: 2px solid </a:t>
            </a:r>
            <a:r>
              <a:rPr lang="en-US" sz="2000" dirty="0" err="1">
                <a:latin typeface="+mj-lt"/>
              </a:rPr>
              <a:t>DodgerBlue</a:t>
            </a:r>
            <a:r>
              <a:rPr lang="en-US" sz="2000" dirty="0">
                <a:latin typeface="+mj-lt"/>
              </a:rPr>
              <a:t>;"&gt;Hello World&lt;/h1&gt;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&lt;h1 style="border: 2px solid Violet;"&gt;Hello World&lt;/h1&gt;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HTML  Links</a:t>
            </a:r>
            <a:endParaRPr lang="en-US" sz="40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8305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HTML links are hyperlinks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You can click on a link and jump to another document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&lt;a&gt; : It is used to define link</a:t>
            </a:r>
          </a:p>
          <a:p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href</a:t>
            </a:r>
            <a:r>
              <a:rPr lang="en-US" sz="2000" dirty="0" smtClean="0">
                <a:latin typeface="+mj-lt"/>
              </a:rPr>
              <a:t>&gt; : </a:t>
            </a:r>
            <a:r>
              <a:rPr lang="en-US" sz="2000" dirty="0" err="1" smtClean="0">
                <a:latin typeface="+mj-lt"/>
              </a:rPr>
              <a:t>href</a:t>
            </a:r>
            <a:r>
              <a:rPr lang="en-US" sz="2000" dirty="0" smtClean="0">
                <a:latin typeface="+mj-lt"/>
              </a:rPr>
              <a:t> attribute is used to </a:t>
            </a:r>
            <a:r>
              <a:rPr lang="en-US" sz="2000" dirty="0">
                <a:latin typeface="+mj-lt"/>
              </a:rPr>
              <a:t>define the link </a:t>
            </a:r>
            <a:r>
              <a:rPr lang="en-US" sz="2000" dirty="0" smtClean="0">
                <a:latin typeface="+mj-lt"/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By default, links will appear as follows in all </a:t>
            </a:r>
            <a:r>
              <a:rPr lang="en-US" sz="2000" dirty="0" smtClean="0">
                <a:latin typeface="+mj-lt"/>
              </a:rPr>
              <a:t>browsers: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An </a:t>
            </a:r>
            <a:r>
              <a:rPr lang="en-US" sz="2000" dirty="0">
                <a:latin typeface="+mj-lt"/>
              </a:rPr>
              <a:t>unvisited link is underlined and </a:t>
            </a:r>
            <a:r>
              <a:rPr lang="en-US" sz="2000" dirty="0" smtClean="0">
                <a:latin typeface="+mj-lt"/>
              </a:rPr>
              <a:t>blue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 </a:t>
            </a:r>
            <a:r>
              <a:rPr lang="en-US" sz="2000" dirty="0">
                <a:latin typeface="+mj-lt"/>
              </a:rPr>
              <a:t>visited link is underlined and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5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2098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By default, the linked page will be displayed in the current browser window. To change this, you must specify another target for the link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Target attribute </a:t>
            </a:r>
            <a:r>
              <a:rPr lang="en-US" sz="2000" dirty="0">
                <a:latin typeface="+mj-lt"/>
              </a:rPr>
              <a:t>specifies where to open the linked document.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_self : Default</a:t>
            </a:r>
            <a:r>
              <a:rPr lang="en-US" sz="2000" dirty="0">
                <a:latin typeface="+mj-lt"/>
              </a:rPr>
              <a:t>. Opens the document in the same window/tab as it was </a:t>
            </a:r>
            <a:r>
              <a:rPr lang="en-US" sz="2000" dirty="0" smtClean="0">
                <a:latin typeface="+mj-lt"/>
              </a:rPr>
              <a:t>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_blank : </a:t>
            </a:r>
            <a:r>
              <a:rPr lang="en-US" sz="2000" dirty="0">
                <a:latin typeface="+mj-lt"/>
              </a:rPr>
              <a:t>Opens the document in a new window or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143000"/>
            <a:ext cx="6172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HTML Links - The target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Create a Bookmark in </a:t>
            </a:r>
            <a:r>
              <a:rPr lang="en-US" sz="2000" b="1" dirty="0" smtClean="0">
                <a:latin typeface="+mj-lt"/>
              </a:rPr>
              <a:t>HTML</a:t>
            </a:r>
          </a:p>
          <a:p>
            <a:endParaRPr lang="en-US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HTML links can be used to create bookmarks, so that readers can jump to specific parts of a web </a:t>
            </a:r>
            <a:r>
              <a:rPr lang="en-US" sz="2000" dirty="0" smtClean="0">
                <a:latin typeface="+mj-lt"/>
              </a:rPr>
              <a:t>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Bookmarks </a:t>
            </a:r>
            <a:r>
              <a:rPr lang="en-US" sz="2000" dirty="0">
                <a:latin typeface="+mj-lt"/>
              </a:rPr>
              <a:t>can be useful if a web page is very </a:t>
            </a:r>
            <a:r>
              <a:rPr lang="en-US" sz="2000" dirty="0" smtClean="0">
                <a:latin typeface="+mj-lt"/>
              </a:rPr>
              <a:t>long.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To </a:t>
            </a:r>
            <a:r>
              <a:rPr lang="en-US" sz="2000" dirty="0">
                <a:latin typeface="+mj-lt"/>
              </a:rPr>
              <a:t>create a bookmark - first create the bookmark, then add a link to </a:t>
            </a:r>
            <a:r>
              <a:rPr lang="en-US" sz="2000" dirty="0" err="1" smtClean="0">
                <a:latin typeface="+mj-lt"/>
              </a:rPr>
              <a:t>it.When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the link is clicked, the page will scroll down or up to the location with the bookmark.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8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838200"/>
            <a:ext cx="419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Example 24: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&lt;head&gt;</a:t>
            </a:r>
          </a:p>
          <a:p>
            <a:r>
              <a:rPr lang="en-US" sz="2000" dirty="0">
                <a:latin typeface="+mj-lt"/>
              </a:rPr>
              <a:t>&lt;title&gt;Images&lt;/title&gt;</a:t>
            </a:r>
          </a:p>
          <a:p>
            <a:r>
              <a:rPr lang="en-US" sz="2000" dirty="0">
                <a:latin typeface="+mj-lt"/>
              </a:rPr>
              <a:t>&lt;/head&gt;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&lt;a name="top"&gt;Top&lt;/a&gt;</a:t>
            </a:r>
          </a:p>
          <a:p>
            <a:r>
              <a:rPr lang="en-US" sz="2000" dirty="0">
                <a:latin typeface="+mj-lt"/>
              </a:rPr>
              <a:t>&lt;a </a:t>
            </a:r>
            <a:r>
              <a:rPr lang="en-US" sz="2000" dirty="0" err="1">
                <a:latin typeface="+mj-lt"/>
              </a:rPr>
              <a:t>href</a:t>
            </a:r>
            <a:r>
              <a:rPr lang="en-US" sz="2000" dirty="0">
                <a:latin typeface="+mj-lt"/>
              </a:rPr>
              <a:t>="#bottom"&gt;Go to Bottom&lt;/a&gt;</a:t>
            </a:r>
          </a:p>
          <a:p>
            <a:r>
              <a:rPr lang="en-US" sz="2000" dirty="0">
                <a:latin typeface="+mj-lt"/>
              </a:rPr>
              <a:t>&lt;p&gt;hello&lt;/p&gt;</a:t>
            </a:r>
          </a:p>
          <a:p>
            <a:r>
              <a:rPr lang="en-US" sz="2000" dirty="0">
                <a:latin typeface="+mj-lt"/>
              </a:rPr>
              <a:t>&lt;p&gt;hello&lt;/p&gt;</a:t>
            </a:r>
          </a:p>
          <a:p>
            <a:r>
              <a:rPr lang="en-US" sz="2000" dirty="0">
                <a:latin typeface="+mj-lt"/>
              </a:rPr>
              <a:t>&lt;p&gt;hello&lt;/p&gt;</a:t>
            </a:r>
          </a:p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>
                <a:latin typeface="+mj-lt"/>
              </a:rPr>
              <a:t>p&gt;hello&lt;/p&gt;</a:t>
            </a:r>
          </a:p>
          <a:p>
            <a:r>
              <a:rPr lang="en-US" sz="2000" dirty="0">
                <a:latin typeface="+mj-lt"/>
              </a:rPr>
              <a:t>&lt;p&gt;hello&lt;/p&gt;</a:t>
            </a:r>
          </a:p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>
                <a:latin typeface="+mj-lt"/>
              </a:rPr>
              <a:t>a </a:t>
            </a:r>
            <a:r>
              <a:rPr lang="en-US" sz="2000" dirty="0" err="1">
                <a:latin typeface="+mj-lt"/>
              </a:rPr>
              <a:t>href</a:t>
            </a:r>
            <a:r>
              <a:rPr lang="en-US" sz="2000" dirty="0">
                <a:latin typeface="+mj-lt"/>
              </a:rPr>
              <a:t>="#top"&gt;Go to Top&lt;/a&gt;</a:t>
            </a:r>
          </a:p>
          <a:p>
            <a:r>
              <a:rPr lang="en-US" sz="2000" dirty="0">
                <a:latin typeface="+mj-lt"/>
              </a:rPr>
              <a:t>&lt;a name="bottom"&gt;Bottom&lt;/a&gt;</a:t>
            </a: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066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HTML Images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057400"/>
            <a:ext cx="8305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latin typeface="+mj-lt"/>
              </a:rPr>
              <a:t>img</a:t>
            </a:r>
            <a:r>
              <a:rPr lang="en-US" sz="2000" dirty="0" smtClean="0">
                <a:latin typeface="+mj-lt"/>
              </a:rPr>
              <a:t>&gt; tag </a:t>
            </a:r>
            <a:r>
              <a:rPr lang="en-US" sz="2000" dirty="0">
                <a:latin typeface="+mj-lt"/>
              </a:rPr>
              <a:t>is used to embed an image in a web page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j-lt"/>
              </a:rPr>
              <a:t>Src</a:t>
            </a:r>
            <a:r>
              <a:rPr lang="en-US" sz="2000" dirty="0" smtClean="0">
                <a:latin typeface="+mj-lt"/>
              </a:rPr>
              <a:t> : Specifies </a:t>
            </a:r>
            <a:r>
              <a:rPr lang="en-US" sz="2000" dirty="0">
                <a:latin typeface="+mj-lt"/>
              </a:rPr>
              <a:t>the path to the </a:t>
            </a:r>
            <a:r>
              <a:rPr lang="en-US" sz="2000" dirty="0" smtClean="0">
                <a:latin typeface="+mj-lt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25: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&lt;html&gt;</a:t>
            </a: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 &lt;</a:t>
            </a:r>
            <a:r>
              <a:rPr lang="en-US" sz="2000" dirty="0" err="1" smtClean="0">
                <a:latin typeface="+mj-lt"/>
              </a:rPr>
              <a:t>img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src</a:t>
            </a:r>
            <a:r>
              <a:rPr lang="en-US" sz="2000" dirty="0" smtClean="0">
                <a:latin typeface="+mj-lt"/>
              </a:rPr>
              <a:t>="vegetable.jpg“&gt;</a:t>
            </a: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Image Size – Width and height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8288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You can use the style attribute to specify the width and height of an image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width and height attributes always define the width and height of the image in pixels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Example 26: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 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="vegetable.jpg</a:t>
            </a:r>
            <a:r>
              <a:rPr lang="en-US" sz="2000" dirty="0" smtClean="0">
                <a:latin typeface="+mj-lt"/>
              </a:rPr>
              <a:t>“ style=“width:300px; heighr:300px”&gt;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is an HTML Element ?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286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 HTML element is defined by a start tag, some content, and an end </a:t>
            </a:r>
            <a:r>
              <a:rPr lang="en-US" sz="2400" dirty="0" smtClean="0">
                <a:latin typeface="+mj-lt"/>
              </a:rPr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>
                <a:latin typeface="+mj-lt"/>
              </a:rPr>
              <a:t>&gt;Content goes here...&lt;/</a:t>
            </a:r>
            <a:r>
              <a:rPr lang="en-US" sz="2400" dirty="0" err="1">
                <a:latin typeface="+mj-lt"/>
              </a:rPr>
              <a:t>tagname</a:t>
            </a:r>
            <a:r>
              <a:rPr lang="en-US" sz="2400" dirty="0" smtClean="0">
                <a:latin typeface="+mj-lt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HTML element is everything from the start tag to the end </a:t>
            </a:r>
            <a:r>
              <a:rPr lang="en-US" sz="2400" dirty="0" smtClean="0">
                <a:latin typeface="+mj-lt"/>
              </a:rPr>
              <a:t>tag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9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Image as a link</a:t>
            </a:r>
            <a:endParaRPr 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1336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 use an image as a link, put the 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&gt; tag inside the &lt;a&gt; </a:t>
            </a:r>
            <a:r>
              <a:rPr lang="en-US" sz="2000" dirty="0" smtClean="0">
                <a:latin typeface="+mj-lt"/>
              </a:rPr>
              <a:t>tag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27: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&lt;html&gt;</a:t>
            </a: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&lt;a </a:t>
            </a:r>
            <a:r>
              <a:rPr lang="en-US" sz="2000" dirty="0" err="1" smtClean="0">
                <a:latin typeface="+mj-lt"/>
              </a:rPr>
              <a:t>href</a:t>
            </a:r>
            <a:r>
              <a:rPr lang="en-US" sz="2000" dirty="0" smtClean="0">
                <a:latin typeface="+mj-lt"/>
              </a:rPr>
              <a:t>=“vegetable.html”&gt;&lt;</a:t>
            </a:r>
            <a:r>
              <a:rPr lang="en-US" sz="2000" dirty="0" err="1" smtClean="0">
                <a:latin typeface="+mj-lt"/>
              </a:rPr>
              <a:t>img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="vegetable.jpg</a:t>
            </a:r>
            <a:r>
              <a:rPr lang="en-US" sz="2000" dirty="0" smtClean="0">
                <a:latin typeface="+mj-lt"/>
              </a:rPr>
              <a:t>“&gt;&lt;/a&gt;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&lt;/body&gt;</a:t>
            </a: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0668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Background Images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6764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 add a background image on an HTML element, use the HTML style attribute and the CSS background-image </a:t>
            </a:r>
            <a:r>
              <a:rPr lang="en-US" sz="2000" dirty="0" smtClean="0">
                <a:latin typeface="+mj-lt"/>
              </a:rPr>
              <a:t>property</a:t>
            </a:r>
          </a:p>
          <a:p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you want the entire page to have a background image, you must specify the background image on the &lt;body&gt;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the background image is smaller than the element, the image will repeat itself, horizontally and vertically, until it reaches the end of the </a:t>
            </a:r>
            <a:r>
              <a:rPr lang="en-US" sz="2000" dirty="0" smtClean="0">
                <a:latin typeface="+mj-lt"/>
              </a:rPr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 avoid the background image from repeating itself, set the background-repeat property to </a:t>
            </a:r>
            <a:r>
              <a:rPr lang="en-US" sz="2000" dirty="0" smtClean="0">
                <a:latin typeface="+mj-lt"/>
              </a:rPr>
              <a:t>no-repeat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you want the background image to cover the entire element, you can set the background-size property to cover</a:t>
            </a:r>
          </a:p>
        </p:txBody>
      </p:sp>
    </p:spTree>
    <p:extLst>
      <p:ext uri="{BB962C8B-B14F-4D97-AF65-F5344CB8AC3E}">
        <p14:creationId xmlns:p14="http://schemas.microsoft.com/office/powerpoint/2010/main" val="41273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830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Example 28: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&lt;body&gt;</a:t>
            </a:r>
          </a:p>
          <a:p>
            <a:r>
              <a:rPr lang="en-US" sz="2000" dirty="0">
                <a:latin typeface="+mj-lt"/>
              </a:rPr>
              <a:t> 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="vegetable.jpg" style="</a:t>
            </a:r>
            <a:r>
              <a:rPr lang="en-US" sz="2000" dirty="0" err="1">
                <a:latin typeface="+mj-lt"/>
              </a:rPr>
              <a:t>background-repeat:no-repeat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background-size:cover</a:t>
            </a:r>
            <a:r>
              <a:rPr lang="en-US" sz="2000" dirty="0">
                <a:latin typeface="+mj-lt"/>
              </a:rPr>
              <a:t>;"&gt;</a:t>
            </a:r>
          </a:p>
          <a:p>
            <a:r>
              <a:rPr lang="en-US" sz="2000" dirty="0">
                <a:latin typeface="+mj-lt"/>
              </a:rPr>
              <a:t>&lt;/body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7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295400"/>
            <a:ext cx="8839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&amp;</a:t>
            </a:r>
            <a:r>
              <a:rPr lang="en-US" sz="2000" dirty="0" err="1" smtClean="0">
                <a:latin typeface="+mj-lt"/>
              </a:rPr>
              <a:t>nbsp</a:t>
            </a:r>
            <a:r>
              <a:rPr lang="en-US" sz="2000" dirty="0" smtClean="0">
                <a:latin typeface="+mj-lt"/>
              </a:rPr>
              <a:t>; : it is used for giving space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29: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&lt;html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&lt;a </a:t>
            </a:r>
            <a:r>
              <a:rPr lang="en-US" sz="2000" dirty="0" err="1">
                <a:latin typeface="+mj-lt"/>
              </a:rPr>
              <a:t>href</a:t>
            </a:r>
            <a:r>
              <a:rPr lang="en-US" sz="2000" dirty="0">
                <a:latin typeface="+mj-lt"/>
              </a:rPr>
              <a:t>="veg.html"&gt;&lt;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="vegetable.jpg" style="width:1500px; height:1500px"&gt;&lt;/a&gt;&amp;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;&amp;</a:t>
            </a:r>
            <a:r>
              <a:rPr lang="en-US" sz="2000" dirty="0" err="1">
                <a:latin typeface="+mj-lt"/>
              </a:rPr>
              <a:t>nbsp</a:t>
            </a:r>
            <a:r>
              <a:rPr lang="en-US" sz="2000" dirty="0">
                <a:latin typeface="+mj-lt"/>
              </a:rPr>
              <a:t>;&lt;a </a:t>
            </a:r>
            <a:r>
              <a:rPr lang="en-US" sz="2000" dirty="0" err="1">
                <a:latin typeface="+mj-lt"/>
              </a:rPr>
              <a:t>href</a:t>
            </a:r>
            <a:r>
              <a:rPr lang="en-US" sz="2000" dirty="0">
                <a:latin typeface="+mj-lt"/>
              </a:rPr>
              <a:t>="fruit.html"&gt;&lt;</a:t>
            </a:r>
            <a:r>
              <a:rPr lang="en-US" sz="2000" dirty="0" err="1">
                <a:latin typeface="+mj-lt"/>
              </a:rPr>
              <a:t>img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src</a:t>
            </a:r>
            <a:r>
              <a:rPr lang="en-US" sz="2000" dirty="0">
                <a:latin typeface="+mj-lt"/>
              </a:rPr>
              <a:t>="</a:t>
            </a:r>
            <a:r>
              <a:rPr lang="en-US" sz="2000" dirty="0" err="1">
                <a:latin typeface="+mj-lt"/>
              </a:rPr>
              <a:t>fruit.jpg"style</a:t>
            </a:r>
            <a:r>
              <a:rPr lang="en-US" sz="2000" dirty="0">
                <a:latin typeface="+mj-lt"/>
              </a:rPr>
              <a:t>="width:1500px; height:1500px" &gt;&lt;/a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&lt;/body</a:t>
            </a:r>
            <a:r>
              <a:rPr lang="en-US" sz="2000" dirty="0" smtClean="0">
                <a:latin typeface="+mj-lt"/>
              </a:rPr>
              <a:t>&gt;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5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HTML Lists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2860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HTML Lists are used to specify lists of information. All lists may contain one or more list elements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There are three different types of HTML lists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j-lt"/>
              </a:rPr>
              <a:t>Ordered List or Numbered List (</a:t>
            </a:r>
            <a:r>
              <a:rPr lang="en-US" sz="2000" dirty="0" err="1">
                <a:latin typeface="+mj-lt"/>
              </a:rPr>
              <a:t>ol</a:t>
            </a:r>
            <a:r>
              <a:rPr lang="en-US" sz="2000" dirty="0">
                <a:latin typeface="+mj-lt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j-lt"/>
              </a:rPr>
              <a:t>Unordered List or Bulleted List (</a:t>
            </a:r>
            <a:r>
              <a:rPr lang="en-US" sz="2000" dirty="0" err="1">
                <a:latin typeface="+mj-lt"/>
              </a:rPr>
              <a:t>ul</a:t>
            </a:r>
            <a:r>
              <a:rPr lang="en-US" sz="2000" dirty="0">
                <a:latin typeface="+mj-lt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j-lt"/>
              </a:rPr>
              <a:t>Description List or Definition List (dl)</a:t>
            </a:r>
          </a:p>
          <a:p>
            <a:pPr lvl="2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7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Ordered List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2098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HTML &lt;</a:t>
            </a:r>
            <a:r>
              <a:rPr lang="en-US" sz="2000" dirty="0" err="1">
                <a:latin typeface="+mj-lt"/>
              </a:rPr>
              <a:t>ol</a:t>
            </a:r>
            <a:r>
              <a:rPr lang="en-US" sz="2000" dirty="0">
                <a:latin typeface="+mj-lt"/>
              </a:rPr>
              <a:t>&gt; tag defines an ordered list. An ordered list can be numerical or </a:t>
            </a:r>
            <a:r>
              <a:rPr lang="en-US" sz="2000" dirty="0" smtClean="0">
                <a:latin typeface="+mj-lt"/>
              </a:rPr>
              <a:t>alphabetical.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An ordered list starts with the &lt;</a:t>
            </a:r>
            <a:r>
              <a:rPr lang="en-US" sz="2000" dirty="0" err="1">
                <a:latin typeface="+mj-lt"/>
              </a:rPr>
              <a:t>ol</a:t>
            </a:r>
            <a:r>
              <a:rPr lang="en-US" sz="2000" dirty="0">
                <a:latin typeface="+mj-lt"/>
              </a:rPr>
              <a:t>&gt; tag. Each list item starts with the &lt;li&gt; tag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&lt;li&gt; Defines </a:t>
            </a:r>
            <a:r>
              <a:rPr lang="en-US" sz="2000" dirty="0">
                <a:latin typeface="+mj-lt"/>
              </a:rPr>
              <a:t>a list </a:t>
            </a:r>
            <a:r>
              <a:rPr lang="en-US" sz="2000" dirty="0" smtClean="0">
                <a:latin typeface="+mj-lt"/>
              </a:rPr>
              <a:t>item.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21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9050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type attribute of the &lt;</a:t>
            </a:r>
            <a:r>
              <a:rPr lang="en-US" sz="2000" dirty="0" err="1">
                <a:latin typeface="+mj-lt"/>
              </a:rPr>
              <a:t>ol</a:t>
            </a:r>
            <a:r>
              <a:rPr lang="en-US" sz="2000" dirty="0">
                <a:latin typeface="+mj-lt"/>
              </a:rPr>
              <a:t>&gt; tag, defines the type of the list item </a:t>
            </a:r>
            <a:r>
              <a:rPr lang="en-US" sz="2000" dirty="0" smtClean="0">
                <a:latin typeface="+mj-lt"/>
              </a:rPr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76138"/>
              </p:ext>
            </p:extLst>
          </p:nvPr>
        </p:nvGraphicFramePr>
        <p:xfrm>
          <a:off x="2362200" y="2514600"/>
          <a:ext cx="7162800" cy="403086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31343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type="1"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The list items will be numbered with numbers (default)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1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type="A"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The list items will be numbered with uppercase letters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type="a"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The list items will be numbered with lowercase letters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1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type="I"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The list items will be numbered with uppercase roman numbers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type="i"</a:t>
                      </a:r>
                    </a:p>
                  </a:txBody>
                  <a:tcPr marL="113009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The list items will be numbered with lowercase roman numbers</a:t>
                      </a:r>
                    </a:p>
                  </a:txBody>
                  <a:tcPr marL="56505" marR="56505" marT="56505" marB="565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5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914400"/>
            <a:ext cx="6629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Example 30:</a:t>
            </a:r>
          </a:p>
          <a:p>
            <a:endParaRPr lang="en-US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&lt;html&gt;</a:t>
            </a:r>
          </a:p>
          <a:p>
            <a:r>
              <a:rPr lang="it-IT" sz="2000" dirty="0">
                <a:latin typeface="+mj-lt"/>
              </a:rPr>
              <a:t>&lt;body&gt;</a:t>
            </a:r>
          </a:p>
          <a:p>
            <a:r>
              <a:rPr lang="it-IT" sz="2000" dirty="0">
                <a:latin typeface="+mj-lt"/>
              </a:rPr>
              <a:t>&lt;h2&gt;Fruits &lt;/h2&gt;</a:t>
            </a:r>
          </a:p>
          <a:p>
            <a:r>
              <a:rPr lang="it-IT" sz="2000" dirty="0">
                <a:latin typeface="+mj-lt"/>
              </a:rPr>
              <a:t>&lt;ol&gt;</a:t>
            </a:r>
          </a:p>
          <a:p>
            <a:r>
              <a:rPr lang="it-IT" sz="2000" dirty="0">
                <a:latin typeface="+mj-lt"/>
              </a:rPr>
              <a:t>&lt;li&gt;Apple&lt;/li&gt;</a:t>
            </a:r>
          </a:p>
          <a:p>
            <a:r>
              <a:rPr lang="it-IT" sz="2000" dirty="0">
                <a:latin typeface="+mj-lt"/>
              </a:rPr>
              <a:t>&lt;li&gt;Orange&lt;/li&gt;</a:t>
            </a:r>
          </a:p>
          <a:p>
            <a:r>
              <a:rPr lang="it-IT" sz="2000" dirty="0">
                <a:latin typeface="+mj-lt"/>
              </a:rPr>
              <a:t>&lt;li&gt;Kiwi&lt;/li&gt;</a:t>
            </a:r>
          </a:p>
          <a:p>
            <a:r>
              <a:rPr lang="it-IT" sz="2000" dirty="0">
                <a:latin typeface="+mj-lt"/>
              </a:rPr>
              <a:t>&lt;/ol&gt;</a:t>
            </a:r>
          </a:p>
          <a:p>
            <a:r>
              <a:rPr lang="it-IT" sz="2000" dirty="0">
                <a:latin typeface="+mj-lt"/>
              </a:rPr>
              <a:t>&lt;h2&gt;Animals&lt;/h2&gt;</a:t>
            </a:r>
          </a:p>
          <a:p>
            <a:r>
              <a:rPr lang="it-IT" sz="2000" dirty="0">
                <a:latin typeface="+mj-lt"/>
              </a:rPr>
              <a:t>&lt;ol type="A"&gt;</a:t>
            </a:r>
          </a:p>
          <a:p>
            <a:r>
              <a:rPr lang="it-IT" sz="2000" dirty="0">
                <a:latin typeface="+mj-lt"/>
              </a:rPr>
              <a:t>&lt;li&gt;Cat&lt;/li&gt;</a:t>
            </a:r>
          </a:p>
          <a:p>
            <a:r>
              <a:rPr lang="it-IT" sz="2000" dirty="0">
                <a:latin typeface="+mj-lt"/>
              </a:rPr>
              <a:t>&lt;li&gt;Dog&lt;/li&gt;</a:t>
            </a:r>
          </a:p>
          <a:p>
            <a:r>
              <a:rPr lang="it-IT" sz="2000" dirty="0">
                <a:latin typeface="+mj-lt"/>
              </a:rPr>
              <a:t>&lt;li&gt;Lion&lt;/li&gt;</a:t>
            </a:r>
          </a:p>
          <a:p>
            <a:r>
              <a:rPr lang="it-IT" sz="2000" dirty="0">
                <a:latin typeface="+mj-lt"/>
              </a:rPr>
              <a:t>&lt;/ol&gt;</a:t>
            </a:r>
          </a:p>
          <a:p>
            <a:r>
              <a:rPr lang="it-IT" sz="2000" dirty="0">
                <a:latin typeface="+mj-lt"/>
              </a:rPr>
              <a:t>&lt;/body&gt;</a:t>
            </a:r>
          </a:p>
          <a:p>
            <a:r>
              <a:rPr lang="it-IT" sz="2000" dirty="0">
                <a:latin typeface="+mj-lt"/>
              </a:rPr>
              <a:t>&lt;/html&gt;</a:t>
            </a:r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0668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Control List Counting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253" y="1752600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By default, an ordered list will start counting from 1. If you want to start counting from a specified number, you can use the start </a:t>
            </a:r>
            <a:r>
              <a:rPr lang="en-US" sz="2000" dirty="0" smtClean="0">
                <a:latin typeface="+mj-lt"/>
              </a:rPr>
              <a:t>attribute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31:</a:t>
            </a:r>
          </a:p>
          <a:p>
            <a:endParaRPr lang="en-US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&lt;html&gt;</a:t>
            </a:r>
          </a:p>
          <a:p>
            <a:r>
              <a:rPr lang="it-IT" sz="2000" dirty="0">
                <a:latin typeface="+mj-lt"/>
              </a:rPr>
              <a:t>&lt;body&gt;</a:t>
            </a:r>
          </a:p>
          <a:p>
            <a:r>
              <a:rPr lang="it-IT" sz="2000" dirty="0">
                <a:latin typeface="+mj-lt"/>
              </a:rPr>
              <a:t>&lt;h2&gt;Fruits &lt;/h2&gt;</a:t>
            </a:r>
          </a:p>
          <a:p>
            <a:r>
              <a:rPr lang="it-IT" sz="2000" dirty="0">
                <a:latin typeface="+mj-lt"/>
              </a:rPr>
              <a:t>&lt;ol start="5"&gt;</a:t>
            </a:r>
          </a:p>
          <a:p>
            <a:r>
              <a:rPr lang="it-IT" sz="2000" dirty="0">
                <a:latin typeface="+mj-lt"/>
              </a:rPr>
              <a:t>&lt;li&gt;Apple&lt;/li&gt;</a:t>
            </a:r>
          </a:p>
          <a:p>
            <a:r>
              <a:rPr lang="it-IT" sz="2000" dirty="0">
                <a:latin typeface="+mj-lt"/>
              </a:rPr>
              <a:t>&lt;li&gt;Orange&lt;/li&gt;</a:t>
            </a:r>
          </a:p>
          <a:p>
            <a:r>
              <a:rPr lang="it-IT" sz="2000" dirty="0">
                <a:latin typeface="+mj-lt"/>
              </a:rPr>
              <a:t>&lt;li&gt;Kiwi&lt;/li&gt;</a:t>
            </a:r>
          </a:p>
          <a:p>
            <a:r>
              <a:rPr lang="it-IT" sz="2000" dirty="0">
                <a:latin typeface="+mj-lt"/>
              </a:rPr>
              <a:t>&lt;/ol&gt;</a:t>
            </a:r>
          </a:p>
          <a:p>
            <a:r>
              <a:rPr lang="it-IT" sz="2000" dirty="0" smtClean="0">
                <a:latin typeface="+mj-lt"/>
              </a:rPr>
              <a:t>&lt;/</a:t>
            </a:r>
            <a:r>
              <a:rPr lang="it-IT" sz="2000" dirty="0">
                <a:latin typeface="+mj-lt"/>
              </a:rPr>
              <a:t>body&gt;</a:t>
            </a:r>
          </a:p>
          <a:p>
            <a:r>
              <a:rPr lang="it-IT" sz="2000" dirty="0">
                <a:latin typeface="+mj-lt"/>
              </a:rPr>
              <a:t>&lt;/html&gt;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6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4384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&lt;</a:t>
            </a:r>
            <a:r>
              <a:rPr lang="en-US" dirty="0" err="1"/>
              <a:t>ul</a:t>
            </a:r>
            <a:r>
              <a:rPr lang="en-US" dirty="0"/>
              <a:t>&gt; tag defines an unordered (bulleted)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tag. Each list item starts with the &lt;li&gt; tag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list items will be marked with bullets (small black circles) by default</a:t>
            </a:r>
          </a:p>
        </p:txBody>
      </p:sp>
    </p:spTree>
    <p:extLst>
      <p:ext uri="{BB962C8B-B14F-4D97-AF65-F5344CB8AC3E}">
        <p14:creationId xmlns:p14="http://schemas.microsoft.com/office/powerpoint/2010/main" val="261689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HTML Tags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2133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&lt;p&gt; : </a:t>
            </a:r>
            <a:r>
              <a:rPr lang="en-US" sz="2400" dirty="0" smtClean="0">
                <a:latin typeface="+mj-lt"/>
              </a:rPr>
              <a:t>It defines a paragraph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Browsers automatically  add single blank line before and after each &lt;p&gt; tag.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2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066800"/>
            <a:ext cx="541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Choose List Item Marker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205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list-style-type property is used to define the style of the list item marker. It can have one of the following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75597"/>
              </p:ext>
            </p:extLst>
          </p:nvPr>
        </p:nvGraphicFramePr>
        <p:xfrm>
          <a:off x="2286000" y="2971800"/>
          <a:ext cx="7754570" cy="2438400"/>
        </p:xfrm>
        <a:graphic>
          <a:graphicData uri="http://schemas.openxmlformats.org/drawingml/2006/table">
            <a:tbl>
              <a:tblPr/>
              <a:tblGrid>
                <a:gridCol w="3877285"/>
                <a:gridCol w="3877285"/>
              </a:tblGrid>
              <a:tr h="3963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Sets the list item marker to a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Sets the list item marker to a square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none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The list items will not be marked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2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953003"/>
            <a:ext cx="5486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Example 32:</a:t>
            </a:r>
          </a:p>
          <a:p>
            <a:endParaRPr lang="en-US" dirty="0" smtClean="0">
              <a:latin typeface="+mj-lt"/>
            </a:endParaRPr>
          </a:p>
          <a:p>
            <a:r>
              <a:rPr lang="it-IT" dirty="0">
                <a:latin typeface="+mj-lt"/>
              </a:rPr>
              <a:t>&lt;html&gt;</a:t>
            </a:r>
          </a:p>
          <a:p>
            <a:r>
              <a:rPr lang="it-IT" dirty="0">
                <a:latin typeface="+mj-lt"/>
              </a:rPr>
              <a:t>&lt;body&gt;</a:t>
            </a:r>
          </a:p>
          <a:p>
            <a:r>
              <a:rPr lang="it-IT" dirty="0">
                <a:latin typeface="+mj-lt"/>
              </a:rPr>
              <a:t>&lt;h2&gt;Fruits &lt;/h2&gt;</a:t>
            </a:r>
          </a:p>
          <a:p>
            <a:r>
              <a:rPr lang="it-IT" dirty="0">
                <a:latin typeface="+mj-lt"/>
              </a:rPr>
              <a:t>&lt;ul&gt;</a:t>
            </a:r>
          </a:p>
          <a:p>
            <a:r>
              <a:rPr lang="it-IT" dirty="0">
                <a:latin typeface="+mj-lt"/>
              </a:rPr>
              <a:t>&lt;li&gt;Apple&lt;/li&gt;</a:t>
            </a:r>
          </a:p>
          <a:p>
            <a:r>
              <a:rPr lang="it-IT" dirty="0">
                <a:latin typeface="+mj-lt"/>
              </a:rPr>
              <a:t>&lt;li&gt;Orange&lt;/li&gt;</a:t>
            </a:r>
          </a:p>
          <a:p>
            <a:r>
              <a:rPr lang="it-IT" dirty="0">
                <a:latin typeface="+mj-lt"/>
              </a:rPr>
              <a:t>&lt;li&gt;Kiwi&lt;/li&gt;</a:t>
            </a:r>
          </a:p>
          <a:p>
            <a:r>
              <a:rPr lang="it-IT" dirty="0">
                <a:latin typeface="+mj-lt"/>
              </a:rPr>
              <a:t>&lt;/ul&gt;</a:t>
            </a:r>
          </a:p>
          <a:p>
            <a:r>
              <a:rPr lang="it-IT" dirty="0">
                <a:latin typeface="+mj-lt"/>
              </a:rPr>
              <a:t>&lt;h2&gt;Animals&lt;/h2&gt;</a:t>
            </a:r>
          </a:p>
          <a:p>
            <a:r>
              <a:rPr lang="it-IT" dirty="0">
                <a:latin typeface="+mj-lt"/>
              </a:rPr>
              <a:t>&lt;ul style="list-style-type:square;"&gt;</a:t>
            </a:r>
          </a:p>
          <a:p>
            <a:r>
              <a:rPr lang="it-IT" dirty="0">
                <a:latin typeface="+mj-lt"/>
              </a:rPr>
              <a:t>&lt;li&gt;Cat&lt;/li&gt;</a:t>
            </a:r>
          </a:p>
          <a:p>
            <a:r>
              <a:rPr lang="it-IT" dirty="0">
                <a:latin typeface="+mj-lt"/>
              </a:rPr>
              <a:t>&lt;li&gt;Dog&lt;/li&gt;</a:t>
            </a:r>
          </a:p>
          <a:p>
            <a:r>
              <a:rPr lang="it-IT" dirty="0">
                <a:latin typeface="+mj-lt"/>
              </a:rPr>
              <a:t>&lt;li&gt;Lion&lt;/li&gt;</a:t>
            </a:r>
          </a:p>
          <a:p>
            <a:r>
              <a:rPr lang="it-IT" dirty="0">
                <a:latin typeface="+mj-lt"/>
              </a:rPr>
              <a:t>&lt;/ul&gt;</a:t>
            </a:r>
          </a:p>
          <a:p>
            <a:r>
              <a:rPr lang="it-IT" dirty="0">
                <a:latin typeface="+mj-lt"/>
              </a:rPr>
              <a:t>&lt;/body&gt;</a:t>
            </a:r>
          </a:p>
          <a:p>
            <a:r>
              <a:rPr lang="it-IT" dirty="0">
                <a:latin typeface="+mj-lt"/>
              </a:rPr>
              <a:t>&lt;/html&gt;</a:t>
            </a:r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Example 1: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4808" y="184148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&lt;html&gt;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&lt;title&gt; Example 1 &lt;/title&gt;</a:t>
            </a:r>
          </a:p>
          <a:p>
            <a:r>
              <a:rPr lang="en-US" sz="2000" dirty="0" smtClean="0">
                <a:latin typeface="+mj-lt"/>
              </a:rPr>
              <a:t>&lt;/head&gt;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&lt;p&gt; Hey, I am </a:t>
            </a:r>
            <a:r>
              <a:rPr lang="en-US" sz="2000" dirty="0" err="1" smtClean="0">
                <a:latin typeface="+mj-lt"/>
              </a:rPr>
              <a:t>Pramansh</a:t>
            </a:r>
            <a:r>
              <a:rPr lang="en-US" sz="2000" dirty="0" smtClean="0">
                <a:latin typeface="+mj-lt"/>
              </a:rPr>
              <a:t>&lt;/p&gt;</a:t>
            </a: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HTML &lt;h1&gt; to &lt;h6&gt; tags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226273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&lt;h1&gt; to &lt;h6&gt; : It is used to define HTML Headings.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&lt;h1&gt; defines the most important heading and &lt;h6&gt; defines the least important heading</a:t>
            </a:r>
          </a:p>
          <a:p>
            <a:endParaRPr lang="en-US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2: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&lt;html&gt;</a:t>
            </a:r>
          </a:p>
          <a:p>
            <a:r>
              <a:rPr lang="en-US" dirty="0" smtClean="0">
                <a:latin typeface="+mj-lt"/>
              </a:rPr>
              <a:t>&lt;head&gt;</a:t>
            </a:r>
          </a:p>
          <a:p>
            <a:r>
              <a:rPr lang="en-US" dirty="0" smtClean="0">
                <a:latin typeface="+mj-lt"/>
              </a:rPr>
              <a:t>&lt;title&gt;HTML Headings&lt;/title&gt;</a:t>
            </a:r>
          </a:p>
          <a:p>
            <a:r>
              <a:rPr lang="en-US" dirty="0" smtClean="0">
                <a:latin typeface="+mj-lt"/>
              </a:rPr>
              <a:t>&lt;/head&gt;</a:t>
            </a:r>
          </a:p>
          <a:p>
            <a:r>
              <a:rPr lang="en-US" dirty="0" smtClean="0">
                <a:latin typeface="+mj-lt"/>
              </a:rPr>
              <a:t>&lt;body&gt;</a:t>
            </a:r>
          </a:p>
          <a:p>
            <a:r>
              <a:rPr lang="en-US" dirty="0" smtClean="0">
                <a:latin typeface="+mj-lt"/>
              </a:rPr>
              <a:t>&lt;h1&gt;This is heading 1&lt;/h1&gt;</a:t>
            </a:r>
          </a:p>
          <a:p>
            <a:r>
              <a:rPr lang="en-US" dirty="0" smtClean="0">
                <a:latin typeface="+mj-lt"/>
              </a:rPr>
              <a:t>&lt;h2&gt;This is heading 2&lt;/h2&gt;</a:t>
            </a:r>
          </a:p>
          <a:p>
            <a:r>
              <a:rPr lang="en-US" dirty="0" smtClean="0">
                <a:latin typeface="+mj-lt"/>
              </a:rPr>
              <a:t>&lt;h3&gt;This is heading 3&lt;/h3&gt;</a:t>
            </a:r>
          </a:p>
          <a:p>
            <a:r>
              <a:rPr lang="en-US" dirty="0" smtClean="0">
                <a:latin typeface="+mj-lt"/>
              </a:rPr>
              <a:t>&lt;h4&gt;This is heading 4&lt;/h4&gt;</a:t>
            </a:r>
          </a:p>
          <a:p>
            <a:r>
              <a:rPr lang="en-US" dirty="0" smtClean="0">
                <a:latin typeface="+mj-lt"/>
              </a:rPr>
              <a:t>&lt;h5&gt;This is heading 5&lt;/h5&gt;</a:t>
            </a:r>
          </a:p>
          <a:p>
            <a:r>
              <a:rPr lang="en-US" dirty="0" smtClean="0">
                <a:latin typeface="+mj-lt"/>
              </a:rPr>
              <a:t>&lt;h6&gt;This is heading 6&lt;/h6&gt;</a:t>
            </a:r>
          </a:p>
          <a:p>
            <a:r>
              <a:rPr lang="en-US" dirty="0" smtClean="0">
                <a:latin typeface="+mj-lt"/>
              </a:rPr>
              <a:t>&lt;/body&gt;</a:t>
            </a:r>
          </a:p>
          <a:p>
            <a:r>
              <a:rPr lang="en-US" dirty="0" smtClean="0">
                <a:latin typeface="+mj-lt"/>
              </a:rPr>
              <a:t>&lt;/html&gt;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66800"/>
            <a:ext cx="8382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Exercise 1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Add six headings to the document with the text "Hello".</a:t>
            </a:r>
          </a:p>
          <a:p>
            <a:r>
              <a:rPr lang="en-US" sz="2000" dirty="0">
                <a:latin typeface="+mj-lt"/>
              </a:rPr>
              <a:t>Start with the most important heading (the largest) and end with the least important heading (the smallest</a:t>
            </a:r>
            <a:r>
              <a:rPr lang="en-US" sz="2000" dirty="0" smtClean="0">
                <a:latin typeface="+mj-lt"/>
              </a:rPr>
              <a:t>).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&lt;html&gt;</a:t>
            </a:r>
          </a:p>
          <a:p>
            <a:r>
              <a:rPr lang="en-US" sz="2000" dirty="0" smtClean="0">
                <a:latin typeface="+mj-lt"/>
              </a:rPr>
              <a:t>&lt;head&gt;</a:t>
            </a:r>
          </a:p>
          <a:p>
            <a:r>
              <a:rPr lang="en-US" sz="2000" dirty="0" smtClean="0">
                <a:latin typeface="+mj-lt"/>
              </a:rPr>
              <a:t>&lt;title&gt;Exercise 1&lt;/title&gt;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&lt;\head&gt;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&lt;body&gt;</a:t>
            </a:r>
          </a:p>
          <a:p>
            <a:r>
              <a:rPr lang="en-US" sz="2000" dirty="0" smtClean="0">
                <a:latin typeface="+mj-lt"/>
              </a:rPr>
              <a:t>Write your code here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&lt;/body&gt;</a:t>
            </a:r>
          </a:p>
          <a:p>
            <a:r>
              <a:rPr lang="en-US" sz="2000" dirty="0" smtClean="0">
                <a:latin typeface="+mj-lt"/>
              </a:rPr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14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&lt;b&gt; Tag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7526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&lt;b&gt; : It specifies </a:t>
            </a:r>
            <a:r>
              <a:rPr lang="en-US" b="1" dirty="0" smtClean="0">
                <a:latin typeface="+mj-lt"/>
              </a:rPr>
              <a:t>bold </a:t>
            </a:r>
            <a:r>
              <a:rPr lang="en-US" dirty="0" smtClean="0">
                <a:latin typeface="+mj-lt"/>
              </a:rPr>
              <a:t>text.</a:t>
            </a:r>
          </a:p>
          <a:p>
            <a:endParaRPr lang="en-US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Example 3: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&lt;html&gt;</a:t>
            </a:r>
          </a:p>
          <a:p>
            <a:r>
              <a:rPr lang="en-US" dirty="0" smtClean="0">
                <a:latin typeface="+mj-lt"/>
              </a:rPr>
              <a:t>&lt;head&gt;</a:t>
            </a:r>
          </a:p>
          <a:p>
            <a:r>
              <a:rPr lang="en-US" dirty="0" smtClean="0">
                <a:latin typeface="+mj-lt"/>
              </a:rPr>
              <a:t>&lt;title&gt;Bold Tag&lt;/title&gt;</a:t>
            </a:r>
          </a:p>
          <a:p>
            <a:r>
              <a:rPr lang="en-US" dirty="0" smtClean="0">
                <a:latin typeface="+mj-lt"/>
              </a:rPr>
              <a:t>&lt;/head&gt;</a:t>
            </a:r>
          </a:p>
          <a:p>
            <a:r>
              <a:rPr lang="en-US" dirty="0" smtClean="0">
                <a:latin typeface="+mj-lt"/>
              </a:rPr>
              <a:t>&lt;body&gt;</a:t>
            </a:r>
          </a:p>
          <a:p>
            <a:r>
              <a:rPr lang="en-US" dirty="0" smtClean="0">
                <a:latin typeface="+mj-lt"/>
              </a:rPr>
              <a:t>&lt;p&gt;This is normal text and &lt;b&gt;This is bold text&lt;/b&gt;&lt;/p&gt;</a:t>
            </a:r>
          </a:p>
          <a:p>
            <a:r>
              <a:rPr lang="en-US" dirty="0" smtClean="0">
                <a:latin typeface="+mj-lt"/>
              </a:rPr>
              <a:t>&lt;/body&gt;</a:t>
            </a:r>
          </a:p>
          <a:p>
            <a:r>
              <a:rPr lang="en-US" dirty="0" smtClean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29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983</TotalTime>
  <Words>2942</Words>
  <Application>Microsoft Office PowerPoint</Application>
  <PresentationFormat>Widescreen</PresentationFormat>
  <Paragraphs>605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Times New Roman</vt:lpstr>
      <vt:lpstr>Verdana</vt:lpstr>
      <vt:lpstr>Children Friends 16x9</vt:lpstr>
      <vt:lpstr>HTML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&lt;address&gt;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Tutorial</dc:title>
  <dc:creator>Devangi</dc:creator>
  <cp:keywords/>
  <cp:lastModifiedBy>Devangi</cp:lastModifiedBy>
  <cp:revision>70</cp:revision>
  <dcterms:created xsi:type="dcterms:W3CDTF">2021-10-18T11:34:32Z</dcterms:created>
  <dcterms:modified xsi:type="dcterms:W3CDTF">2021-12-08T10:11:26Z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