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8BA2-FA53-E1B4-B7D6-C8922370C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0E651-CC4B-6621-A498-4BF934D71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CF671-DB28-99C4-4CD6-CCDEA494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D450-8D4A-47C0-B0BC-0D69FE5C7B4F}" type="datetimeFigureOut">
              <a:rPr lang="en-US" smtClean="0"/>
              <a:t>31-Jul-25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C9186-EA16-EF77-6E48-AE09A016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4676-E813-60ED-F567-92DB0C13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D0F-86E8-4226-B4D1-0A3986BE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4D52-7BC5-C13C-983F-94CFFDB8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D8365-DB0D-592D-8DD1-EDEABFBE6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FECB-1223-62E3-C80D-268A4D58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D450-8D4A-47C0-B0BC-0D69FE5C7B4F}" type="datetimeFigureOut">
              <a:rPr lang="en-US" smtClean="0"/>
              <a:t>31-Jul-25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77544-4A6A-F671-6E71-0BDE3CD9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435E0-D7CA-EE89-CA79-EE955EC6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D0F-86E8-4226-B4D1-0A3986BE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3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1E534-70FD-F140-2E6C-F5246E91C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D706F-0B20-A340-B78D-FEE29240D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3668-174F-FC53-299C-8B2E8F39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D450-8D4A-47C0-B0BC-0D69FE5C7B4F}" type="datetimeFigureOut">
              <a:rPr lang="en-US" smtClean="0"/>
              <a:t>31-Jul-25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E66E-7934-122F-FA1C-9AC6E62E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E7C65-DCA2-747B-2C36-A308DA25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D0F-86E8-4226-B4D1-0A3986BE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3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C6CD-8B4A-4C4E-AD4E-5B610292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805A-5FAD-A218-BC34-B53CD2D8B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87CA2-D516-3F12-17C6-7DFA0E9F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D450-8D4A-47C0-B0BC-0D69FE5C7B4F}" type="datetimeFigureOut">
              <a:rPr lang="en-US" smtClean="0"/>
              <a:t>31-Jul-25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CCB3B-18A5-851B-4CAC-3066CE6B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46EC8-2D40-B2A1-96F2-9DA2AF04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D0F-86E8-4226-B4D1-0A3986BE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2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742F-9A91-E429-1529-44391A27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F138A-1C44-08EC-5A3F-3CEF7B99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3439-075E-5923-5EC0-9377E27A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D450-8D4A-47C0-B0BC-0D69FE5C7B4F}" type="datetimeFigureOut">
              <a:rPr lang="en-US" smtClean="0"/>
              <a:t>31-Jul-25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3154A-F0DF-D811-310E-3125861D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3617F-4B19-515E-FD6D-CDB40146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D0F-86E8-4226-B4D1-0A3986BE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1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0330-A6BD-EBF1-A03C-1C693C90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A7D3-048F-91B0-53B4-DCC84F04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4BF7E-FDCF-C7BA-F4E8-FD3B0E6F8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DDA8A-9C3F-8D1D-9153-1CD3DB47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D450-8D4A-47C0-B0BC-0D69FE5C7B4F}" type="datetimeFigureOut">
              <a:rPr lang="en-US" smtClean="0"/>
              <a:t>31-Jul-25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E8E51-E07C-BB9B-8F80-3F0CC19F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65EF2-85D2-C886-6043-102E92B8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D0F-86E8-4226-B4D1-0A3986BE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4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DA13-184F-138A-8671-8C73117B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00332-22E0-1668-B777-C9E7460CA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C7C18-5B54-982B-5A68-2E72A118E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0FA75-7578-BFD3-1F2B-8414ABA37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E31AC9-0DDE-5805-546C-755B7DF82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041EC-09D0-B528-6E24-036B264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D450-8D4A-47C0-B0BC-0D69FE5C7B4F}" type="datetimeFigureOut">
              <a:rPr lang="en-US" smtClean="0"/>
              <a:t>31-Jul-25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0B5AA-BDBC-955C-453A-6E2A1F21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250C8-C67F-3BA7-C8AC-9BAC24AD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D0F-86E8-4226-B4D1-0A3986BE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8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3043-0B0A-86CA-368C-90CE1A42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0E3FB-BC9B-7D70-1E0E-D1C1FF16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D450-8D4A-47C0-B0BC-0D69FE5C7B4F}" type="datetimeFigureOut">
              <a:rPr lang="en-US" smtClean="0"/>
              <a:t>31-Jul-25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C128B-E14E-F081-BDF7-27617018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0EB3F-5AA3-890C-21E8-DA6F2146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D0F-86E8-4226-B4D1-0A3986BE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9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3681F-993B-163D-FD80-98A0340B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D450-8D4A-47C0-B0BC-0D69FE5C7B4F}" type="datetimeFigureOut">
              <a:rPr lang="en-US" smtClean="0"/>
              <a:t>31-Jul-25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ACCC5-907E-1E67-D62E-B134C791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9ED75-CF96-C0ED-B34A-47085D5E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D0F-86E8-4226-B4D1-0A3986BE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0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33C6-4836-9704-E71C-2DB703D0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417A-4E84-EC89-7E6A-63BA098F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84C19-7A29-7E7D-6DFC-C6601D7A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405B4-77B0-2FE8-354B-98F31CE6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D450-8D4A-47C0-B0BC-0D69FE5C7B4F}" type="datetimeFigureOut">
              <a:rPr lang="en-US" smtClean="0"/>
              <a:t>31-Jul-25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B18E7-876C-1CEF-A109-76DDA4C1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A9072-26D8-487A-9CB5-2E0882DE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D0F-86E8-4226-B4D1-0A3986BE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3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70B1-C89E-29AE-E860-F34D1FD0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973F5-0A32-2D3C-A907-6798B802C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71B9-1937-F1C6-B64F-E88648149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9BC10-0570-B0F5-034B-026AA5D2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D450-8D4A-47C0-B0BC-0D69FE5C7B4F}" type="datetimeFigureOut">
              <a:rPr lang="en-US" smtClean="0"/>
              <a:t>31-Jul-25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AC4C1-128B-450D-D1C1-29403CE2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E4DA2-41B0-59D8-15E3-8F3DA531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8D0F-86E8-4226-B4D1-0A3986BE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96BE4-7321-E0E1-FCB2-6E08A50B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6018C-AC0A-7F2C-8294-1491A0393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A93A-5EF3-FD27-A25D-E771D0283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D450-8D4A-47C0-B0BC-0D69FE5C7B4F}" type="datetimeFigureOut">
              <a:rPr lang="en-US" smtClean="0"/>
              <a:t>31-Jul-25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FE093-C182-66D1-7B1E-8B688D58C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F88A-41C4-FEF5-00D1-F32785B18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88D0F-86E8-4226-B4D1-0A3986BE3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0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E7E6-E226-D607-F8B1-0134B416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121" y="2409705"/>
            <a:ext cx="9144000" cy="1696825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Title</a:t>
            </a:r>
            <a:r>
              <a:rPr lang="en-US" sz="3200" dirty="0"/>
              <a:t>: Sales Project On Superstore</a:t>
            </a:r>
            <a:br>
              <a:rPr lang="en-US" sz="3200" dirty="0"/>
            </a:b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Subtitle</a:t>
            </a:r>
            <a:r>
              <a:rPr lang="en-US" sz="3200" dirty="0"/>
              <a:t>: Data-Driven Insights from Sales Dataset</a:t>
            </a:r>
            <a:br>
              <a:rPr lang="en-US" sz="3200" dirty="0"/>
            </a:br>
            <a:endParaRPr lang="en-IN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04A38-41FD-91FC-47F4-6D498579C693}"/>
              </a:ext>
            </a:extLst>
          </p:cNvPr>
          <p:cNvSpPr txBox="1"/>
          <p:nvPr/>
        </p:nvSpPr>
        <p:spPr>
          <a:xfrm>
            <a:off x="3529781" y="575810"/>
            <a:ext cx="4699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SQL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BF797-DD93-5825-4D60-C96EA09B83D2}"/>
              </a:ext>
            </a:extLst>
          </p:cNvPr>
          <p:cNvSpPr txBox="1"/>
          <p:nvPr/>
        </p:nvSpPr>
        <p:spPr>
          <a:xfrm>
            <a:off x="9172280" y="5217736"/>
            <a:ext cx="4081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Project By 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Devang Kumawat </a:t>
            </a:r>
            <a:br>
              <a:rPr lang="en-US" sz="2400" dirty="0"/>
            </a:br>
            <a:r>
              <a:rPr lang="en-US" sz="2400" dirty="0"/>
              <a:t>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9846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5D005-E1A5-9A91-B212-244E54333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CB5794-DF4D-8268-1753-DCB98B021785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Joins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068F5-2449-D544-378E-660290FCB8FC}"/>
              </a:ext>
            </a:extLst>
          </p:cNvPr>
          <p:cNvSpPr txBox="1"/>
          <p:nvPr/>
        </p:nvSpPr>
        <p:spPr>
          <a:xfrm>
            <a:off x="249380" y="966355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between sales _ data and a hypothetical region _ details table to get region descriptions.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4A6F4-BBA9-27EE-36C7-1B551E6CB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47" y="3375421"/>
            <a:ext cx="2619741" cy="3086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5B1B50-FD12-D586-088F-310154F88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47" y="1445789"/>
            <a:ext cx="459169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7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EA4ED-A5E2-D75A-D1CC-CC5E0DA57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39572-2D77-6242-2B86-3E8322208A24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Joins</a:t>
            </a:r>
            <a:r>
              <a:rPr lang="en-IN" sz="2800" b="1" dirty="0">
                <a:solidFill>
                  <a:srgbClr val="74000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6EE1B-6745-D5A4-1BA2-142E12CBE4AD}"/>
              </a:ext>
            </a:extLst>
          </p:cNvPr>
          <p:cNvSpPr txBox="1"/>
          <p:nvPr/>
        </p:nvSpPr>
        <p:spPr>
          <a:xfrm>
            <a:off x="249380" y="966355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 and Right outer join to display region along with matching region descriptions.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6724-A7A6-7351-7EBC-33CE8E50E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7" y="1550579"/>
            <a:ext cx="4258269" cy="16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077B1-35D6-93A0-000A-EC369DFBE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1" y="3241316"/>
            <a:ext cx="3200847" cy="3077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029EF1-1384-4DDF-1BF3-519F37EFB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735" y="1638050"/>
            <a:ext cx="4382112" cy="1790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00CEB0-C428-7605-BAA9-C808B3CE9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12361"/>
            <a:ext cx="3381847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0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4A02C-D50F-BD30-FA05-002339569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01EE0-3BA2-B915-734F-B1BBE029DAF8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Aggregation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028ED-5BF7-C1AD-3994-E71788B9FC29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total sales, average profit, and maximum discount for all transactions..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8681F-8983-BCDE-5073-54369577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254" t="-2296" r="29748" b="2296"/>
          <a:stretch/>
        </p:blipFill>
        <p:spPr>
          <a:xfrm>
            <a:off x="-275490" y="3429000"/>
            <a:ext cx="4852815" cy="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987A7-2F98-DAD0-B777-1B913451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5" y="1429194"/>
            <a:ext cx="373432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8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EB2B0-F519-926C-E3C4-859010324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B3AA54-1FA0-7915-4F69-6404B248D122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Grouping and Aggregation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A8F02-42F9-3B6E-43AC-20801B7B3A20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data by region and find the total sales and profit for each region.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35AC-C520-D16F-F565-5C870B2F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0" y="1523622"/>
            <a:ext cx="4563112" cy="1800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290BA8-2DA6-DC4C-5E48-F44529F6A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368" y="1605732"/>
            <a:ext cx="4296375" cy="1381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174A1B-B641-0AAF-35BD-ECF0013AAD64}"/>
              </a:ext>
            </a:extLst>
          </p:cNvPr>
          <p:cNvSpPr txBox="1"/>
          <p:nvPr/>
        </p:nvSpPr>
        <p:spPr>
          <a:xfrm>
            <a:off x="301334" y="3533903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segment, calculate the average discount and total quantity sold.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A2D8C5-C3F6-61B9-6DD3-6299FD6CA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82" y="4153610"/>
            <a:ext cx="4048690" cy="17337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F651DC-8C50-A26E-1B9B-9B3D3822B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946" y="4529019"/>
            <a:ext cx="423921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2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8C61-BF55-B1C9-1D3E-2D93A8B14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B35C6-86B6-FE9E-2430-3D924B5EB605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HAVING Clause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01FA0-3C8F-4473-0914-5946B8F9498B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Sub-categories where the average profit is less than 0.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F9804-139B-8126-F55B-C78D6903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2" y="1398932"/>
            <a:ext cx="4096322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F90AD-07C9-8526-142F-2FB719BB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82" y="2618302"/>
            <a:ext cx="350568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8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859F5-9263-6835-00EA-78A47BB1D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3F70E6-F8E3-C652-89DC-BBA2CCA52E41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Subqueries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233B1-7F0A-536F-D277-1F8A6539CD2F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 with sales greater than the average sales.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CF836-FAE6-7AA0-D1C8-A7D2CFBD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" y="3617542"/>
            <a:ext cx="11822175" cy="2923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67B096-DBA8-B73D-CC7A-0A091714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58" y="1258210"/>
            <a:ext cx="4420217" cy="209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3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DBC62-3990-8CBB-B3AA-4EA0D917A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8337-F2A9-C866-22B0-911142766F4C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Subqueries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1D3EE-89A5-0255-B3E4-9C312EBFFECB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where the total profit exceeds the total profit in the "Central" region.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14F4C-9880-8AE6-A60C-1A66CA6F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2" y="1335896"/>
            <a:ext cx="5363323" cy="2876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B4A7CC-E856-1034-1BB8-A24BA76D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2" y="4606680"/>
            <a:ext cx="2248214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FC4B6-1E50-A68F-2376-582AD9BB9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D02552-50D4-A84E-E514-37462841DD7C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74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CTE’s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3BF65-35A4-2FDD-44B9-BBEAA8A97ED2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CTE to find the top 5 profitable sub-categories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2B281-2E69-3737-4ADB-ED20BD8C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4" y="1374898"/>
            <a:ext cx="5363323" cy="2362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2EE8C-97B1-B9B5-6E80-EA3566CA4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7" y="4051769"/>
            <a:ext cx="310558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8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F29F4-A4A0-010F-5150-660DE5B58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7F992C-FA48-26D8-8FFD-86C5CB9DB65F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Nested 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847D8-ED4A-353D-8652-5A21247F51D2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where the highest sales are greater than the average sales across all regions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5B281-AA3F-6650-1F9E-CADB5174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7" y="1411803"/>
            <a:ext cx="6344535" cy="2486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98F7C1-05DD-335E-184A-0C2E1616F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42" y="4051768"/>
            <a:ext cx="3229676" cy="15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1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69CA0-F306-27F1-98D2-50E44A8E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A126F9-CEAE-16CC-4E9C-A648D1CCA437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Windows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6CDC5-F2E9-E5F0-9BB1-FF3411CC304D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products by their profit within each category.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809CA-BB51-39DB-3904-627AD426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451"/>
          <a:stretch/>
        </p:blipFill>
        <p:spPr>
          <a:xfrm>
            <a:off x="394964" y="1381991"/>
            <a:ext cx="7030431" cy="1266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99837-0B4C-A63C-D04D-BECE366F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82" y="2771878"/>
            <a:ext cx="5973009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1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F4746-1C5A-C5AB-62B6-839A93631711}"/>
              </a:ext>
            </a:extLst>
          </p:cNvPr>
          <p:cNvSpPr txBox="1"/>
          <p:nvPr/>
        </p:nvSpPr>
        <p:spPr>
          <a:xfrm>
            <a:off x="285136" y="1571014"/>
            <a:ext cx="10844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Objective</a:t>
            </a:r>
            <a:r>
              <a:rPr lang="en-IN" dirty="0">
                <a:latin typeface="New times roman"/>
              </a:rPr>
              <a:t> :- </a:t>
            </a:r>
          </a:p>
          <a:p>
            <a:r>
              <a:rPr lang="en-US" sz="2400" dirty="0">
                <a:latin typeface="New times roman"/>
              </a:rPr>
              <a:t>Demonstrate proficiency in SQL by performing comprehensive analysis on a sales dataset to extract actionable insights</a:t>
            </a:r>
            <a:r>
              <a:rPr lang="en-US" dirty="0">
                <a:latin typeface="New times roman"/>
              </a:rPr>
              <a:t>.</a:t>
            </a:r>
          </a:p>
          <a:p>
            <a:endParaRPr lang="en-US" dirty="0">
              <a:latin typeface="New times roman"/>
            </a:endParaRPr>
          </a:p>
          <a:p>
            <a:r>
              <a:rPr lang="en-IN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Dataset Details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New times roman"/>
              </a:rPr>
              <a:t>Over 9500 rows.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New times roman"/>
              </a:rPr>
              <a:t>Includes sales, profits , Discounts, customer segments, Shipping mode ,Country , City , State , Postal Code , Category , Sub-Category and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New times roman"/>
            </a:endParaRPr>
          </a:p>
          <a:p>
            <a:r>
              <a:rPr 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Goal: </a:t>
            </a:r>
            <a:r>
              <a:rPr lang="en-US" sz="2400" dirty="0">
                <a:latin typeface="New times roman"/>
              </a:rPr>
              <a:t>Demonstrate proficiency in SQL for data analysis.</a:t>
            </a:r>
          </a:p>
          <a:p>
            <a:endParaRPr lang="en-US" sz="24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B67AA-08F4-CEAD-4156-B72374D2E456}"/>
              </a:ext>
            </a:extLst>
          </p:cNvPr>
          <p:cNvSpPr txBox="1"/>
          <p:nvPr/>
        </p:nvSpPr>
        <p:spPr>
          <a:xfrm>
            <a:off x="3023419" y="569197"/>
            <a:ext cx="551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8879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E0DC7-F730-7136-0714-FE58791B2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7C2D8-9B7E-2DC9-F44F-AAA8AD0C4355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Pivot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9714C-D00F-B563-87F8-4F841A8DC9E5}"/>
              </a:ext>
            </a:extLst>
          </p:cNvPr>
          <p:cNvSpPr txBox="1"/>
          <p:nvPr/>
        </p:nvSpPr>
        <p:spPr>
          <a:xfrm>
            <a:off x="415634" y="1001756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showing total sales for each category across regions.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FEE23-0AAD-4679-14A7-93D32EDF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4" y="1749378"/>
            <a:ext cx="8526065" cy="2162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345EBD-1E36-1040-75DB-96EA0CB09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4" y="4290145"/>
            <a:ext cx="608732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2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9E1B-5F94-5946-7F7D-9BC60B24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157"/>
            <a:ext cx="10515600" cy="609701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Tools and Technologies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B698-0BF1-388A-F289-7BC1A433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03"/>
            <a:ext cx="10515600" cy="48791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 marL="0" indent="0">
              <a:buClr>
                <a:schemeClr val="tx1"/>
              </a:buClr>
              <a:buNone/>
            </a:pPr>
            <a:r>
              <a:rPr lang="en-IN" b="1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Database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: </a:t>
            </a:r>
            <a:r>
              <a:rPr lang="en-IN" dirty="0">
                <a:latin typeface="New times roman"/>
              </a:rPr>
              <a:t>MySQL Workbench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b="1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Language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: </a:t>
            </a:r>
            <a:r>
              <a:rPr lang="en-IN" dirty="0">
                <a:latin typeface="New times roman"/>
              </a:rPr>
              <a:t>SQL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b="1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Skills Demonstrated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Data filtering, grouping, joining tables.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Advanced query techniques (CTEs, subqueries).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Pivot Table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Aggregation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Operators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Nested queries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Windows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19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CDBA-6477-834F-9DBE-6D836892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581435"/>
            <a:ext cx="10515600" cy="48044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Dataset Overview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1367-971B-3A7E-E5A6-E9FFF8CB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883"/>
            <a:ext cx="10515600" cy="51150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Attributes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New times roman"/>
              </a:rPr>
              <a:t>Ship Mode, Segment, Country, City, State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New times roman"/>
              </a:rPr>
              <a:t>Region, Category, Sales, Quantity, Discount, Profit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Sample Records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740000"/>
              </a:solidFill>
              <a:latin typeface="New times roman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84551-0CDC-5AA9-FB24-B925EC20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/>
          <a:stretch/>
        </p:blipFill>
        <p:spPr>
          <a:xfrm>
            <a:off x="749709" y="3077497"/>
            <a:ext cx="11078497" cy="30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2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AC1B-50E7-F44A-B1A4-C0B306CA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100"/>
            <a:ext cx="10515600" cy="52961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New times roman"/>
              </a:rPr>
              <a:t>Dataset Challenges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2870AC-6BB5-C2BB-A729-C4A1534DBC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06402"/>
            <a:ext cx="1066554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New times roman"/>
              </a:rPr>
              <a:t>Handling Limitations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New times roman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w times roman"/>
              </a:rPr>
              <a:t>MySQL lacks EXCEPT and INTERSECT operators.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w times roman"/>
              </a:rPr>
              <a:t>Workarounds: Using NOT IN and JOIN clauses.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New times roman"/>
              </a:rPr>
              <a:t>Data Volume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New times roman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w times roman"/>
              </a:rPr>
              <a:t>Efficient filtering and grouping for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New times roman"/>
              </a:rPr>
              <a:t>Insights Extraction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New times roman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w times roman"/>
              </a:rPr>
              <a:t>Balancing granular and high-level 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2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377C-03A7-7997-0538-1E6B0E5A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745"/>
            <a:ext cx="10515600" cy="32313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Query Categories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C8A3-0CD6-9542-7F9C-7B303AD2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322"/>
            <a:ext cx="10515600" cy="2616712"/>
          </a:xfrm>
        </p:spPr>
        <p:txBody>
          <a:bodyPr/>
          <a:lstStyle/>
          <a:p>
            <a:pPr marL="514350" indent="-514350">
              <a:buClrTx/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Data Filtering</a:t>
            </a: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: </a:t>
            </a:r>
            <a:r>
              <a:rPr lang="en-IN" sz="2400" dirty="0">
                <a:latin typeface="New times roman"/>
              </a:rPr>
              <a:t>WHERE clause.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Aggregation</a:t>
            </a: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:</a:t>
            </a:r>
            <a:r>
              <a:rPr lang="en-IN" sz="2400" dirty="0">
                <a:solidFill>
                  <a:srgbClr val="740000"/>
                </a:solidFill>
                <a:latin typeface="New times roman"/>
              </a:rPr>
              <a:t> </a:t>
            </a:r>
            <a:r>
              <a:rPr lang="en-IN" sz="2400" dirty="0">
                <a:latin typeface="New times roman"/>
              </a:rPr>
              <a:t>COUNT, SUM, AVG.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Joins</a:t>
            </a: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:</a:t>
            </a:r>
            <a:r>
              <a:rPr lang="en-IN" sz="2400" dirty="0">
                <a:solidFill>
                  <a:srgbClr val="740000"/>
                </a:solidFill>
                <a:latin typeface="New times roman"/>
              </a:rPr>
              <a:t> </a:t>
            </a:r>
            <a:r>
              <a:rPr lang="en-IN" sz="2400" dirty="0">
                <a:latin typeface="New times roman"/>
              </a:rPr>
              <a:t>Inner, Outer, Left, Right.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Subqueries</a:t>
            </a: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: </a:t>
            </a:r>
            <a:r>
              <a:rPr lang="en-IN" sz="2400" dirty="0">
                <a:latin typeface="New times roman"/>
              </a:rPr>
              <a:t>Single-row, Multi-row, Nested.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Set Operations</a:t>
            </a: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New times roman"/>
              </a:rPr>
              <a:t>: </a:t>
            </a:r>
            <a:r>
              <a:rPr lang="en-IN" sz="2400" dirty="0">
                <a:latin typeface="New times roman"/>
              </a:rPr>
              <a:t>Alternatives for MySQL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40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B8178-CAEF-23B6-48CD-8F16F801C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665"/>
            <a:ext cx="12107965" cy="3143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B0BE0-90A3-E25A-838F-36FD3A862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5"/>
          <a:stretch/>
        </p:blipFill>
        <p:spPr>
          <a:xfrm>
            <a:off x="125599" y="1153390"/>
            <a:ext cx="7544853" cy="1784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FB8F3C-2320-7B18-62C2-9412730C9BE3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Selection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24708-913C-A9CE-C775-248749F6B38B}"/>
              </a:ext>
            </a:extLst>
          </p:cNvPr>
          <p:cNvSpPr txBox="1"/>
          <p:nvPr/>
        </p:nvSpPr>
        <p:spPr>
          <a:xfrm>
            <a:off x="-273628" y="820608"/>
            <a:ext cx="6774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 all columns for records where the ship mode is "Standard Class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24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3C662D-7E19-B1D1-4B74-622C24895EB8}"/>
              </a:ext>
            </a:extLst>
          </p:cNvPr>
          <p:cNvSpPr txBox="1"/>
          <p:nvPr/>
        </p:nvSpPr>
        <p:spPr>
          <a:xfrm>
            <a:off x="2244436" y="72381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Filtering With Where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65C27-62AB-869D-662D-14A734A7A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3429000"/>
            <a:ext cx="11793596" cy="3267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E286D-B7C0-2195-473B-36335D3CB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2" y="1481009"/>
            <a:ext cx="5668166" cy="1838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317A55-2D49-DC93-9D47-D6CDF6AA6627}"/>
              </a:ext>
            </a:extLst>
          </p:cNvPr>
          <p:cNvSpPr txBox="1"/>
          <p:nvPr/>
        </p:nvSpPr>
        <p:spPr>
          <a:xfrm>
            <a:off x="199202" y="1080899"/>
            <a:ext cx="677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Making Transaction</a:t>
            </a:r>
          </a:p>
        </p:txBody>
      </p:sp>
    </p:spTree>
    <p:extLst>
      <p:ext uri="{BB962C8B-B14F-4D97-AF65-F5344CB8AC3E}">
        <p14:creationId xmlns:p14="http://schemas.microsoft.com/office/powerpoint/2010/main" val="275425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990D9F-25E2-1226-FE87-89800FB4E2AE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Order by Clause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821C4-FAAA-D39C-7583-767934EAF928}"/>
              </a:ext>
            </a:extLst>
          </p:cNvPr>
          <p:cNvSpPr txBox="1"/>
          <p:nvPr/>
        </p:nvSpPr>
        <p:spPr>
          <a:xfrm>
            <a:off x="249381" y="966355"/>
            <a:ext cx="762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first by region in ascending order and then by profit in descending order.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6DA49A-CC77-D82A-1460-CFD70C37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" y="1678576"/>
            <a:ext cx="3948546" cy="15945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258376-9484-3361-85BC-09234712F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2" y="3273136"/>
            <a:ext cx="1128870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9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452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New times roman</vt:lpstr>
      <vt:lpstr>Times New Roman</vt:lpstr>
      <vt:lpstr>Office Theme</vt:lpstr>
      <vt:lpstr>Title: Sales Project On Superstore Subtitle: Data-Driven Insights from Sales Dataset </vt:lpstr>
      <vt:lpstr>PowerPoint Presentation</vt:lpstr>
      <vt:lpstr>Tools and Technologies</vt:lpstr>
      <vt:lpstr>Dataset Overview</vt:lpstr>
      <vt:lpstr>Dataset Challenges</vt:lpstr>
      <vt:lpstr>Query Categories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Devang Kumawat</dc:creator>
  <cp:lastModifiedBy>Devang Kumawat</cp:lastModifiedBy>
  <cp:revision>2</cp:revision>
  <dcterms:created xsi:type="dcterms:W3CDTF">2025-07-31T08:36:28Z</dcterms:created>
  <dcterms:modified xsi:type="dcterms:W3CDTF">2025-07-31T08:41:58Z</dcterms:modified>
</cp:coreProperties>
</file>