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9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11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9677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FBD-C491-FF61-0027-FDB9D484B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3539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69985"/>
            <a:ext cx="5153414" cy="439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200"/>
              <a:t>Amazon's revenue has consistently grown over the past few years. Here’s an analysis of the company's revenue and profit trends: 1. Revenue Growth:    - 2020: $386.06 billion    - 2021: $469.82 billion (22% increase from 2020)    - 2022: $513.98 billion (9% increase from 2021)    AWS has been the significant growth driver, with revenue increasing from $45.37 billion in 2020 to $80.10 billion in 2022, showing a 77% increase over two years. In 2022, AWS’ growth was 29% compared to the previous year. 2. Segment Analysis:    - North America: Revenue grew from $279.83 billion in 2021 to $315.88 billion in 2022 (13% increase).    - International: Revenue declined from $127.79 billion in 2021 to $118.01 billion in 2022 (8% decrease) due to foreign exchange rates impacts.    - AWS: Steady growth from $62.20 billion in 2021 to $80.10 billion in 2022 (29% increase). 3. Net Income:    - 2020: $21.33 billion    - 2021: $33.36 billion    - 2022: Net loss of $2.72 billion due to higher operating expenses and other non-operating expenses. 4. Operating Income:    - Decreased from $24.88 billion in 2021 to $12.25 billion in 2022, significantly impacted by higher operating expenses, inventory management, and business optimizations. 5. Revenue by Product/Service:    - Online Stores: $220.00 billion in 2022, a slight decrease from $222.08 billion in 2021.    - Third-party Seller Services: Increased to $117.72 billion in 2022 from $103.37 billion in 2021.    - AWS: Largest growth segment. Amazon has effectively diversified its revenue streams, with significant contributions from AWS, third-party seller services, and subscription/advertising services. Despite the challenges in 2022, particularly in the international segment, Amazon’s robust growth in AWS and third-party services has sustained its overall revenue growth. The net loss in 2022 indicates the rising costs impacting operating income, requiring continuous operational efficiency efforts.</a:t>
            </a:r>
          </a:p>
        </p:txBody>
      </p:sp>
      <p:pic>
        <p:nvPicPr>
          <p:cNvPr id="4" name="Picture 3" descr="amazon_revenue_analysis_2020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4572000" cy="3048000"/>
          </a:xfrm>
          <a:prstGeom prst="rect">
            <a:avLst/>
          </a:prstGeom>
        </p:spPr>
      </p:pic>
      <p:pic>
        <p:nvPicPr>
          <p:cNvPr id="5" name="Picture 4" descr="revenue_tre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7200"/>
            <a:ext cx="4572000" cy="2743200"/>
          </a:xfrm>
          <a:prstGeom prst="rect">
            <a:avLst/>
          </a:prstGeom>
        </p:spPr>
      </p:pic>
      <p:pic>
        <p:nvPicPr>
          <p:cNvPr id="6" name="Picture 5" descr="amazon_revenue_analysis_2020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6576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Operating Income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3687"/>
            <a:ext cx="5153414" cy="4443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200"/>
              <a:t>Operating income for Amazon has shown significant fluctuations over recent years. In 2020, the operating income was $22.9 billion, which increased to $24.9 billion in 2021. However, in 2022, operating income dropped to $12.2 billion. Breaking down by segments: 1. North America: Operating income decreased from $7.3 billion in 2021 to a loss of $2.8 billion in 2022. This decline was attributed to higher fulfillment and shipping costs, investments in the fulfillment network, and increased technology and content costs. 2. International: Operating loss expanded from $924 million in 2021 to $7.7 billion in 2022. This was mainly due to higher fulfillment costs, wage rates, and technology expenses, despite increased advertising sales. 3. AWS: Contrasting with the other segments, AWS operating income rose from $18.5 billion in 2021 to $22.8 billion in 2022. Growth in this segment was driven by increased sales and improved cost structure productivity. Overall, while AWS has been a consistent performer with increasing operating income, the North America and International segments faced substantial challenges in 2022 resulting in reduced operating incomes.</a:t>
            </a:r>
            <a:endParaRPr lang="en-GB" sz="1200" dirty="0"/>
          </a:p>
        </p:txBody>
      </p:sp>
      <p:pic>
        <p:nvPicPr>
          <p:cNvPr id="4" name="Picture 3" descr="operating_income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4572000" cy="2743200"/>
          </a:xfrm>
          <a:prstGeom prst="rect">
            <a:avLst/>
          </a:prstGeom>
        </p:spPr>
      </p:pic>
      <p:pic>
        <p:nvPicPr>
          <p:cNvPr id="5" name="Picture 4" descr="operating_income_tre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72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Cash Flow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3687"/>
            <a:ext cx="5153414" cy="4443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200"/>
              <a:t>Amazon's cash flow has experienced significant changes from 2020 to 2022.  In 2020, the net cash provided by operating activities was $66.1 billion, decreasing to $46.3 billion in 2021 and slightly increasing to $46.8 billion in 2022. The cash used in investing activities had fluctuations, with $(59.6) billion in 2020, $(58.2) billion in 2021, and decreasing significantly to $(37.6) billion in 2022. The cash provided by financing activities also varied, with $(1.1) billion in 2020, increasing to $6.3 billion in 2021, and further rising to $9.7 billion in 2022.  Amazon’s free cash flow, defined as net cash provided by operating activities less purchases of property and equipment, was $(9.1) billion in 2021 and further decreased to $(11.6) billion in 2022. Additionally, when accounting for finance leases and finance obligations, free cash flow was $(20.4) billion in 2021 and $(19.8) billion in 2022. Overall, while Amazon maintained a robust operating cash flow, substantial investments and financing cash flows experienced notable variability during this period.</a:t>
            </a:r>
          </a:p>
        </p:txBody>
      </p:sp>
      <p:pic>
        <p:nvPicPr>
          <p:cNvPr id="4" name="Picture 3" descr="cash_flow_trends_2020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4572000" cy="2743200"/>
          </a:xfrm>
          <a:prstGeom prst="rect">
            <a:avLst/>
          </a:prstGeom>
        </p:spPr>
      </p:pic>
      <p:pic>
        <p:nvPicPr>
          <p:cNvPr id="5" name="Picture 4" descr="cash_flow_trends_2020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4572000" cy="2743200"/>
          </a:xfrm>
          <a:prstGeom prst="rect">
            <a:avLst/>
          </a:prstGeom>
        </p:spPr>
      </p:pic>
      <p:pic>
        <p:nvPicPr>
          <p:cNvPr id="6" name="Picture 5" descr="cash_flow_analy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657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2C97-DCC1-C585-CAB9-10DCA4C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Other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5F7-BEBA-669E-3422-998BEEB4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35261"/>
            <a:ext cx="5153414" cy="443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200"/>
              <a:t>1. PBT Margin:  - 2021: Operating income of $24,879 million with net sales of $469,822 million gives PBT margin of 5.3% - 2022: Operating income of $12,248 million with net sales of $513,983 million gives PBT margin of 2.4% 2. Cost of Risk: - 2022: Approximately $1.1 billion recorded as impairments of property and equipment and operating leases 3. Return on Tangible Equity: - Shareholders' equity reduced from $138,245 million in 2021 to $146,043 million in 2022 - Net loss of $2,722 million in 2022; therefore, return on tangible equity is negative 4. Net Interest Margin: - Interest expenses: $1,561 million - Total liabilities and equity of $462,675 million in 2022. Analysis: - PBT Margin decreased significantly from 2021 to 2022 due to increased expenses. - Cost of Risk increased mainly due to impairments.  - Return on Tangible Equity negative in 2022, illustrating a setback in equity performance. - Net Interest Margin indicates a higher liability context.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553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DF5-288C-853F-22A0-8A7639B8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KPI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CF72-6BE1-CDD8-148C-8A4C17AB8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A886-8CDB-E06A-86B8-726C438AAE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return_on_tangible_equ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3429000"/>
          </a:xfrm>
          <a:prstGeom prst="rect">
            <a:avLst/>
          </a:prstGeom>
        </p:spPr>
      </p:pic>
      <p:pic>
        <p:nvPicPr>
          <p:cNvPr id="6" name="Picture 5" descr="pbt_mar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14400"/>
            <a:ext cx="4572000" cy="3429000"/>
          </a:xfrm>
          <a:prstGeom prst="rect">
            <a:avLst/>
          </a:prstGeom>
        </p:spPr>
      </p:pic>
      <p:pic>
        <p:nvPicPr>
          <p:cNvPr id="7" name="Picture 6" descr="cost_of_ri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114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46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DEE6EF"/>
      </a:lt1>
      <a:dk2>
        <a:srgbClr val="042449"/>
      </a:dk2>
      <a:lt2>
        <a:srgbClr val="F6FFFB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{85B2E01B-B159-E945-9375-203B92DDF060}tf10001072</Template>
  <TotalTime>110</TotalTime>
  <Words>18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Company Analysis</vt:lpstr>
      <vt:lpstr>Revenue Analysis</vt:lpstr>
      <vt:lpstr>Operating Income Analysis</vt:lpstr>
      <vt:lpstr>Cash Flow Analysis</vt:lpstr>
      <vt:lpstr>Other KPIs</vt:lpstr>
      <vt:lpstr>KPI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Govind, Devan</dc:creator>
  <cp:lastModifiedBy>Govind, Devan</cp:lastModifiedBy>
  <cp:revision>16</cp:revision>
  <dcterms:created xsi:type="dcterms:W3CDTF">2024-07-22T20:53:31Z</dcterms:created>
  <dcterms:modified xsi:type="dcterms:W3CDTF">2024-08-13T20:25:59Z</dcterms:modified>
</cp:coreProperties>
</file>