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25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Test</c:v>
                </c:pt>
                <c:pt idx="2">
                  <c:v>Val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15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F1-4E69-B96C-AC2F6CF78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161511660084023"/>
          <c:y val="0.11854254166854385"/>
          <c:w val="0.73942825337727358"/>
          <c:h val="0.7395785015885666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Sheet1!$A$2:$A$10</c:f>
              <c:strCache>
                <c:ptCount val="9"/>
                <c:pt idx="0">
                  <c:v>Logistic regression</c:v>
                </c:pt>
                <c:pt idx="1">
                  <c:v>SVM</c:v>
                </c:pt>
                <c:pt idx="2">
                  <c:v>Random Forest</c:v>
                </c:pt>
                <c:pt idx="3">
                  <c:v>Decision Tree</c:v>
                </c:pt>
                <c:pt idx="4">
                  <c:v>KNN Classifier</c:v>
                </c:pt>
                <c:pt idx="5">
                  <c:v>Gradient Boosting</c:v>
                </c:pt>
                <c:pt idx="6">
                  <c:v>Adaboost</c:v>
                </c:pt>
                <c:pt idx="7">
                  <c:v>Naïve Baiyes</c:v>
                </c:pt>
                <c:pt idx="8">
                  <c:v>XGBoost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0.63180000000000003</c:v>
                </c:pt>
                <c:pt idx="1">
                  <c:v>0.63600000000000001</c:v>
                </c:pt>
                <c:pt idx="2">
                  <c:v>0.68469999999999998</c:v>
                </c:pt>
                <c:pt idx="3">
                  <c:v>0.62609999999999999</c:v>
                </c:pt>
                <c:pt idx="4">
                  <c:v>0.61890000000000001</c:v>
                </c:pt>
                <c:pt idx="5">
                  <c:v>0.68620000000000003</c:v>
                </c:pt>
                <c:pt idx="6">
                  <c:v>0.66620000000000001</c:v>
                </c:pt>
                <c:pt idx="7">
                  <c:v>0.61029999999999995</c:v>
                </c:pt>
                <c:pt idx="8">
                  <c:v>0.67610000000000003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37-4075-A11E-036829BE83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Sheet1!$A$2:$A$10</c:f>
              <c:strCache>
                <c:ptCount val="9"/>
                <c:pt idx="0">
                  <c:v>Logistic regression</c:v>
                </c:pt>
                <c:pt idx="1">
                  <c:v>SVM</c:v>
                </c:pt>
                <c:pt idx="2">
                  <c:v>Random Forest</c:v>
                </c:pt>
                <c:pt idx="3">
                  <c:v>Decision Tree</c:v>
                </c:pt>
                <c:pt idx="4">
                  <c:v>KNN Classifier</c:v>
                </c:pt>
                <c:pt idx="5">
                  <c:v>Gradient Boosting</c:v>
                </c:pt>
                <c:pt idx="6">
                  <c:v>Adaboost</c:v>
                </c:pt>
                <c:pt idx="7">
                  <c:v>Naïve Baiyes</c:v>
                </c:pt>
                <c:pt idx="8">
                  <c:v>XGBoost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1-4037-4075-A11E-036829BE83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2700000" algn="br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Sheet1!$A$2:$A$10</c:f>
              <c:strCache>
                <c:ptCount val="9"/>
                <c:pt idx="0">
                  <c:v>Logistic regression</c:v>
                </c:pt>
                <c:pt idx="1">
                  <c:v>SVM</c:v>
                </c:pt>
                <c:pt idx="2">
                  <c:v>Random Forest</c:v>
                </c:pt>
                <c:pt idx="3">
                  <c:v>Decision Tree</c:v>
                </c:pt>
                <c:pt idx="4">
                  <c:v>KNN Classifier</c:v>
                </c:pt>
                <c:pt idx="5">
                  <c:v>Gradient Boosting</c:v>
                </c:pt>
                <c:pt idx="6">
                  <c:v>Adaboost</c:v>
                </c:pt>
                <c:pt idx="7">
                  <c:v>Naïve Baiyes</c:v>
                </c:pt>
                <c:pt idx="8">
                  <c:v>XGBoost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</c:numCache>
            </c:numRef>
          </c:val>
          <c:extLst>
            <c:ext xmlns:c16="http://schemas.microsoft.com/office/drawing/2014/chart" uri="{C3380CC4-5D6E-409C-BE32-E72D297353CC}">
              <c16:uniqueId val="{00000002-4037-4075-A11E-036829BE83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32077711"/>
        <c:axId val="1432078191"/>
      </c:barChart>
      <c:catAx>
        <c:axId val="14320777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078191"/>
        <c:crosses val="autoZero"/>
        <c:auto val="1"/>
        <c:lblAlgn val="ctr"/>
        <c:lblOffset val="100"/>
        <c:noMultiLvlLbl val="0"/>
      </c:catAx>
      <c:valAx>
        <c:axId val="14320781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077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Train Accuracy</c:v>
                </c:pt>
                <c:pt idx="1">
                  <c:v>Validation Accuracy</c:v>
                </c:pt>
                <c:pt idx="2">
                  <c:v>Test Accuracy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0.82808022922636004</c:v>
                </c:pt>
                <c:pt idx="1">
                  <c:v>0.78356713426853697</c:v>
                </c:pt>
                <c:pt idx="2">
                  <c:v>0.78957915831663295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4A-492A-939D-DDB3531B74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Train Accuracy</c:v>
                </c:pt>
                <c:pt idx="1">
                  <c:v>Validation Accuracy</c:v>
                </c:pt>
                <c:pt idx="2">
                  <c:v>Test Accuracy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A84A-492A-939D-DDB3531B74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3"/>
                <c:pt idx="0">
                  <c:v>Train Accuracy</c:v>
                </c:pt>
                <c:pt idx="1">
                  <c:v>Validation Accuracy</c:v>
                </c:pt>
                <c:pt idx="2">
                  <c:v>Test Accuracy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A84A-492A-939D-DDB3531B7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71457919"/>
        <c:axId val="1871455519"/>
        <c:axId val="0"/>
      </c:bar3DChart>
      <c:catAx>
        <c:axId val="187145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455519"/>
        <c:crosses val="autoZero"/>
        <c:auto val="1"/>
        <c:lblAlgn val="ctr"/>
        <c:lblOffset val="100"/>
        <c:noMultiLvlLbl val="0"/>
      </c:catAx>
      <c:valAx>
        <c:axId val="187145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457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EE959F-C24C-496C-BB39-DF5F0201F228}" type="doc">
      <dgm:prSet loTypeId="urn:microsoft.com/office/officeart/2005/8/layout/vList3" loCatId="list" qsTypeId="urn:microsoft.com/office/officeart/2005/8/quickstyle/simple4" qsCatId="simple" csTypeId="urn:microsoft.com/office/officeart/2005/8/colors/accent2_5" csCatId="accent2" phldr="1"/>
      <dgm:spPr/>
      <dgm:t>
        <a:bodyPr/>
        <a:lstStyle/>
        <a:p>
          <a:endParaRPr lang="en-IN"/>
        </a:p>
      </dgm:t>
    </dgm:pt>
    <dgm:pt modelId="{53820D44-A564-4091-B386-AA97DF122574}">
      <dgm:prSet/>
      <dgm:spPr/>
      <dgm:t>
        <a:bodyPr/>
        <a:lstStyle/>
        <a:p>
          <a:r>
            <a:rPr lang="en-GB"/>
            <a:t>Tried </a:t>
          </a:r>
          <a:r>
            <a:rPr lang="en-GB" b="1"/>
            <a:t>9 models</a:t>
          </a:r>
          <a:r>
            <a:rPr lang="en-GB"/>
            <a:t>:</a:t>
          </a:r>
          <a:endParaRPr lang="en-IN"/>
        </a:p>
      </dgm:t>
    </dgm:pt>
    <dgm:pt modelId="{4AEDAB8F-2BB7-48DC-B694-056ABD5C34F3}" type="parTrans" cxnId="{4CB2DA0C-30FB-4931-AB6F-71C50FDE7A2E}">
      <dgm:prSet/>
      <dgm:spPr/>
      <dgm:t>
        <a:bodyPr/>
        <a:lstStyle/>
        <a:p>
          <a:endParaRPr lang="en-IN"/>
        </a:p>
      </dgm:t>
    </dgm:pt>
    <dgm:pt modelId="{77671821-8408-4A90-9634-75A8A778FC74}" type="sibTrans" cxnId="{4CB2DA0C-30FB-4931-AB6F-71C50FDE7A2E}">
      <dgm:prSet/>
      <dgm:spPr/>
      <dgm:t>
        <a:bodyPr/>
        <a:lstStyle/>
        <a:p>
          <a:endParaRPr lang="en-IN"/>
        </a:p>
      </dgm:t>
    </dgm:pt>
    <dgm:pt modelId="{042268A2-D2E2-4724-9810-48008C03EED7}">
      <dgm:prSet/>
      <dgm:spPr/>
      <dgm:t>
        <a:bodyPr/>
        <a:lstStyle/>
        <a:p>
          <a:r>
            <a:rPr lang="en-GB"/>
            <a:t>Logistic Regression</a:t>
          </a:r>
          <a:endParaRPr lang="en-IN"/>
        </a:p>
      </dgm:t>
    </dgm:pt>
    <dgm:pt modelId="{94A31855-2E52-4731-BE31-D75F3BDD8F60}" type="parTrans" cxnId="{FA638A98-A339-465F-9AB8-8F43CB48B67A}">
      <dgm:prSet/>
      <dgm:spPr/>
      <dgm:t>
        <a:bodyPr/>
        <a:lstStyle/>
        <a:p>
          <a:endParaRPr lang="en-IN"/>
        </a:p>
      </dgm:t>
    </dgm:pt>
    <dgm:pt modelId="{21085729-BCE0-4FD1-9DDA-CEAC4F9B4B3A}" type="sibTrans" cxnId="{FA638A98-A339-465F-9AB8-8F43CB48B67A}">
      <dgm:prSet/>
      <dgm:spPr/>
      <dgm:t>
        <a:bodyPr/>
        <a:lstStyle/>
        <a:p>
          <a:endParaRPr lang="en-IN"/>
        </a:p>
      </dgm:t>
    </dgm:pt>
    <dgm:pt modelId="{22BAE9E3-594F-44F4-AEF5-C33268FD1A27}">
      <dgm:prSet/>
      <dgm:spPr/>
      <dgm:t>
        <a:bodyPr/>
        <a:lstStyle/>
        <a:p>
          <a:r>
            <a:rPr lang="en-GB"/>
            <a:t>Support Vector Machine</a:t>
          </a:r>
          <a:endParaRPr lang="en-IN"/>
        </a:p>
      </dgm:t>
    </dgm:pt>
    <dgm:pt modelId="{3875A791-A2EC-461C-8E56-91A384FE75C7}" type="parTrans" cxnId="{FAAEC3FA-3D76-40C6-B01D-65B4E5A43B33}">
      <dgm:prSet/>
      <dgm:spPr/>
      <dgm:t>
        <a:bodyPr/>
        <a:lstStyle/>
        <a:p>
          <a:endParaRPr lang="en-IN"/>
        </a:p>
      </dgm:t>
    </dgm:pt>
    <dgm:pt modelId="{D83013C9-BBD5-4998-A811-F7C8678A6EF1}" type="sibTrans" cxnId="{FAAEC3FA-3D76-40C6-B01D-65B4E5A43B33}">
      <dgm:prSet/>
      <dgm:spPr/>
      <dgm:t>
        <a:bodyPr/>
        <a:lstStyle/>
        <a:p>
          <a:endParaRPr lang="en-IN"/>
        </a:p>
      </dgm:t>
    </dgm:pt>
    <dgm:pt modelId="{4416375C-132C-4E6E-AC1D-FBF4215CD0D9}">
      <dgm:prSet/>
      <dgm:spPr/>
      <dgm:t>
        <a:bodyPr/>
        <a:lstStyle/>
        <a:p>
          <a:r>
            <a:rPr lang="en-GB"/>
            <a:t>Random Forest</a:t>
          </a:r>
          <a:endParaRPr lang="en-IN"/>
        </a:p>
      </dgm:t>
    </dgm:pt>
    <dgm:pt modelId="{F1AC9492-6A85-40D3-98F2-F7905FB24DF7}" type="parTrans" cxnId="{82E88051-CB03-4680-B181-33E8188AC13B}">
      <dgm:prSet/>
      <dgm:spPr/>
      <dgm:t>
        <a:bodyPr/>
        <a:lstStyle/>
        <a:p>
          <a:endParaRPr lang="en-IN"/>
        </a:p>
      </dgm:t>
    </dgm:pt>
    <dgm:pt modelId="{78B71F7D-D452-4EDF-A901-E4EB6605A756}" type="sibTrans" cxnId="{82E88051-CB03-4680-B181-33E8188AC13B}">
      <dgm:prSet/>
      <dgm:spPr/>
      <dgm:t>
        <a:bodyPr/>
        <a:lstStyle/>
        <a:p>
          <a:endParaRPr lang="en-IN"/>
        </a:p>
      </dgm:t>
    </dgm:pt>
    <dgm:pt modelId="{B049F761-499E-44C5-A6DC-3F67C8257898}">
      <dgm:prSet/>
      <dgm:spPr/>
      <dgm:t>
        <a:bodyPr/>
        <a:lstStyle/>
        <a:p>
          <a:r>
            <a:rPr lang="en-GB"/>
            <a:t>Decision Tree</a:t>
          </a:r>
          <a:endParaRPr lang="en-IN"/>
        </a:p>
      </dgm:t>
    </dgm:pt>
    <dgm:pt modelId="{5BAD1BFD-F697-432E-B76E-C8CF11F001DC}" type="parTrans" cxnId="{97FA6C03-6D31-492E-9F46-61AD29AACCC5}">
      <dgm:prSet/>
      <dgm:spPr/>
      <dgm:t>
        <a:bodyPr/>
        <a:lstStyle/>
        <a:p>
          <a:endParaRPr lang="en-IN"/>
        </a:p>
      </dgm:t>
    </dgm:pt>
    <dgm:pt modelId="{B84C853A-1138-4CC6-9400-406ACFD5D036}" type="sibTrans" cxnId="{97FA6C03-6D31-492E-9F46-61AD29AACCC5}">
      <dgm:prSet/>
      <dgm:spPr/>
      <dgm:t>
        <a:bodyPr/>
        <a:lstStyle/>
        <a:p>
          <a:endParaRPr lang="en-IN"/>
        </a:p>
      </dgm:t>
    </dgm:pt>
    <dgm:pt modelId="{16CBBBC1-A8D1-47D0-97E5-DD60D26FC842}">
      <dgm:prSet/>
      <dgm:spPr/>
      <dgm:t>
        <a:bodyPr/>
        <a:lstStyle/>
        <a:p>
          <a:r>
            <a:rPr lang="en-GB"/>
            <a:t>K-Nearest Neighbors</a:t>
          </a:r>
          <a:endParaRPr lang="en-IN"/>
        </a:p>
      </dgm:t>
    </dgm:pt>
    <dgm:pt modelId="{B9F4EB2A-A31C-43C8-B22F-DD93710AFD76}" type="parTrans" cxnId="{798154C4-0BB6-44EC-9554-30528F408C4A}">
      <dgm:prSet/>
      <dgm:spPr/>
      <dgm:t>
        <a:bodyPr/>
        <a:lstStyle/>
        <a:p>
          <a:endParaRPr lang="en-IN"/>
        </a:p>
      </dgm:t>
    </dgm:pt>
    <dgm:pt modelId="{5790418D-5AAF-4684-8909-D514FB44A0F7}" type="sibTrans" cxnId="{798154C4-0BB6-44EC-9554-30528F408C4A}">
      <dgm:prSet/>
      <dgm:spPr/>
      <dgm:t>
        <a:bodyPr/>
        <a:lstStyle/>
        <a:p>
          <a:endParaRPr lang="en-IN"/>
        </a:p>
      </dgm:t>
    </dgm:pt>
    <dgm:pt modelId="{D695E1DF-C1D5-4FA4-A188-E7E7B5A37BDF}">
      <dgm:prSet/>
      <dgm:spPr/>
      <dgm:t>
        <a:bodyPr/>
        <a:lstStyle/>
        <a:p>
          <a:r>
            <a:rPr lang="en-GB"/>
            <a:t>Gradient Boosting</a:t>
          </a:r>
          <a:endParaRPr lang="en-IN"/>
        </a:p>
      </dgm:t>
    </dgm:pt>
    <dgm:pt modelId="{4406702F-6A01-42CC-A97C-BDFC4202318C}" type="parTrans" cxnId="{2AE416BA-22B3-4355-90E3-C0F93925E297}">
      <dgm:prSet/>
      <dgm:spPr/>
      <dgm:t>
        <a:bodyPr/>
        <a:lstStyle/>
        <a:p>
          <a:endParaRPr lang="en-IN"/>
        </a:p>
      </dgm:t>
    </dgm:pt>
    <dgm:pt modelId="{C37A546B-AFD2-480E-9A86-ECEA9B27E3D1}" type="sibTrans" cxnId="{2AE416BA-22B3-4355-90E3-C0F93925E297}">
      <dgm:prSet/>
      <dgm:spPr/>
      <dgm:t>
        <a:bodyPr/>
        <a:lstStyle/>
        <a:p>
          <a:endParaRPr lang="en-IN"/>
        </a:p>
      </dgm:t>
    </dgm:pt>
    <dgm:pt modelId="{5F188F01-C22B-40B5-8467-4C2A8034F5A7}">
      <dgm:prSet/>
      <dgm:spPr/>
      <dgm:t>
        <a:bodyPr/>
        <a:lstStyle/>
        <a:p>
          <a:r>
            <a:rPr lang="en-GB"/>
            <a:t>AdaBoost</a:t>
          </a:r>
          <a:endParaRPr lang="en-IN"/>
        </a:p>
      </dgm:t>
    </dgm:pt>
    <dgm:pt modelId="{0040A1F9-E99D-4651-9C3B-A1CDE856D079}" type="parTrans" cxnId="{1E24047B-4632-4EB2-BCC1-4FA775629478}">
      <dgm:prSet/>
      <dgm:spPr/>
      <dgm:t>
        <a:bodyPr/>
        <a:lstStyle/>
        <a:p>
          <a:endParaRPr lang="en-IN"/>
        </a:p>
      </dgm:t>
    </dgm:pt>
    <dgm:pt modelId="{C84BAF5B-F0E3-4AB6-B7E9-13788D5A68AC}" type="sibTrans" cxnId="{1E24047B-4632-4EB2-BCC1-4FA775629478}">
      <dgm:prSet/>
      <dgm:spPr/>
      <dgm:t>
        <a:bodyPr/>
        <a:lstStyle/>
        <a:p>
          <a:endParaRPr lang="en-IN"/>
        </a:p>
      </dgm:t>
    </dgm:pt>
    <dgm:pt modelId="{B37C3840-306A-4C10-86B7-CECD7EDC3F0E}">
      <dgm:prSet/>
      <dgm:spPr/>
      <dgm:t>
        <a:bodyPr/>
        <a:lstStyle/>
        <a:p>
          <a:r>
            <a:rPr lang="en-GB"/>
            <a:t>Naive Bayes</a:t>
          </a:r>
          <a:endParaRPr lang="en-IN"/>
        </a:p>
      </dgm:t>
    </dgm:pt>
    <dgm:pt modelId="{C4A7F4F4-D4E6-4B83-8B37-7E4649E1D291}" type="parTrans" cxnId="{5F17D3E6-037D-4C68-A19E-8C1EA3740056}">
      <dgm:prSet/>
      <dgm:spPr/>
      <dgm:t>
        <a:bodyPr/>
        <a:lstStyle/>
        <a:p>
          <a:endParaRPr lang="en-IN"/>
        </a:p>
      </dgm:t>
    </dgm:pt>
    <dgm:pt modelId="{C3FE673F-673D-4585-A45E-3C2EFA0BF5AF}" type="sibTrans" cxnId="{5F17D3E6-037D-4C68-A19E-8C1EA3740056}">
      <dgm:prSet/>
      <dgm:spPr/>
      <dgm:t>
        <a:bodyPr/>
        <a:lstStyle/>
        <a:p>
          <a:endParaRPr lang="en-IN"/>
        </a:p>
      </dgm:t>
    </dgm:pt>
    <dgm:pt modelId="{192A84B3-0B2E-4D36-B792-D705E88A70B6}">
      <dgm:prSet/>
      <dgm:spPr/>
      <dgm:t>
        <a:bodyPr/>
        <a:lstStyle/>
        <a:p>
          <a:r>
            <a:rPr lang="en-GB"/>
            <a:t>XGBoost</a:t>
          </a:r>
          <a:endParaRPr lang="en-IN"/>
        </a:p>
      </dgm:t>
    </dgm:pt>
    <dgm:pt modelId="{80D861A0-1D99-46DE-A3FB-4CD23BDD28C7}" type="parTrans" cxnId="{59486A2C-A6DC-4680-B86B-345E1BB1BAC6}">
      <dgm:prSet/>
      <dgm:spPr/>
      <dgm:t>
        <a:bodyPr/>
        <a:lstStyle/>
        <a:p>
          <a:endParaRPr lang="en-IN"/>
        </a:p>
      </dgm:t>
    </dgm:pt>
    <dgm:pt modelId="{BFDBC29D-9D6C-4D49-B919-1A8428E7D5E2}" type="sibTrans" cxnId="{59486A2C-A6DC-4680-B86B-345E1BB1BAC6}">
      <dgm:prSet/>
      <dgm:spPr/>
      <dgm:t>
        <a:bodyPr/>
        <a:lstStyle/>
        <a:p>
          <a:endParaRPr lang="en-IN"/>
        </a:p>
      </dgm:t>
    </dgm:pt>
    <dgm:pt modelId="{098218CA-B329-4C59-B54E-EDCCF13205F6}">
      <dgm:prSet/>
      <dgm:spPr/>
      <dgm:t>
        <a:bodyPr/>
        <a:lstStyle/>
        <a:p>
          <a:r>
            <a:rPr lang="en-GB"/>
            <a:t>Evaluation Metrics:</a:t>
          </a:r>
          <a:endParaRPr lang="en-IN"/>
        </a:p>
      </dgm:t>
    </dgm:pt>
    <dgm:pt modelId="{19B177DD-480B-4C8E-A4D5-2CE566DD6E25}" type="parTrans" cxnId="{AF2C9267-489A-4D30-9FAF-31F2511A9A9F}">
      <dgm:prSet/>
      <dgm:spPr/>
      <dgm:t>
        <a:bodyPr/>
        <a:lstStyle/>
        <a:p>
          <a:endParaRPr lang="en-IN"/>
        </a:p>
      </dgm:t>
    </dgm:pt>
    <dgm:pt modelId="{CA210834-2101-4302-85C7-3C491EB3485C}" type="sibTrans" cxnId="{AF2C9267-489A-4D30-9FAF-31F2511A9A9F}">
      <dgm:prSet/>
      <dgm:spPr/>
      <dgm:t>
        <a:bodyPr/>
        <a:lstStyle/>
        <a:p>
          <a:endParaRPr lang="en-IN"/>
        </a:p>
      </dgm:t>
    </dgm:pt>
    <dgm:pt modelId="{1415271C-A35A-4D89-9FB3-E56370424022}">
      <dgm:prSet/>
      <dgm:spPr/>
      <dgm:t>
        <a:bodyPr/>
        <a:lstStyle/>
        <a:p>
          <a:r>
            <a:rPr lang="en-GB"/>
            <a:t>Accuracy</a:t>
          </a:r>
          <a:endParaRPr lang="en-IN"/>
        </a:p>
      </dgm:t>
    </dgm:pt>
    <dgm:pt modelId="{648C9498-F908-413A-9925-BA9A7F614AFF}" type="parTrans" cxnId="{A7C8584A-7DE1-4764-A89D-94B7F7E967F9}">
      <dgm:prSet/>
      <dgm:spPr/>
      <dgm:t>
        <a:bodyPr/>
        <a:lstStyle/>
        <a:p>
          <a:endParaRPr lang="en-IN"/>
        </a:p>
      </dgm:t>
    </dgm:pt>
    <dgm:pt modelId="{4CAD9344-3AA7-49AC-96EF-F1B3B66865B0}" type="sibTrans" cxnId="{A7C8584A-7DE1-4764-A89D-94B7F7E967F9}">
      <dgm:prSet/>
      <dgm:spPr/>
      <dgm:t>
        <a:bodyPr/>
        <a:lstStyle/>
        <a:p>
          <a:endParaRPr lang="en-IN"/>
        </a:p>
      </dgm:t>
    </dgm:pt>
    <dgm:pt modelId="{D6363892-48C9-4263-B8E0-13A28CEA1D59}">
      <dgm:prSet/>
      <dgm:spPr/>
      <dgm:t>
        <a:bodyPr/>
        <a:lstStyle/>
        <a:p>
          <a:r>
            <a:rPr lang="en-GB"/>
            <a:t>Precision</a:t>
          </a:r>
          <a:endParaRPr lang="en-IN"/>
        </a:p>
      </dgm:t>
    </dgm:pt>
    <dgm:pt modelId="{626DF541-849E-49AE-9DD9-E4E52AE51C55}" type="parTrans" cxnId="{EB4978A2-4AE4-44C7-84F1-F27A35196E1B}">
      <dgm:prSet/>
      <dgm:spPr/>
      <dgm:t>
        <a:bodyPr/>
        <a:lstStyle/>
        <a:p>
          <a:endParaRPr lang="en-IN"/>
        </a:p>
      </dgm:t>
    </dgm:pt>
    <dgm:pt modelId="{FE8EA2DA-F373-4C0B-9525-F6B36D7DFD1A}" type="sibTrans" cxnId="{EB4978A2-4AE4-44C7-84F1-F27A35196E1B}">
      <dgm:prSet/>
      <dgm:spPr/>
      <dgm:t>
        <a:bodyPr/>
        <a:lstStyle/>
        <a:p>
          <a:endParaRPr lang="en-IN"/>
        </a:p>
      </dgm:t>
    </dgm:pt>
    <dgm:pt modelId="{D93CDD57-0F4D-4069-A660-F0BCA6972A71}">
      <dgm:prSet/>
      <dgm:spPr/>
      <dgm:t>
        <a:bodyPr/>
        <a:lstStyle/>
        <a:p>
          <a:r>
            <a:rPr lang="en-GB"/>
            <a:t>Recall</a:t>
          </a:r>
          <a:endParaRPr lang="en-IN"/>
        </a:p>
      </dgm:t>
    </dgm:pt>
    <dgm:pt modelId="{7B9CC94D-C78B-453E-B2C6-5DD86386BD96}" type="parTrans" cxnId="{7E8B3DD4-7C7D-438A-A291-D1BFC4FA4C60}">
      <dgm:prSet/>
      <dgm:spPr/>
      <dgm:t>
        <a:bodyPr/>
        <a:lstStyle/>
        <a:p>
          <a:endParaRPr lang="en-IN"/>
        </a:p>
      </dgm:t>
    </dgm:pt>
    <dgm:pt modelId="{EE5FAA11-92A4-48B0-9753-5ED48565FB20}" type="sibTrans" cxnId="{7E8B3DD4-7C7D-438A-A291-D1BFC4FA4C60}">
      <dgm:prSet/>
      <dgm:spPr/>
      <dgm:t>
        <a:bodyPr/>
        <a:lstStyle/>
        <a:p>
          <a:endParaRPr lang="en-IN"/>
        </a:p>
      </dgm:t>
    </dgm:pt>
    <dgm:pt modelId="{B2E7D20F-D829-48CC-9161-2F341B357D64}">
      <dgm:prSet/>
      <dgm:spPr/>
      <dgm:t>
        <a:bodyPr/>
        <a:lstStyle/>
        <a:p>
          <a:r>
            <a:rPr lang="en-GB"/>
            <a:t>F1 Score</a:t>
          </a:r>
          <a:endParaRPr lang="en-IN"/>
        </a:p>
      </dgm:t>
    </dgm:pt>
    <dgm:pt modelId="{620AC385-EB39-487D-B225-AD866E739F3D}" type="parTrans" cxnId="{C54F2DAD-145E-48D4-999E-9123272D015A}">
      <dgm:prSet/>
      <dgm:spPr/>
      <dgm:t>
        <a:bodyPr/>
        <a:lstStyle/>
        <a:p>
          <a:endParaRPr lang="en-IN"/>
        </a:p>
      </dgm:t>
    </dgm:pt>
    <dgm:pt modelId="{43BED4B3-4DFE-4AC2-AA8E-C8696C12F072}" type="sibTrans" cxnId="{C54F2DAD-145E-48D4-999E-9123272D015A}">
      <dgm:prSet/>
      <dgm:spPr/>
      <dgm:t>
        <a:bodyPr/>
        <a:lstStyle/>
        <a:p>
          <a:endParaRPr lang="en-IN"/>
        </a:p>
      </dgm:t>
    </dgm:pt>
    <dgm:pt modelId="{735A4683-64CF-4066-9D2F-FE518399027C}" type="pres">
      <dgm:prSet presAssocID="{28EE959F-C24C-496C-BB39-DF5F0201F228}" presName="linearFlow" presStyleCnt="0">
        <dgm:presLayoutVars>
          <dgm:dir/>
          <dgm:resizeHandles val="exact"/>
        </dgm:presLayoutVars>
      </dgm:prSet>
      <dgm:spPr/>
    </dgm:pt>
    <dgm:pt modelId="{AE396E60-B2B2-4C51-8C9E-A0555BA65DE5}" type="pres">
      <dgm:prSet presAssocID="{53820D44-A564-4091-B386-AA97DF122574}" presName="composite" presStyleCnt="0"/>
      <dgm:spPr/>
    </dgm:pt>
    <dgm:pt modelId="{006AFBC5-69C5-405B-B0AB-84C1CF58C80A}" type="pres">
      <dgm:prSet presAssocID="{53820D44-A564-4091-B386-AA97DF122574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CA492E0-6B78-41A6-96E4-441248BDB7CF}" type="pres">
      <dgm:prSet presAssocID="{53820D44-A564-4091-B386-AA97DF122574}" presName="txShp" presStyleLbl="node1" presStyleIdx="0" presStyleCnt="2">
        <dgm:presLayoutVars>
          <dgm:bulletEnabled val="1"/>
        </dgm:presLayoutVars>
      </dgm:prSet>
      <dgm:spPr/>
    </dgm:pt>
    <dgm:pt modelId="{FD567103-AA5F-4D3E-BAFF-724755BB132D}" type="pres">
      <dgm:prSet presAssocID="{77671821-8408-4A90-9634-75A8A778FC74}" presName="spacing" presStyleCnt="0"/>
      <dgm:spPr/>
    </dgm:pt>
    <dgm:pt modelId="{A47DDDBB-6B69-42A9-A251-EDF1BC7DE8CA}" type="pres">
      <dgm:prSet presAssocID="{098218CA-B329-4C59-B54E-EDCCF13205F6}" presName="composite" presStyleCnt="0"/>
      <dgm:spPr/>
    </dgm:pt>
    <dgm:pt modelId="{F0DEB122-DC47-46B9-B041-3B366B1A7A1C}" type="pres">
      <dgm:prSet presAssocID="{098218CA-B329-4C59-B54E-EDCCF13205F6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</dgm:spPr>
    </dgm:pt>
    <dgm:pt modelId="{1FB089ED-FF32-413D-8486-0C0D6536DCB8}" type="pres">
      <dgm:prSet presAssocID="{098218CA-B329-4C59-B54E-EDCCF13205F6}" presName="txShp" presStyleLbl="node1" presStyleIdx="1" presStyleCnt="2">
        <dgm:presLayoutVars>
          <dgm:bulletEnabled val="1"/>
        </dgm:presLayoutVars>
      </dgm:prSet>
      <dgm:spPr/>
    </dgm:pt>
  </dgm:ptLst>
  <dgm:cxnLst>
    <dgm:cxn modelId="{97FA6C03-6D31-492E-9F46-61AD29AACCC5}" srcId="{53820D44-A564-4091-B386-AA97DF122574}" destId="{B049F761-499E-44C5-A6DC-3F67C8257898}" srcOrd="3" destOrd="0" parTransId="{5BAD1BFD-F697-432E-B76E-C8CF11F001DC}" sibTransId="{B84C853A-1138-4CC6-9400-406ACFD5D036}"/>
    <dgm:cxn modelId="{AEB3BB0A-A4F8-4F8A-86B0-B4B1A9D182B0}" type="presOf" srcId="{B2E7D20F-D829-48CC-9161-2F341B357D64}" destId="{1FB089ED-FF32-413D-8486-0C0D6536DCB8}" srcOrd="0" destOrd="4" presId="urn:microsoft.com/office/officeart/2005/8/layout/vList3"/>
    <dgm:cxn modelId="{4CB2DA0C-30FB-4931-AB6F-71C50FDE7A2E}" srcId="{28EE959F-C24C-496C-BB39-DF5F0201F228}" destId="{53820D44-A564-4091-B386-AA97DF122574}" srcOrd="0" destOrd="0" parTransId="{4AEDAB8F-2BB7-48DC-B694-056ABD5C34F3}" sibTransId="{77671821-8408-4A90-9634-75A8A778FC74}"/>
    <dgm:cxn modelId="{1FD66E10-AB83-4E27-8276-4468A22D3ED8}" type="presOf" srcId="{16CBBBC1-A8D1-47D0-97E5-DD60D26FC842}" destId="{DCA492E0-6B78-41A6-96E4-441248BDB7CF}" srcOrd="0" destOrd="5" presId="urn:microsoft.com/office/officeart/2005/8/layout/vList3"/>
    <dgm:cxn modelId="{504FA92A-8791-4422-9F4E-9805193EDE1D}" type="presOf" srcId="{192A84B3-0B2E-4D36-B792-D705E88A70B6}" destId="{DCA492E0-6B78-41A6-96E4-441248BDB7CF}" srcOrd="0" destOrd="9" presId="urn:microsoft.com/office/officeart/2005/8/layout/vList3"/>
    <dgm:cxn modelId="{59486A2C-A6DC-4680-B86B-345E1BB1BAC6}" srcId="{53820D44-A564-4091-B386-AA97DF122574}" destId="{192A84B3-0B2E-4D36-B792-D705E88A70B6}" srcOrd="8" destOrd="0" parTransId="{80D861A0-1D99-46DE-A3FB-4CD23BDD28C7}" sibTransId="{BFDBC29D-9D6C-4D49-B919-1A8428E7D5E2}"/>
    <dgm:cxn modelId="{C25A9E38-7C10-403A-A3DB-BE12B01F7E17}" type="presOf" srcId="{28EE959F-C24C-496C-BB39-DF5F0201F228}" destId="{735A4683-64CF-4066-9D2F-FE518399027C}" srcOrd="0" destOrd="0" presId="urn:microsoft.com/office/officeart/2005/8/layout/vList3"/>
    <dgm:cxn modelId="{7814A039-CC4A-407F-A56B-6633EDDE9546}" type="presOf" srcId="{B37C3840-306A-4C10-86B7-CECD7EDC3F0E}" destId="{DCA492E0-6B78-41A6-96E4-441248BDB7CF}" srcOrd="0" destOrd="8" presId="urn:microsoft.com/office/officeart/2005/8/layout/vList3"/>
    <dgm:cxn modelId="{4A535244-24BB-435E-B15E-2376E4FFF062}" type="presOf" srcId="{D6363892-48C9-4263-B8E0-13A28CEA1D59}" destId="{1FB089ED-FF32-413D-8486-0C0D6536DCB8}" srcOrd="0" destOrd="2" presId="urn:microsoft.com/office/officeart/2005/8/layout/vList3"/>
    <dgm:cxn modelId="{E5D78544-A47A-4E92-8218-E33D61B994A5}" type="presOf" srcId="{1415271C-A35A-4D89-9FB3-E56370424022}" destId="{1FB089ED-FF32-413D-8486-0C0D6536DCB8}" srcOrd="0" destOrd="1" presId="urn:microsoft.com/office/officeart/2005/8/layout/vList3"/>
    <dgm:cxn modelId="{6C64C646-2314-418F-873B-039345E274BF}" type="presOf" srcId="{098218CA-B329-4C59-B54E-EDCCF13205F6}" destId="{1FB089ED-FF32-413D-8486-0C0D6536DCB8}" srcOrd="0" destOrd="0" presId="urn:microsoft.com/office/officeart/2005/8/layout/vList3"/>
    <dgm:cxn modelId="{AF2C9267-489A-4D30-9FAF-31F2511A9A9F}" srcId="{28EE959F-C24C-496C-BB39-DF5F0201F228}" destId="{098218CA-B329-4C59-B54E-EDCCF13205F6}" srcOrd="1" destOrd="0" parTransId="{19B177DD-480B-4C8E-A4D5-2CE566DD6E25}" sibTransId="{CA210834-2101-4302-85C7-3C491EB3485C}"/>
    <dgm:cxn modelId="{A7C8584A-7DE1-4764-A89D-94B7F7E967F9}" srcId="{098218CA-B329-4C59-B54E-EDCCF13205F6}" destId="{1415271C-A35A-4D89-9FB3-E56370424022}" srcOrd="0" destOrd="0" parTransId="{648C9498-F908-413A-9925-BA9A7F614AFF}" sibTransId="{4CAD9344-3AA7-49AC-96EF-F1B3B66865B0}"/>
    <dgm:cxn modelId="{82E88051-CB03-4680-B181-33E8188AC13B}" srcId="{53820D44-A564-4091-B386-AA97DF122574}" destId="{4416375C-132C-4E6E-AC1D-FBF4215CD0D9}" srcOrd="2" destOrd="0" parTransId="{F1AC9492-6A85-40D3-98F2-F7905FB24DF7}" sibTransId="{78B71F7D-D452-4EDF-A901-E4EB6605A756}"/>
    <dgm:cxn modelId="{56E16479-3995-43D3-AE16-5F09D63CB79D}" type="presOf" srcId="{53820D44-A564-4091-B386-AA97DF122574}" destId="{DCA492E0-6B78-41A6-96E4-441248BDB7CF}" srcOrd="0" destOrd="0" presId="urn:microsoft.com/office/officeart/2005/8/layout/vList3"/>
    <dgm:cxn modelId="{1E24047B-4632-4EB2-BCC1-4FA775629478}" srcId="{53820D44-A564-4091-B386-AA97DF122574}" destId="{5F188F01-C22B-40B5-8467-4C2A8034F5A7}" srcOrd="6" destOrd="0" parTransId="{0040A1F9-E99D-4651-9C3B-A1CDE856D079}" sibTransId="{C84BAF5B-F0E3-4AB6-B7E9-13788D5A68AC}"/>
    <dgm:cxn modelId="{994C7981-5C50-47E6-A24D-5EE952081CD6}" type="presOf" srcId="{042268A2-D2E2-4724-9810-48008C03EED7}" destId="{DCA492E0-6B78-41A6-96E4-441248BDB7CF}" srcOrd="0" destOrd="1" presId="urn:microsoft.com/office/officeart/2005/8/layout/vList3"/>
    <dgm:cxn modelId="{15877E8A-BCE4-4B1A-8624-C783C1D6CAD3}" type="presOf" srcId="{D93CDD57-0F4D-4069-A660-F0BCA6972A71}" destId="{1FB089ED-FF32-413D-8486-0C0D6536DCB8}" srcOrd="0" destOrd="3" presId="urn:microsoft.com/office/officeart/2005/8/layout/vList3"/>
    <dgm:cxn modelId="{3366A48E-6608-4D84-B56B-EB53437382BF}" type="presOf" srcId="{D695E1DF-C1D5-4FA4-A188-E7E7B5A37BDF}" destId="{DCA492E0-6B78-41A6-96E4-441248BDB7CF}" srcOrd="0" destOrd="6" presId="urn:microsoft.com/office/officeart/2005/8/layout/vList3"/>
    <dgm:cxn modelId="{FA638A98-A339-465F-9AB8-8F43CB48B67A}" srcId="{53820D44-A564-4091-B386-AA97DF122574}" destId="{042268A2-D2E2-4724-9810-48008C03EED7}" srcOrd="0" destOrd="0" parTransId="{94A31855-2E52-4731-BE31-D75F3BDD8F60}" sibTransId="{21085729-BCE0-4FD1-9DDA-CEAC4F9B4B3A}"/>
    <dgm:cxn modelId="{EB4978A2-4AE4-44C7-84F1-F27A35196E1B}" srcId="{098218CA-B329-4C59-B54E-EDCCF13205F6}" destId="{D6363892-48C9-4263-B8E0-13A28CEA1D59}" srcOrd="1" destOrd="0" parTransId="{626DF541-849E-49AE-9DD9-E4E52AE51C55}" sibTransId="{FE8EA2DA-F373-4C0B-9525-F6B36D7DFD1A}"/>
    <dgm:cxn modelId="{25BBF1AA-BAFC-45E7-A69F-86D41360C229}" type="presOf" srcId="{4416375C-132C-4E6E-AC1D-FBF4215CD0D9}" destId="{DCA492E0-6B78-41A6-96E4-441248BDB7CF}" srcOrd="0" destOrd="3" presId="urn:microsoft.com/office/officeart/2005/8/layout/vList3"/>
    <dgm:cxn modelId="{C54F2DAD-145E-48D4-999E-9123272D015A}" srcId="{098218CA-B329-4C59-B54E-EDCCF13205F6}" destId="{B2E7D20F-D829-48CC-9161-2F341B357D64}" srcOrd="3" destOrd="0" parTransId="{620AC385-EB39-487D-B225-AD866E739F3D}" sibTransId="{43BED4B3-4DFE-4AC2-AA8E-C8696C12F072}"/>
    <dgm:cxn modelId="{2AE416BA-22B3-4355-90E3-C0F93925E297}" srcId="{53820D44-A564-4091-B386-AA97DF122574}" destId="{D695E1DF-C1D5-4FA4-A188-E7E7B5A37BDF}" srcOrd="5" destOrd="0" parTransId="{4406702F-6A01-42CC-A97C-BDFC4202318C}" sibTransId="{C37A546B-AFD2-480E-9A86-ECEA9B27E3D1}"/>
    <dgm:cxn modelId="{798154C4-0BB6-44EC-9554-30528F408C4A}" srcId="{53820D44-A564-4091-B386-AA97DF122574}" destId="{16CBBBC1-A8D1-47D0-97E5-DD60D26FC842}" srcOrd="4" destOrd="0" parTransId="{B9F4EB2A-A31C-43C8-B22F-DD93710AFD76}" sibTransId="{5790418D-5AAF-4684-8909-D514FB44A0F7}"/>
    <dgm:cxn modelId="{7E8B3DD4-7C7D-438A-A291-D1BFC4FA4C60}" srcId="{098218CA-B329-4C59-B54E-EDCCF13205F6}" destId="{D93CDD57-0F4D-4069-A660-F0BCA6972A71}" srcOrd="2" destOrd="0" parTransId="{7B9CC94D-C78B-453E-B2C6-5DD86386BD96}" sibTransId="{EE5FAA11-92A4-48B0-9753-5ED48565FB20}"/>
    <dgm:cxn modelId="{DBFA6FDB-0517-4627-8300-4752A6E05677}" type="presOf" srcId="{B049F761-499E-44C5-A6DC-3F67C8257898}" destId="{DCA492E0-6B78-41A6-96E4-441248BDB7CF}" srcOrd="0" destOrd="4" presId="urn:microsoft.com/office/officeart/2005/8/layout/vList3"/>
    <dgm:cxn modelId="{D18F30E6-9760-4993-B75F-31F75C2D69AD}" type="presOf" srcId="{5F188F01-C22B-40B5-8467-4C2A8034F5A7}" destId="{DCA492E0-6B78-41A6-96E4-441248BDB7CF}" srcOrd="0" destOrd="7" presId="urn:microsoft.com/office/officeart/2005/8/layout/vList3"/>
    <dgm:cxn modelId="{5F17D3E6-037D-4C68-A19E-8C1EA3740056}" srcId="{53820D44-A564-4091-B386-AA97DF122574}" destId="{B37C3840-306A-4C10-86B7-CECD7EDC3F0E}" srcOrd="7" destOrd="0" parTransId="{C4A7F4F4-D4E6-4B83-8B37-7E4649E1D291}" sibTransId="{C3FE673F-673D-4585-A45E-3C2EFA0BF5AF}"/>
    <dgm:cxn modelId="{29A1BAFA-4F86-492B-8E7B-5D4C0D3A2F5E}" type="presOf" srcId="{22BAE9E3-594F-44F4-AEF5-C33268FD1A27}" destId="{DCA492E0-6B78-41A6-96E4-441248BDB7CF}" srcOrd="0" destOrd="2" presId="urn:microsoft.com/office/officeart/2005/8/layout/vList3"/>
    <dgm:cxn modelId="{FAAEC3FA-3D76-40C6-B01D-65B4E5A43B33}" srcId="{53820D44-A564-4091-B386-AA97DF122574}" destId="{22BAE9E3-594F-44F4-AEF5-C33268FD1A27}" srcOrd="1" destOrd="0" parTransId="{3875A791-A2EC-461C-8E56-91A384FE75C7}" sibTransId="{D83013C9-BBD5-4998-A811-F7C8678A6EF1}"/>
    <dgm:cxn modelId="{F0401AC0-E926-490F-A25C-91B861BC9278}" type="presParOf" srcId="{735A4683-64CF-4066-9D2F-FE518399027C}" destId="{AE396E60-B2B2-4C51-8C9E-A0555BA65DE5}" srcOrd="0" destOrd="0" presId="urn:microsoft.com/office/officeart/2005/8/layout/vList3"/>
    <dgm:cxn modelId="{B945749E-1A58-4BBE-A740-2CB69FD622A7}" type="presParOf" srcId="{AE396E60-B2B2-4C51-8C9E-A0555BA65DE5}" destId="{006AFBC5-69C5-405B-B0AB-84C1CF58C80A}" srcOrd="0" destOrd="0" presId="urn:microsoft.com/office/officeart/2005/8/layout/vList3"/>
    <dgm:cxn modelId="{BF12D23B-142A-4278-A170-5D97B664AF55}" type="presParOf" srcId="{AE396E60-B2B2-4C51-8C9E-A0555BA65DE5}" destId="{DCA492E0-6B78-41A6-96E4-441248BDB7CF}" srcOrd="1" destOrd="0" presId="urn:microsoft.com/office/officeart/2005/8/layout/vList3"/>
    <dgm:cxn modelId="{47411FA0-B2BA-4662-825C-0891B778C510}" type="presParOf" srcId="{735A4683-64CF-4066-9D2F-FE518399027C}" destId="{FD567103-AA5F-4D3E-BAFF-724755BB132D}" srcOrd="1" destOrd="0" presId="urn:microsoft.com/office/officeart/2005/8/layout/vList3"/>
    <dgm:cxn modelId="{C4EB6B58-FF82-4D91-8CDF-A1127344206D}" type="presParOf" srcId="{735A4683-64CF-4066-9D2F-FE518399027C}" destId="{A47DDDBB-6B69-42A9-A251-EDF1BC7DE8CA}" srcOrd="2" destOrd="0" presId="urn:microsoft.com/office/officeart/2005/8/layout/vList3"/>
    <dgm:cxn modelId="{DF46DE41-2BA9-408A-9C3E-728A239173F5}" type="presParOf" srcId="{A47DDDBB-6B69-42A9-A251-EDF1BC7DE8CA}" destId="{F0DEB122-DC47-46B9-B041-3B366B1A7A1C}" srcOrd="0" destOrd="0" presId="urn:microsoft.com/office/officeart/2005/8/layout/vList3"/>
    <dgm:cxn modelId="{805DC7C4-0741-4BDE-B99F-FD7110385A26}" type="presParOf" srcId="{A47DDDBB-6B69-42A9-A251-EDF1BC7DE8CA}" destId="{1FB089ED-FF32-413D-8486-0C0D6536DCB8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BC102-5152-44AD-B46A-9402FF61D5C4}" type="doc">
      <dgm:prSet loTypeId="urn:microsoft.com/office/officeart/2005/8/layout/vList3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F025E8C-9F2E-4C25-8E15-79ED29621EF8}">
      <dgm:prSet/>
      <dgm:spPr/>
      <dgm:t>
        <a:bodyPr/>
        <a:lstStyle/>
        <a:p>
          <a:r>
            <a:rPr lang="en-GB" dirty="0"/>
            <a:t>Used </a:t>
          </a:r>
          <a:r>
            <a:rPr lang="en-GB" b="1" dirty="0" err="1"/>
            <a:t>GridSearchCV</a:t>
          </a:r>
          <a:r>
            <a:rPr lang="en-GB" dirty="0"/>
            <a:t> and </a:t>
          </a:r>
          <a:r>
            <a:rPr lang="en-GB" b="1" dirty="0" err="1"/>
            <a:t>RandomizedSearchCV</a:t>
          </a:r>
          <a:r>
            <a:rPr lang="en-GB" dirty="0"/>
            <a:t> to find best parameters for:</a:t>
          </a:r>
          <a:endParaRPr lang="en-IN" dirty="0"/>
        </a:p>
      </dgm:t>
    </dgm:pt>
    <dgm:pt modelId="{18F24DC5-C73D-46D7-B703-7E79CC5FBD21}" type="parTrans" cxnId="{BC002685-3E2A-483C-951E-F21D11E0B26C}">
      <dgm:prSet/>
      <dgm:spPr/>
      <dgm:t>
        <a:bodyPr/>
        <a:lstStyle/>
        <a:p>
          <a:endParaRPr lang="en-IN"/>
        </a:p>
      </dgm:t>
    </dgm:pt>
    <dgm:pt modelId="{919AC521-8C08-4209-880D-91387B7E01FF}" type="sibTrans" cxnId="{BC002685-3E2A-483C-951E-F21D11E0B26C}">
      <dgm:prSet/>
      <dgm:spPr/>
      <dgm:t>
        <a:bodyPr/>
        <a:lstStyle/>
        <a:p>
          <a:endParaRPr lang="en-IN"/>
        </a:p>
      </dgm:t>
    </dgm:pt>
    <dgm:pt modelId="{4079E355-AC39-4500-981E-B2D6CD8D77E8}">
      <dgm:prSet/>
      <dgm:spPr/>
      <dgm:t>
        <a:bodyPr/>
        <a:lstStyle/>
        <a:p>
          <a:r>
            <a:rPr lang="en-GB" dirty="0" err="1"/>
            <a:t>RandomForest</a:t>
          </a:r>
          <a:endParaRPr lang="en-IN" dirty="0"/>
        </a:p>
      </dgm:t>
    </dgm:pt>
    <dgm:pt modelId="{F44E1FC0-7E41-4501-960B-62000CFDEE28}" type="parTrans" cxnId="{17EA74A6-A426-4051-86E2-F0B0CD759B0A}">
      <dgm:prSet/>
      <dgm:spPr/>
      <dgm:t>
        <a:bodyPr/>
        <a:lstStyle/>
        <a:p>
          <a:endParaRPr lang="en-IN"/>
        </a:p>
      </dgm:t>
    </dgm:pt>
    <dgm:pt modelId="{34DC19AA-EA1E-4309-96CF-5122FAAD9A1B}" type="sibTrans" cxnId="{17EA74A6-A426-4051-86E2-F0B0CD759B0A}">
      <dgm:prSet/>
      <dgm:spPr/>
      <dgm:t>
        <a:bodyPr/>
        <a:lstStyle/>
        <a:p>
          <a:endParaRPr lang="en-IN"/>
        </a:p>
      </dgm:t>
    </dgm:pt>
    <dgm:pt modelId="{F5E1ECFD-5514-4014-80A9-EA88468D05BA}" type="pres">
      <dgm:prSet presAssocID="{BBABC102-5152-44AD-B46A-9402FF61D5C4}" presName="linearFlow" presStyleCnt="0">
        <dgm:presLayoutVars>
          <dgm:dir/>
          <dgm:resizeHandles val="exact"/>
        </dgm:presLayoutVars>
      </dgm:prSet>
      <dgm:spPr/>
    </dgm:pt>
    <dgm:pt modelId="{A6A0B19E-1801-4CED-AD18-229948B4BADD}" type="pres">
      <dgm:prSet presAssocID="{2F025E8C-9F2E-4C25-8E15-79ED29621EF8}" presName="composite" presStyleCnt="0"/>
      <dgm:spPr/>
    </dgm:pt>
    <dgm:pt modelId="{3074AD63-1A57-499D-A300-61450321EC07}" type="pres">
      <dgm:prSet presAssocID="{2F025E8C-9F2E-4C25-8E15-79ED29621EF8}" presName="imgShp" presStyleLbl="fgImgPlace1" presStyleIdx="0" presStyleCnt="1" custLinFactNeighborX="-1134" custLinFactNeighborY="-7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  <dgm:pt modelId="{2726C10C-87C9-4866-ADD5-6FFC4E1E9BF4}" type="pres">
      <dgm:prSet presAssocID="{2F025E8C-9F2E-4C25-8E15-79ED29621EF8}" presName="txShp" presStyleLbl="node1" presStyleIdx="0" presStyleCnt="1">
        <dgm:presLayoutVars>
          <dgm:bulletEnabled val="1"/>
        </dgm:presLayoutVars>
      </dgm:prSet>
      <dgm:spPr/>
    </dgm:pt>
  </dgm:ptLst>
  <dgm:cxnLst>
    <dgm:cxn modelId="{BC002685-3E2A-483C-951E-F21D11E0B26C}" srcId="{BBABC102-5152-44AD-B46A-9402FF61D5C4}" destId="{2F025E8C-9F2E-4C25-8E15-79ED29621EF8}" srcOrd="0" destOrd="0" parTransId="{18F24DC5-C73D-46D7-B703-7E79CC5FBD21}" sibTransId="{919AC521-8C08-4209-880D-91387B7E01FF}"/>
    <dgm:cxn modelId="{17EA74A6-A426-4051-86E2-F0B0CD759B0A}" srcId="{2F025E8C-9F2E-4C25-8E15-79ED29621EF8}" destId="{4079E355-AC39-4500-981E-B2D6CD8D77E8}" srcOrd="0" destOrd="0" parTransId="{F44E1FC0-7E41-4501-960B-62000CFDEE28}" sibTransId="{34DC19AA-EA1E-4309-96CF-5122FAAD9A1B}"/>
    <dgm:cxn modelId="{F89684C5-171A-4CD9-A92B-2A1F2625E823}" type="presOf" srcId="{2F025E8C-9F2E-4C25-8E15-79ED29621EF8}" destId="{2726C10C-87C9-4866-ADD5-6FFC4E1E9BF4}" srcOrd="0" destOrd="0" presId="urn:microsoft.com/office/officeart/2005/8/layout/vList3"/>
    <dgm:cxn modelId="{8C8986EA-BD9A-4902-BE80-274708EFABB1}" type="presOf" srcId="{4079E355-AC39-4500-981E-B2D6CD8D77E8}" destId="{2726C10C-87C9-4866-ADD5-6FFC4E1E9BF4}" srcOrd="0" destOrd="1" presId="urn:microsoft.com/office/officeart/2005/8/layout/vList3"/>
    <dgm:cxn modelId="{B0E74AEC-7D76-4F59-8512-1D1602B6880B}" type="presOf" srcId="{BBABC102-5152-44AD-B46A-9402FF61D5C4}" destId="{F5E1ECFD-5514-4014-80A9-EA88468D05BA}" srcOrd="0" destOrd="0" presId="urn:microsoft.com/office/officeart/2005/8/layout/vList3"/>
    <dgm:cxn modelId="{412A9D45-0392-4BB6-9915-0B239B83EBA6}" type="presParOf" srcId="{F5E1ECFD-5514-4014-80A9-EA88468D05BA}" destId="{A6A0B19E-1801-4CED-AD18-229948B4BADD}" srcOrd="0" destOrd="0" presId="urn:microsoft.com/office/officeart/2005/8/layout/vList3"/>
    <dgm:cxn modelId="{64B90A4A-77FC-4817-92E1-26C8CA65ECA4}" type="presParOf" srcId="{A6A0B19E-1801-4CED-AD18-229948B4BADD}" destId="{3074AD63-1A57-499D-A300-61450321EC07}" srcOrd="0" destOrd="0" presId="urn:microsoft.com/office/officeart/2005/8/layout/vList3"/>
    <dgm:cxn modelId="{D7E8C3DB-F65B-41A0-B65B-E1498B7147BD}" type="presParOf" srcId="{A6A0B19E-1801-4CED-AD18-229948B4BADD}" destId="{2726C10C-87C9-4866-ADD5-6FFC4E1E9BF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492E0-6B78-41A6-96E4-441248BDB7CF}">
      <dsp:nvSpPr>
        <dsp:cNvPr id="0" name=""/>
        <dsp:cNvSpPr/>
      </dsp:nvSpPr>
      <dsp:spPr>
        <a:xfrm rot="10800000">
          <a:off x="1521409" y="1470496"/>
          <a:ext cx="4026814" cy="2028545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4532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Tried </a:t>
          </a:r>
          <a:r>
            <a:rPr lang="en-GB" sz="1600" b="1" kern="1200"/>
            <a:t>9 models</a:t>
          </a:r>
          <a:r>
            <a:rPr lang="en-GB" sz="1600" kern="1200"/>
            <a:t>:</a:t>
          </a:r>
          <a:endParaRPr lang="en-IN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Logistic Regression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Support Vector Machine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Random Forest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Decision Tree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K-Nearest Neighbors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Gradient Boosting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AdaBoost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Naive Bayes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XGBoost</a:t>
          </a:r>
          <a:endParaRPr lang="en-IN" sz="1200" kern="1200"/>
        </a:p>
      </dsp:txBody>
      <dsp:txXfrm rot="10800000">
        <a:off x="2028545" y="1470496"/>
        <a:ext cx="3519678" cy="2028545"/>
      </dsp:txXfrm>
    </dsp:sp>
    <dsp:sp modelId="{006AFBC5-69C5-405B-B0AB-84C1CF58C80A}">
      <dsp:nvSpPr>
        <dsp:cNvPr id="0" name=""/>
        <dsp:cNvSpPr/>
      </dsp:nvSpPr>
      <dsp:spPr>
        <a:xfrm>
          <a:off x="507136" y="1470496"/>
          <a:ext cx="2028545" cy="202854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B089ED-FF32-413D-8486-0C0D6536DCB8}">
      <dsp:nvSpPr>
        <dsp:cNvPr id="0" name=""/>
        <dsp:cNvSpPr/>
      </dsp:nvSpPr>
      <dsp:spPr>
        <a:xfrm rot="10800000">
          <a:off x="1521409" y="4104578"/>
          <a:ext cx="4026814" cy="2028545"/>
        </a:xfrm>
        <a:prstGeom prst="homePlate">
          <a:avLst/>
        </a:prstGeom>
        <a:gradFill rotWithShape="0">
          <a:gsLst>
            <a:gs pos="0">
              <a:schemeClr val="accent2">
                <a:alpha val="90000"/>
                <a:hueOff val="0"/>
                <a:satOff val="0"/>
                <a:lumOff val="0"/>
                <a:alphaOff val="-40000"/>
                <a:shade val="85000"/>
                <a:satMod val="130000"/>
              </a:schemeClr>
            </a:gs>
            <a:gs pos="34000">
              <a:schemeClr val="accent2">
                <a:alpha val="90000"/>
                <a:hueOff val="0"/>
                <a:satOff val="0"/>
                <a:lumOff val="0"/>
                <a:alphaOff val="-40000"/>
                <a:shade val="87000"/>
                <a:satMod val="125000"/>
              </a:schemeClr>
            </a:gs>
            <a:gs pos="7000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90000"/>
                <a:satMod val="130000"/>
              </a:schemeClr>
            </a:gs>
            <a:gs pos="100000">
              <a:schemeClr val="accent2">
                <a:alpha val="90000"/>
                <a:hueOff val="0"/>
                <a:satOff val="0"/>
                <a:lumOff val="0"/>
                <a:alphaOff val="-4000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94532" tIns="60960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Evaluation Metrics:</a:t>
          </a:r>
          <a:endParaRPr lang="en-IN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Accuracy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Precision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Recall</a:t>
          </a:r>
          <a:endParaRPr lang="en-IN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F1 Score</a:t>
          </a:r>
          <a:endParaRPr lang="en-IN" sz="1200" kern="1200"/>
        </a:p>
      </dsp:txBody>
      <dsp:txXfrm rot="10800000">
        <a:off x="2028545" y="4104578"/>
        <a:ext cx="3519678" cy="2028545"/>
      </dsp:txXfrm>
    </dsp:sp>
    <dsp:sp modelId="{F0DEB122-DC47-46B9-B041-3B366B1A7A1C}">
      <dsp:nvSpPr>
        <dsp:cNvPr id="0" name=""/>
        <dsp:cNvSpPr/>
      </dsp:nvSpPr>
      <dsp:spPr>
        <a:xfrm>
          <a:off x="507136" y="4104578"/>
          <a:ext cx="2028545" cy="202854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9000" r="-29000"/>
          </a:stretch>
        </a:blip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6C10C-87C9-4866-ADD5-6FFC4E1E9BF4}">
      <dsp:nvSpPr>
        <dsp:cNvPr id="0" name=""/>
        <dsp:cNvSpPr/>
      </dsp:nvSpPr>
      <dsp:spPr>
        <a:xfrm rot="10800000">
          <a:off x="2016632" y="423417"/>
          <a:ext cx="5337556" cy="2688844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5706" tIns="102870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Used </a:t>
          </a:r>
          <a:r>
            <a:rPr lang="en-GB" sz="2700" b="1" kern="1200" dirty="0" err="1"/>
            <a:t>GridSearchCV</a:t>
          </a:r>
          <a:r>
            <a:rPr lang="en-GB" sz="2700" kern="1200" dirty="0"/>
            <a:t> and </a:t>
          </a:r>
          <a:r>
            <a:rPr lang="en-GB" sz="2700" b="1" kern="1200" dirty="0" err="1"/>
            <a:t>RandomizedSearchCV</a:t>
          </a:r>
          <a:r>
            <a:rPr lang="en-GB" sz="2700" kern="1200" dirty="0"/>
            <a:t> to find best parameters for:</a:t>
          </a:r>
          <a:endParaRPr lang="en-IN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 err="1"/>
            <a:t>RandomForest</a:t>
          </a:r>
          <a:endParaRPr lang="en-IN" sz="2100" kern="1200" dirty="0"/>
        </a:p>
      </dsp:txBody>
      <dsp:txXfrm rot="10800000">
        <a:off x="2688843" y="423417"/>
        <a:ext cx="4665345" cy="2688844"/>
      </dsp:txXfrm>
    </dsp:sp>
    <dsp:sp modelId="{3074AD63-1A57-499D-A300-61450321EC07}">
      <dsp:nvSpPr>
        <dsp:cNvPr id="0" name=""/>
        <dsp:cNvSpPr/>
      </dsp:nvSpPr>
      <dsp:spPr>
        <a:xfrm>
          <a:off x="641719" y="403090"/>
          <a:ext cx="2688844" cy="268884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hyperlink" Target="https://vasukimahal.blogspot.com/2012/06/breast-cancer-symptoms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omouniversalis.tistory.com/4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ews.schoolsdo.org/2018/10/school-groups-help-raise-breast-cancer-awarenes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enfermeriauva.blogspo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wpixel.com/search/corpor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nadiem.org/interpreting-critical-vital-sign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scannin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hart" Target="../charts/chart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6000" dirty="0"/>
              <a:t>Breast cancer survival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7573F77-D4A3-2CC9-6C89-A6AF8A358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64408" y="1163763"/>
            <a:ext cx="5183413" cy="388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33E1-BACA-4378-AEB8-81D2C4825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Overfitting/Underfitting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2D2BE-1338-DD2F-3020-568FF5DF4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429760" cy="3774439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Observed overfitting when training accuracy = 1.0 and validation accuracy was low.</a:t>
            </a:r>
            <a:endParaRPr lang="en-IN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Used </a:t>
            </a:r>
            <a:r>
              <a:rPr lang="en-GB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cross_val_score</a:t>
            </a:r>
            <a:r>
              <a:rPr lang="en-GB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to check model generalization.</a:t>
            </a: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Train Accuracy: 0.828080229226361 </a:t>
            </a: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Validation Accuracy: 0.7835671342685371 </a:t>
            </a: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Test Accuracy: 0.7895791583166333</a:t>
            </a:r>
            <a:endParaRPr lang="en-IN" dirty="0"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6698EA9-5585-2B8C-05CB-5E431F330D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606565"/>
              </p:ext>
            </p:extLst>
          </p:nvPr>
        </p:nvGraphicFramePr>
        <p:xfrm>
          <a:off x="5455920" y="2108201"/>
          <a:ext cx="5638800" cy="3281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830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43EE-B9A7-E98D-E230-3017637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model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EDFB5-EAE0-2050-F7E4-B0FF8911E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50560" cy="343915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Saved the model using 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joblib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Created a </a:t>
            </a:r>
            <a:r>
              <a:rPr lang="en-GB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Streamlit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application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Name: </a:t>
            </a:r>
            <a:r>
              <a:rPr lang="en-GB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Breast Cancer Survival Prediction Model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Input: 11 features from the 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imp_data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subset.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Output: Predicts whether a patient will be Alive or Dead.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14444-D17A-0AAD-5847-BEC54179E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75203" y="1973580"/>
            <a:ext cx="4981115" cy="29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24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19E90-CDFE-BDFD-5770-D9749A30186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34562" y="0"/>
            <a:ext cx="12328161" cy="69018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323F36-F6E7-38EE-87B5-59B72AB46451}"/>
              </a:ext>
            </a:extLst>
          </p:cNvPr>
          <p:cNvSpPr txBox="1"/>
          <p:nvPr/>
        </p:nvSpPr>
        <p:spPr>
          <a:xfrm>
            <a:off x="1686560" y="4795520"/>
            <a:ext cx="933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u="sng" dirty="0">
                <a:solidFill>
                  <a:schemeClr val="bg1"/>
                </a:solidFill>
                <a:effectLst>
                  <a:outerShdw blurRad="304800" dist="50800" dir="5400000" sx="98000" sy="98000" algn="ctr" rotWithShape="0">
                    <a:schemeClr val="tx2">
                      <a:alpha val="85000"/>
                    </a:schemeClr>
                  </a:outerShdw>
                </a:effectLst>
                <a:latin typeface="+mj-lt"/>
              </a:rPr>
              <a:t>THANK YOU !</a:t>
            </a:r>
            <a:endParaRPr lang="en-IN" sz="9600" b="1" u="sng" dirty="0">
              <a:solidFill>
                <a:schemeClr val="bg1"/>
              </a:solidFill>
              <a:effectLst>
                <a:outerShdw blurRad="304800" dist="50800" dir="5400000" sx="98000" sy="98000" algn="ctr" rotWithShape="0">
                  <a:schemeClr val="tx2">
                    <a:alpha val="85000"/>
                  </a:scheme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101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A5CCFE-7C03-B0E0-3D7D-4CB673098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832780"/>
            <a:ext cx="12192000" cy="8744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11785-2AE0-019F-4893-119B76E750AD}"/>
              </a:ext>
            </a:extLst>
          </p:cNvPr>
          <p:cNvSpPr txBox="1"/>
          <p:nvPr/>
        </p:nvSpPr>
        <p:spPr>
          <a:xfrm>
            <a:off x="0" y="7681001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4" tooltip="https://enfermeriauva.blogspot.com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5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544" y="500359"/>
            <a:ext cx="7092991" cy="126689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loading &amp; initial setup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A58B-30BD-B627-0405-609CCAE8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44" y="2127867"/>
            <a:ext cx="5283855" cy="3565012"/>
          </a:xfrm>
        </p:spPr>
        <p:txBody>
          <a:bodyPr/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Libraries Used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pandas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numpy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matplotlib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seaborn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scipy.stats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sklearn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libraries for preprocessing,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modeling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evaluation.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Dataset Loaded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Breast Cancer METABRIC.csv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Tools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 Python, </a:t>
            </a:r>
            <a:r>
              <a:rPr lang="en-GB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Jupyter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Notebook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746B4-CAB7-D33C-80B2-8302D9AE2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BBBB8-D7C9-3E99-B99B-7C0EE6D9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28723"/>
            <a:ext cx="10058400" cy="145075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understanding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AFED7-13C7-B25E-922E-9DE84F0A2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08203"/>
            <a:ext cx="4998720" cy="3520438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b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Columns Included</a:t>
            </a: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:</a:t>
            </a:r>
            <a:endParaRPr lang="en-IN" sz="18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Patient demographics</a:t>
            </a:r>
            <a:endParaRPr lang="en-IN" sz="18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Clinical features (</a:t>
            </a:r>
            <a:r>
              <a:rPr lang="en-GB" sz="1800" dirty="0" err="1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Tumor</a:t>
            </a: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size, Stage, Grade)</a:t>
            </a:r>
            <a:endParaRPr lang="en-IN" sz="18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Treatment (Chemo, Hormone, Radiation)</a:t>
            </a:r>
            <a:endParaRPr lang="en-IN" sz="18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Genetic/molecular markers (ER, PR, HER2)</a:t>
            </a:r>
            <a:endParaRPr lang="en-IN" sz="1800" dirty="0">
              <a:solidFill>
                <a:schemeClr val="bg1"/>
              </a:solidFill>
              <a:effectLst/>
              <a:latin typeface="Arial Rounded MT Bold" panose="020F07040305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Target Column: </a:t>
            </a: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Consolas" panose="020B0609020204030204" pitchFamily="49" charset="0"/>
                <a:cs typeface="Consolas" panose="020B0609020204030204" pitchFamily="49" charset="0"/>
              </a:rPr>
              <a:t>"Patient's Vital Status"</a:t>
            </a:r>
            <a:r>
              <a:rPr lang="en-GB" sz="1800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(Alive/Dead</a:t>
            </a:r>
            <a:r>
              <a:rPr lang="en-GB" sz="12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)</a:t>
            </a:r>
            <a:endParaRPr lang="en-IN" sz="1200" dirty="0">
              <a:solidFill>
                <a:schemeClr val="bg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53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24DD-2026-4A53-49DA-ACECBA7FB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12FEF-B7F8-D947-617B-0C4CCD0FB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760720" cy="4180839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Removed duplicate rows.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Handled missing values using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dropna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Used </a:t>
            </a:r>
            <a:r>
              <a:rPr lang="en-GB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LabelEncoder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and custom mappings (e.g.,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High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= 2,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Moderate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= 1,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Low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= 0).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Removed unnecessary or low-value columns like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'Cancer Type Detailed'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'3-Gene classifier subtype'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etc.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Removed rows where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"Patient's Vital Status"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was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'Died of Other Cause'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27380-ED96-E9BB-7423-C846F125E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00" y="1899920"/>
            <a:ext cx="429768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3A2F8-5354-D50A-BEEA-07F67FBC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913A2-BE90-232F-50E3-47A182186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5750560" cy="3012440"/>
          </a:xfrm>
        </p:spPr>
        <p:txBody>
          <a:bodyPr/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Plotted histograms + Q-Q plots for checking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normality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Applied 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IQR method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to remove outliers.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Used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value_counts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on </a:t>
            </a:r>
            <a:r>
              <a:rPr lang="en-GB" sz="1800" dirty="0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"Patient's Vital Status"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to understand class imbalance.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3054E-DC46-70B1-15A7-41DC19F68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1889760"/>
            <a:ext cx="5130800" cy="323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9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04C828-D6BA-0FD6-30CA-18EB92301A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68160" y="1905001"/>
            <a:ext cx="4480560" cy="3760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2A93A5-FD16-F82B-8C57-43BE4DE3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Feature Selection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1216-3CDB-CD06-43C5-F314D3E77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394960" cy="3760891"/>
          </a:xfrm>
        </p:spPr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Selected important features like: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Age at Diagnosis</a:t>
            </a: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Tumor</a:t>
            </a: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Stage</a:t>
            </a: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Tumor</a:t>
            </a: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Size</a:t>
            </a: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Lymph nodes examined positive</a:t>
            </a: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Mutation Count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ER Status</a:t>
            </a: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PR Status</a:t>
            </a: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HER2 Status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Neoplasm Histologic Grade</a:t>
            </a: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, </a:t>
            </a:r>
            <a:r>
              <a:rPr lang="en-GB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Nottingham prognostic index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Used correlation plots to verify relevance.</a:t>
            </a:r>
            <a:endParaRPr lang="en-IN" sz="1800" dirty="0"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6000"/>
              </a:lnSpc>
              <a:spcAft>
                <a:spcPts val="800"/>
              </a:spcAft>
            </a:pPr>
            <a:r>
              <a:rPr lang="en-GB" sz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solidFill>
                <a:schemeClr val="tx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16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4F63-C41A-BC03-E652-41BA7031B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Train-Valid-Test Split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28C5-C42C-9DB5-650E-70D1B11F7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2128521"/>
            <a:ext cx="5344160" cy="3760891"/>
          </a:xfrm>
        </p:spPr>
        <p:txBody>
          <a:bodyPr/>
          <a:lstStyle/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Used </a:t>
            </a:r>
            <a:r>
              <a:rPr lang="en-GB" sz="1800" dirty="0" err="1">
                <a:effectLst/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train_test_split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with stratification: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70% Training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30% Validation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20% Test from the training set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6000"/>
              </a:lnSpc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Used </a:t>
            </a:r>
            <a:r>
              <a:rPr lang="en-GB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MinMaxScaler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for scaling.</a:t>
            </a:r>
            <a:endParaRPr lang="en-IN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D0A7D1E-53F8-AB2B-4821-B23B7C4B0E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969435"/>
              </p:ext>
            </p:extLst>
          </p:nvPr>
        </p:nvGraphicFramePr>
        <p:xfrm>
          <a:off x="4389120" y="2128521"/>
          <a:ext cx="6573520" cy="3642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775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B71CF-61CB-7C54-AA09-E0DCB2D06FA0}"/>
              </a:ext>
            </a:extLst>
          </p:cNvPr>
          <p:cNvSpPr txBox="1"/>
          <p:nvPr/>
        </p:nvSpPr>
        <p:spPr>
          <a:xfrm>
            <a:off x="518160" y="0"/>
            <a:ext cx="1203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u="sng" dirty="0">
                <a:latin typeface="+mj-lt"/>
              </a:rPr>
              <a:t>Model Building &amp; evaluation</a:t>
            </a:r>
            <a:endParaRPr lang="en-IN" sz="6000" u="sng" dirty="0">
              <a:latin typeface="+mj-lt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238AC59-C6A9-4B1A-C7EF-FAB8DFB77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670600"/>
              </p:ext>
            </p:extLst>
          </p:nvPr>
        </p:nvGraphicFramePr>
        <p:xfrm>
          <a:off x="386080" y="-179770"/>
          <a:ext cx="6055360" cy="7603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B0015A3-A682-44A6-113E-3710721321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7267254"/>
              </p:ext>
            </p:extLst>
          </p:nvPr>
        </p:nvGraphicFramePr>
        <p:xfrm>
          <a:off x="6014720" y="1195432"/>
          <a:ext cx="6360160" cy="4727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28978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DFA46-DE2E-B652-3882-F2AB811C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119A01-DF69-6B4F-7B93-DE7E83CF3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67446"/>
              </p:ext>
            </p:extLst>
          </p:nvPr>
        </p:nvGraphicFramePr>
        <p:xfrm>
          <a:off x="1371600" y="2164081"/>
          <a:ext cx="8026400" cy="3535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023895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{A243C992-AA9D-49C8-94BA-988C9DD70826}tf33845126_win32</Template>
  <TotalTime>114</TotalTime>
  <Words>421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Arial Rounded MT Bold</vt:lpstr>
      <vt:lpstr>Bookman Old Style</vt:lpstr>
      <vt:lpstr>Calibri</vt:lpstr>
      <vt:lpstr>Consolas</vt:lpstr>
      <vt:lpstr>Courier New</vt:lpstr>
      <vt:lpstr>Franklin Gothic Book</vt:lpstr>
      <vt:lpstr>Symbol</vt:lpstr>
      <vt:lpstr>1_RetrospectVTI</vt:lpstr>
      <vt:lpstr>Breast cancer survival prediction</vt:lpstr>
      <vt:lpstr>Data loading &amp; initial setup </vt:lpstr>
      <vt:lpstr>Data understanding</vt:lpstr>
      <vt:lpstr>Data cleaning &amp; preprocessing</vt:lpstr>
      <vt:lpstr>Exploratory data analysis</vt:lpstr>
      <vt:lpstr>Feature Selection</vt:lpstr>
      <vt:lpstr>Train-Valid-Test Split</vt:lpstr>
      <vt:lpstr>PowerPoint Presentation</vt:lpstr>
      <vt:lpstr>Hyperparameter tuning</vt:lpstr>
      <vt:lpstr>Overfitting/Underfitting analysis</vt:lpstr>
      <vt:lpstr>Final model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devang pandey</dc:creator>
  <cp:lastModifiedBy>devang pandey</cp:lastModifiedBy>
  <cp:revision>3</cp:revision>
  <dcterms:created xsi:type="dcterms:W3CDTF">2025-06-19T11:48:43Z</dcterms:created>
  <dcterms:modified xsi:type="dcterms:W3CDTF">2025-06-19T13:42:53Z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