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306" r:id="rId4"/>
    <p:sldId id="292" r:id="rId5"/>
    <p:sldId id="302" r:id="rId6"/>
    <p:sldId id="303" r:id="rId7"/>
    <p:sldId id="299" r:id="rId8"/>
    <p:sldId id="300" r:id="rId9"/>
    <p:sldId id="301" r:id="rId10"/>
    <p:sldId id="290" r:id="rId11"/>
    <p:sldId id="293" r:id="rId12"/>
    <p:sldId id="294" r:id="rId13"/>
    <p:sldId id="296" r:id="rId14"/>
    <p:sldId id="297" r:id="rId15"/>
    <p:sldId id="298" r:id="rId16"/>
    <p:sldId id="304" r:id="rId17"/>
    <p:sldId id="305" r:id="rId18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40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5B49C6C0-E774-4449-8E1E-6AC6FB9C8F25}" type="datetimeFigureOut">
              <a:rPr lang="fr-FR" smtClean="0"/>
              <a:t>26/11/2019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4" tIns="47777" rIns="95554" bIns="47777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09FE63D9-8293-484F-8FE5-762923B4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8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E63D9-8293-484F-8FE5-762923B4C1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52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97D0-E83C-436C-8A25-673F67B3C02D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31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2D27-3240-4A6A-B469-D71BC06B31D9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82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AD0-ADF8-4AB3-BAE4-ED9E39F324D6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8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F0D2-391C-4EFE-9B09-0C85D9077FAD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39DB-C515-411A-BF84-4E7E959C68B7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26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E35B-77BC-4DDA-A750-2F52CBDDCA63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4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9491-F1C1-40E7-BC8F-87E3F394B086}" type="datetime1">
              <a:rPr lang="fr-FR" smtClean="0"/>
              <a:t>26/11/2019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9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3CB9-7B21-485B-8CC3-F5C3144764E8}" type="datetime1">
              <a:rPr lang="fr-FR" smtClean="0"/>
              <a:t>26/11/2019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3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12D3-3227-4087-AB75-5889D1E00C79}" type="datetime1">
              <a:rPr lang="fr-FR" smtClean="0"/>
              <a:t>26/11/2019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0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4A2-0347-46AD-9860-12316003501D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1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C61-A9B2-44F0-98BE-9E4DDA9E1C3B}" type="datetime1">
              <a:rPr lang="fr-FR" smtClean="0"/>
              <a:t>26/11/2019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accent1">
                <a:lumMod val="20000"/>
                <a:lumOff val="80000"/>
              </a:schemeClr>
            </a:gs>
            <a:gs pos="88000">
              <a:schemeClr val="accent2">
                <a:lumMod val="20000"/>
                <a:lumOff val="80000"/>
              </a:schemeClr>
            </a:gs>
            <a:gs pos="11000">
              <a:schemeClr val="accent2">
                <a:lumMod val="20000"/>
                <a:lumOff val="80000"/>
              </a:schemeClr>
            </a:gs>
            <a:gs pos="2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8215-E3D2-4C60-B9D2-79522160440F}" type="datetime1">
              <a:rPr lang="fr-FR" smtClean="0"/>
              <a:t>26/11/2019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7A2D-5712-493F-9CC0-0FF3F9409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site/jeanlucdelli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0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3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11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7A2D-5712-493F-9CC0-0FF3F940990E}" type="slidenum">
              <a:rPr lang="fr-FR" smtClean="0"/>
              <a:t>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71565" y="572767"/>
            <a:ext cx="7048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smtClean="0"/>
              <a:t>Impedance Spectroscopy</a:t>
            </a:r>
          </a:p>
          <a:p>
            <a:pPr algn="ctr"/>
            <a:r>
              <a:rPr lang="fr-FR" smtClean="0"/>
              <a:t>Using the Matlab program</a:t>
            </a:r>
          </a:p>
          <a:p>
            <a:pPr algn="ctr"/>
            <a:r>
              <a:rPr lang="fr-FR" sz="3600" smtClean="0"/>
              <a:t>ZfitGUI</a:t>
            </a:r>
          </a:p>
        </p:txBody>
      </p:sp>
      <p:pic>
        <p:nvPicPr>
          <p:cNvPr id="22" name="Image 21" descr="http://media.johnwiley.com.au/product_data/coverImage300/97/04716474/047164749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8156" y="2148235"/>
            <a:ext cx="2024108" cy="34272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706456" y="3196608"/>
            <a:ext cx="42346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Theory and other things may be found in the Macdonal book and here :</a:t>
            </a:r>
          </a:p>
          <a:p>
            <a:r>
              <a:rPr lang="fr-FR" smtClean="0">
                <a:hlinkClick r:id="rId4"/>
              </a:rPr>
              <a:t>https://sites.google.com/site/jeanlucdellis</a:t>
            </a:r>
            <a:r>
              <a:rPr lang="fr-FR" smtClean="0"/>
              <a:t> </a:t>
            </a:r>
            <a:r>
              <a:rPr lang="fr-FR" sz="1600" smtClean="0"/>
              <a:t>(in the « programmes Matlab » </a:t>
            </a:r>
            <a:r>
              <a:rPr lang="fr-FR" sz="1600"/>
              <a:t>and in the «   </a:t>
            </a:r>
            <a:r>
              <a:rPr lang="fr-FR" sz="1600" smtClean="0"/>
              <a:t>Spectroscopie d’Impédance</a:t>
            </a:r>
            <a:r>
              <a:rPr lang="fr-FR" sz="1600"/>
              <a:t>» repertories)</a:t>
            </a:r>
            <a:endParaRPr lang="fr-FR" sz="1600" smtClean="0"/>
          </a:p>
        </p:txBody>
      </p:sp>
    </p:spTree>
    <p:extLst>
      <p:ext uri="{BB962C8B-B14F-4D97-AF65-F5344CB8AC3E}">
        <p14:creationId xmlns:p14="http://schemas.microsoft.com/office/powerpoint/2010/main" val="1822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8370" y="278578"/>
            <a:ext cx="4927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Circuit1 – </a:t>
            </a:r>
            <a:r>
              <a:rPr lang="en-US" smtClean="0"/>
              <a:t>Pay </a:t>
            </a:r>
            <a:r>
              <a:rPr lang="en-US"/>
              <a:t>attention to low amplitude points</a:t>
            </a:r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457" y="833896"/>
            <a:ext cx="1320868" cy="9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206240" y="3978337"/>
            <a:ext cx="4494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model </a:t>
            </a:r>
            <a:r>
              <a:rPr lang="en-US" smtClean="0"/>
              <a:t>string after </a:t>
            </a:r>
            <a:r>
              <a:rPr lang="en-US"/>
              <a:t>clicking on the "Circuit" menu and </a:t>
            </a:r>
            <a:r>
              <a:rPr lang="en-US" smtClean="0"/>
              <a:t>initial (guessed)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Click on «</a:t>
            </a:r>
            <a:r>
              <a:rPr lang="fr-FR"/>
              <a:t> </a:t>
            </a:r>
            <a:r>
              <a:rPr lang="fr-FR" smtClean="0"/>
              <a:t>FIT</a:t>
            </a:r>
            <a:r>
              <a:rPr lang="fr-FR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Check the results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34572" y="2095070"/>
                <a:ext cx="6709951" cy="1016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/>
                  <a:t>Small biases may have important consequences on the fitting success. A good strategy is to check the </a:t>
                </a:r>
                <a:r>
                  <a:rPr lang="fr-FR"/>
                  <a:t>Re(Z) = f(</a:t>
                </a:r>
                <a:r>
                  <a:rPr lang="el-GR"/>
                  <a:t>ω</a:t>
                </a:r>
                <a:r>
                  <a:rPr lang="fr-FR"/>
                  <a:t>) </a:t>
                </a:r>
                <a:r>
                  <a:rPr lang="fr-FR" smtClean="0"/>
                  <a:t>and the Im(Z</a:t>
                </a:r>
                <a:r>
                  <a:rPr lang="fr-FR"/>
                  <a:t>) = f(</a:t>
                </a:r>
                <a:r>
                  <a:rPr lang="el-GR"/>
                  <a:t>ω</a:t>
                </a:r>
                <a:r>
                  <a:rPr lang="fr-FR"/>
                  <a:t>) </a:t>
                </a:r>
                <a:r>
                  <a:rPr lang="fr-FR" smtClean="0"/>
                  <a:t>curves</a:t>
                </a:r>
                <a:r>
                  <a:rPr lang="en-US" smtClean="0"/>
                  <a:t>. One finds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5.05</m:t>
                        </m:r>
                      </m:sup>
                    </m:sSup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572" y="2095070"/>
                <a:ext cx="6709951" cy="1016625"/>
              </a:xfrm>
              <a:prstGeom prst="rect">
                <a:avLst/>
              </a:prstGeom>
              <a:blipFill rotWithShape="0">
                <a:blip r:embed="rId3"/>
                <a:stretch>
                  <a:fillRect l="-818" t="-3614" r="-1000"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4344126" y="5443957"/>
            <a:ext cx="6415610" cy="307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smtClean="0"/>
              <a:t>Very useful : with the « edit plot » tool (          ), you may delete any graphic object …</a:t>
            </a:r>
            <a:endParaRPr lang="fr-FR" sz="140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825"/>
          <a:stretch/>
        </p:blipFill>
        <p:spPr>
          <a:xfrm>
            <a:off x="638175" y="3459450"/>
            <a:ext cx="3136401" cy="2273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49" y="778800"/>
            <a:ext cx="3156112" cy="2317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4200144" y="3476821"/>
            <a:ext cx="426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s(R1, p(R1, C1)) is the right Circuit string.</a:t>
            </a:r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rot="16200000">
            <a:off x="1121342" y="4276720"/>
            <a:ext cx="596767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3619049" y="2537853"/>
            <a:ext cx="419551" cy="4369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6200000">
            <a:off x="2977413" y="5489140"/>
            <a:ext cx="596767" cy="1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76010" y="2556828"/>
            <a:ext cx="555760" cy="39903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038601" y="647910"/>
            <a:ext cx="6579092" cy="947521"/>
            <a:chOff x="4038601" y="647910"/>
            <a:chExt cx="6579092" cy="947521"/>
          </a:xfrm>
        </p:grpSpPr>
        <p:sp>
          <p:nvSpPr>
            <p:cNvPr id="13" name="ZoneTexte 12"/>
            <p:cNvSpPr txBox="1"/>
            <p:nvPr/>
          </p:nvSpPr>
          <p:spPr>
            <a:xfrm>
              <a:off x="4038601" y="647910"/>
              <a:ext cx="65790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smtClean="0"/>
                <a:t>Procedure :</a:t>
              </a:r>
            </a:p>
            <a:p>
              <a:r>
                <a:rPr lang="en-US"/>
                <a:t>Inpect the </a:t>
              </a:r>
              <a:r>
                <a:rPr lang="en-US" smtClean="0"/>
                <a:t>spectrum. Here</a:t>
              </a:r>
              <a:r>
                <a:rPr lang="en-US"/>
                <a:t>, we find with the tool </a:t>
              </a:r>
              <a:r>
                <a:rPr lang="en-US" smtClean="0"/>
                <a:t>         and the zoom                         </a:t>
              </a:r>
            </a:p>
            <a:p>
              <a:r>
                <a:rPr lang="en-US"/>
                <a:t> </a:t>
              </a:r>
              <a:r>
                <a:rPr lang="en-US" smtClean="0"/>
                <a:t>           that </a:t>
              </a:r>
              <a:r>
                <a:rPr lang="en-US"/>
                <a:t>the semicircle is translated along the axis of the reals</a:t>
              </a:r>
              <a:r>
                <a:rPr lang="en-US" smtClean="0"/>
                <a:t>:</a:t>
              </a:r>
              <a:endParaRPr lang="fr-FR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1237" y="874290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4572" y="1261090"/>
              <a:ext cx="364736" cy="3343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9357" y="5450979"/>
            <a:ext cx="322072" cy="296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19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2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11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1" y="1016515"/>
            <a:ext cx="3151575" cy="2695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33" y="1016515"/>
            <a:ext cx="3117227" cy="2700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8256855" y="2570118"/>
            <a:ext cx="2093346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/>
              <a:t>s (p </a:t>
            </a:r>
            <a:r>
              <a:rPr lang="en-US"/>
              <a:t>(R1, C1</a:t>
            </a:r>
            <a:r>
              <a:rPr lang="en-US" smtClean="0"/>
              <a:t>), E2)</a:t>
            </a:r>
          </a:p>
          <a:p>
            <a:endParaRPr lang="en-US"/>
          </a:p>
          <a:p>
            <a:r>
              <a:rPr lang="en-US">
                <a:latin typeface="Cambria Math" panose="02040503050406030204" pitchFamily="18" charset="0"/>
              </a:rPr>
              <a:t>Guessed Values obtained from inspection of the graphs</a:t>
            </a:r>
            <a:endParaRPr lang="fr-FR">
              <a:latin typeface="Cambria Math" panose="02040503050406030204" pitchFamily="18" charset="0"/>
            </a:endParaRPr>
          </a:p>
          <a:p>
            <a:endParaRPr lang="fr-FR">
              <a:ea typeface="Cambria Math" panose="02040503050406030204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1" y="3902378"/>
            <a:ext cx="4138669" cy="21166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Connecteur droit avec flèche 15"/>
          <p:cNvCxnSpPr/>
          <p:nvPr/>
        </p:nvCxnSpPr>
        <p:spPr>
          <a:xfrm flipV="1">
            <a:off x="1806372" y="5441318"/>
            <a:ext cx="0" cy="5152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653379" y="3454044"/>
            <a:ext cx="0" cy="5152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825111" y="5432440"/>
            <a:ext cx="0" cy="5152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6037131" y="1744327"/>
            <a:ext cx="541222" cy="45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8416836" y="959496"/>
                <a:ext cx="3293615" cy="161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/>
                  <a:t>4</a:t>
                </a:r>
                <a:r>
                  <a:rPr lang="fr-FR" smtClean="0"/>
                  <a:t> Hints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/>
                  <a:t>Zoom the HF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/>
                  <a:t>change graph to </a:t>
                </a:r>
                <a:r>
                  <a:rPr lang="fr-FR"/>
                  <a:t>complex </a:t>
                </a:r>
                <a:r>
                  <a:rPr lang="fr-FR" smtClean="0"/>
                  <a:t>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/>
                  <a:t>use « Graph + Frequency ? </a:t>
                </a:r>
                <a:r>
                  <a:rPr lang="fr-FR" smtClean="0"/>
                  <a:t>»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/>
                  <a:t>Remind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𝑐𝑝𝑒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endParaRPr lang="fr-FR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836" y="959496"/>
                <a:ext cx="3293615" cy="1616533"/>
              </a:xfrm>
              <a:prstGeom prst="rect">
                <a:avLst/>
              </a:prstGeom>
              <a:blipFill rotWithShape="0">
                <a:blip r:embed="rId5"/>
                <a:stretch>
                  <a:fillRect l="-1667" t="-1880" b="-15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408370" y="278578"/>
            <a:ext cx="46641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Circuit2 – Simulated Data with an CPE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43335" y="4018965"/>
                <a:ext cx="10200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i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335" y="4018965"/>
                <a:ext cx="102008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418" y="6029499"/>
                <a:ext cx="1299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fr-FR" i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18" y="6029499"/>
                <a:ext cx="129990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212124" y="6029499"/>
                <a:ext cx="1334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fr-FR" i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124" y="6029499"/>
                <a:ext cx="13349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948319" y="1798601"/>
                <a:ext cx="985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≈0.9</m:t>
                      </m:r>
                    </m:oMath>
                  </m:oMathPara>
                </a14:m>
                <a:endParaRPr lang="fr-FR" i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19" y="1798601"/>
                <a:ext cx="98514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0063644" y="4729953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ea typeface="Cambria Math" panose="02040503050406030204" pitchFamily="18" charset="0"/>
              </a:rPr>
              <a:t>Fit …</a:t>
            </a:r>
          </a:p>
        </p:txBody>
      </p:sp>
    </p:spTree>
    <p:extLst>
      <p:ext uri="{BB962C8B-B14F-4D97-AF65-F5344CB8AC3E}">
        <p14:creationId xmlns:p14="http://schemas.microsoft.com/office/powerpoint/2010/main" val="24500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  <p:bldP spid="21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1" y="3666458"/>
            <a:ext cx="2171105" cy="2112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12</a:t>
            </a:fld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08371" y="278578"/>
            <a:ext cx="59346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Circuit3 – Simulated Data with low frequency dispersion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681133" y="744875"/>
                <a:ext cx="628226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mtClean="0"/>
                  <a:t>Steps (example)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/>
                  <a:t>Firstly, use a simple </a:t>
                </a:r>
                <a:r>
                  <a:rPr lang="en-US"/>
                  <a:t>s(R1, p(R1, C1))</a:t>
                </a:r>
                <a:r>
                  <a:rPr lang="fr-FR" smtClean="0"/>
                  <a:t> circuit.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/>
                  <a:t>Use the « Fit » tool for the HF (fig2). The RC is OK for the HF but it looks like there is anoher relaxation at LF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>
                    <a:sym typeface="Wingdings" panose="05000000000000000000" pitchFamily="2" charset="2"/>
                  </a:rPr>
                  <a:t> s(p(R1,C1),p(R1,C1</a:t>
                </a:r>
                <a:r>
                  <a:rPr lang="fr-FR" smtClean="0">
                    <a:sym typeface="Wingdings" panose="05000000000000000000" pitchFamily="2" charset="2"/>
                  </a:rPr>
                  <a:t>)).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>
                    <a:sym typeface="Wingdings" panose="05000000000000000000" pitchFamily="2" charset="2"/>
                  </a:rPr>
                  <a:t>The fit on the mid frequencies (fig3) seems enough good.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>
                    <a:sym typeface="Wingdings" panose="05000000000000000000" pitchFamily="2" charset="2"/>
                  </a:rPr>
                  <a:t>To go further, a </a:t>
                </a:r>
                <a:r>
                  <a:rPr lang="fr-FR">
                    <a:sym typeface="Wingdings" panose="05000000000000000000" pitchFamily="2" charset="2"/>
                  </a:rPr>
                  <a:t>zoom for the LF </a:t>
                </a:r>
                <a:r>
                  <a:rPr lang="fr-FR" smtClean="0">
                    <a:sym typeface="Wingdings" panose="05000000000000000000" pitchFamily="2" charset="2"/>
                  </a:rPr>
                  <a:t>revealed that the </a:t>
                </a:r>
                <a:r>
                  <a:rPr lang="fr-FR">
                    <a:sym typeface="Wingdings" panose="05000000000000000000" pitchFamily="2" charset="2"/>
                  </a:rPr>
                  <a:t>experimental Z came on the real axis with a </a:t>
                </a:r>
                <a:r>
                  <a:rPr lang="fr-FR" smtClean="0">
                    <a:sym typeface="Wingdings" panose="05000000000000000000" pitchFamily="2" charset="2"/>
                  </a:rPr>
                  <a:t>different slope compared </a:t>
                </a:r>
                <a:r>
                  <a:rPr lang="fr-FR">
                    <a:sym typeface="Wingdings" panose="05000000000000000000" pitchFamily="2" charset="2"/>
                  </a:rPr>
                  <a:t>to the RC model in red (</a:t>
                </a:r>
                <a:r>
                  <a:rPr lang="fr-FR" smtClean="0">
                    <a:sym typeface="Wingdings" panose="05000000000000000000" pitchFamily="2" charset="2"/>
                  </a:rPr>
                  <a:t>fig4)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>
                    <a:sym typeface="Wingdings" panose="05000000000000000000" pitchFamily="2" charset="2"/>
                  </a:rPr>
                  <a:t> </a:t>
                </a:r>
                <a:r>
                  <a:rPr lang="fr-FR" smtClean="0">
                    <a:sym typeface="Wingdings" panose="05000000000000000000" pitchFamily="2" charset="2"/>
                  </a:rPr>
                  <a:t>try s(p(R1,C1</a:t>
                </a:r>
                <a:r>
                  <a:rPr lang="fr-FR">
                    <a:sym typeface="Wingdings" panose="05000000000000000000" pitchFamily="2" charset="2"/>
                  </a:rPr>
                  <a:t>),</a:t>
                </a:r>
                <a:r>
                  <a:rPr lang="fr-FR" smtClean="0">
                    <a:sym typeface="Wingdings" panose="05000000000000000000" pitchFamily="2" charset="2"/>
                  </a:rPr>
                  <a:t>p(E2,C1)) </a:t>
                </a:r>
                <a:r>
                  <a:rPr lang="fr-FR">
                    <a:sym typeface="Wingdings" panose="05000000000000000000" pitchFamily="2" charset="2"/>
                  </a:rPr>
                  <a:t>using the initial values from </a:t>
                </a:r>
                <a:r>
                  <a:rPr lang="fr-FR" smtClean="0">
                    <a:sym typeface="Wingdings" panose="05000000000000000000" pitchFamily="2" charset="2"/>
                  </a:rPr>
                  <a:t>fig4 (adding an exponent of 0.01 for the CPE which mimics a ‘dispersive’ resistor)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>
                  <a:sym typeface="Wingdings" panose="05000000000000000000" pitchFamily="2" charset="2"/>
                </a:endParaRPr>
              </a:p>
              <a:p>
                <a:r>
                  <a:rPr lang="fr-FR" smtClean="0">
                    <a:sym typeface="Wingdings" panose="05000000000000000000" pitchFamily="2" charset="2"/>
                  </a:rPr>
                  <a:t>		Fit …</a:t>
                </a:r>
                <a:endParaRPr lang="fr-FR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33" y="744875"/>
                <a:ext cx="6282267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873" t="-768" b="-15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922586" y="4433625"/>
            <a:ext cx="1246565" cy="690863"/>
            <a:chOff x="930990" y="1904638"/>
            <a:chExt cx="2229460" cy="690863"/>
          </a:xfrm>
        </p:grpSpPr>
        <p:cxnSp>
          <p:nvCxnSpPr>
            <p:cNvPr id="16" name="Connecteur droit avec flèche 15"/>
            <p:cNvCxnSpPr/>
            <p:nvPr/>
          </p:nvCxnSpPr>
          <p:spPr>
            <a:xfrm flipH="1" flipV="1">
              <a:off x="930990" y="2307501"/>
              <a:ext cx="276373" cy="288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V="1">
              <a:off x="2876680" y="2334400"/>
              <a:ext cx="283770" cy="2576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207363" y="1904638"/>
              <a:ext cx="1696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>
                  <a:sym typeface="Wingdings" panose="05000000000000000000" pitchFamily="2" charset="2"/>
                </a:rPr>
                <a:t>mid frequencies</a:t>
              </a:r>
              <a:endParaRPr lang="fr-FR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44" y="1178153"/>
            <a:ext cx="2617671" cy="1647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865" y="1178153"/>
            <a:ext cx="2288726" cy="1647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149" y="3729326"/>
            <a:ext cx="2450442" cy="1987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8956" y="4203376"/>
            <a:ext cx="2235315" cy="1835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2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13</a:t>
            </a:fld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08371" y="278578"/>
            <a:ext cx="29989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M</a:t>
            </a:r>
            <a:r>
              <a:rPr lang="fr-FR" smtClean="0"/>
              <a:t>aruse – Experimental Data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6381588" y="414666"/>
                <a:ext cx="547174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mtClean="0"/>
                  <a:t>Steps (example of corrupted data) :</a:t>
                </a:r>
              </a:p>
              <a:p>
                <a:endParaRPr lang="fr-FR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/>
                  <a:t>The experimental HF part of the loop of fig3 (model used : s(R1,C1)) would extrapolate to negative value !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mtClean="0">
                    <a:sym typeface="Wingdings" panose="05000000000000000000" pitchFamily="2" charset="2"/>
                  </a:rPr>
                  <a:t> p(C1,</a:t>
                </a:r>
                <a:r>
                  <a:rPr lang="fr-FR" smtClean="0"/>
                  <a:t>s(R1,C1)) with the first C&lt;0 initialized to -1e-9.</a:t>
                </a:r>
              </a:p>
              <a:p>
                <a:endParaRPr lang="fr-FR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>
                    <a:sym typeface="Wingdings" panose="05000000000000000000" pitchFamily="2" charset="2"/>
                  </a:rPr>
                  <a:t>fit the mid frequencies (fig4) or remove the outliers from the « Graph » menu (fig5) or search if CPE or diffusion impedances could improve the fitting if interressed in the LF side of the system (= refine the model).</a:t>
                </a: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588" y="414666"/>
                <a:ext cx="5471745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1003" t="-971" r="-1003" b="-21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95" y="933516"/>
            <a:ext cx="2667653" cy="2158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1" y="892033"/>
            <a:ext cx="2647684" cy="2200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72" y="3336199"/>
            <a:ext cx="2647684" cy="2189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343" y="3377681"/>
            <a:ext cx="2645305" cy="2175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199" y="3738540"/>
            <a:ext cx="3020522" cy="2175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2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14</a:t>
            </a:fld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08371" y="278578"/>
            <a:ext cx="29989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P</a:t>
            </a:r>
            <a:r>
              <a:rPr lang="fr-FR" smtClean="0"/>
              <a:t>anata – Experimental Data</a:t>
            </a:r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277851" y="3072848"/>
            <a:ext cx="6412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model </a:t>
            </a:r>
            <a:r>
              <a:rPr lang="en-US">
                <a:sym typeface="Wingdings" panose="05000000000000000000" pitchFamily="2" charset="2"/>
              </a:rPr>
              <a:t>: s(R1,p(R1,E2</a:t>
            </a:r>
            <a:r>
              <a:rPr lang="en-US" smtClean="0">
                <a:sym typeface="Wingdings" panose="05000000000000000000" pitchFamily="2" charset="2"/>
              </a:rPr>
              <a:t>))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    K</a:t>
            </a:r>
            <a:r>
              <a:rPr lang="en-US" smtClean="0">
                <a:sym typeface="Wingdings" panose="05000000000000000000" pitchFamily="2" charset="2"/>
              </a:rPr>
              <a:t>hi2 </a:t>
            </a:r>
            <a:r>
              <a:rPr lang="en-US">
                <a:sym typeface="Wingdings" panose="05000000000000000000" pitchFamily="2" charset="2"/>
              </a:rPr>
              <a:t>of fit: </a:t>
            </a:r>
            <a:r>
              <a:rPr lang="en-US" smtClean="0">
                <a:sym typeface="Wingdings" panose="05000000000000000000" pitchFamily="2" charset="2"/>
              </a:rPr>
              <a:t>2.08e-3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    </a:t>
            </a:r>
            <a:r>
              <a:rPr lang="en-US" smtClean="0">
                <a:sym typeface="Wingdings" panose="05000000000000000000" pitchFamily="2" charset="2"/>
              </a:rPr>
              <a:t>P1 </a:t>
            </a:r>
            <a:r>
              <a:rPr lang="en-US">
                <a:sym typeface="Wingdings" panose="05000000000000000000" pitchFamily="2" charset="2"/>
              </a:rPr>
              <a:t>= </a:t>
            </a:r>
            <a:r>
              <a:rPr lang="en-US" smtClean="0">
                <a:sym typeface="Wingdings" panose="05000000000000000000" pitchFamily="2" charset="2"/>
              </a:rPr>
              <a:t>1.17e-1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    </a:t>
            </a:r>
            <a:r>
              <a:rPr lang="en-US" smtClean="0">
                <a:sym typeface="Wingdings" panose="05000000000000000000" pitchFamily="2" charset="2"/>
              </a:rPr>
              <a:t>P2 </a:t>
            </a:r>
            <a:r>
              <a:rPr lang="en-US">
                <a:sym typeface="Wingdings" panose="05000000000000000000" pitchFamily="2" charset="2"/>
              </a:rPr>
              <a:t>= </a:t>
            </a:r>
            <a:r>
              <a:rPr lang="en-US" smtClean="0">
                <a:sym typeface="Wingdings" panose="05000000000000000000" pitchFamily="2" charset="2"/>
              </a:rPr>
              <a:t>6.87e+0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    </a:t>
            </a:r>
            <a:r>
              <a:rPr lang="en-US" smtClean="0">
                <a:sym typeface="Wingdings" panose="05000000000000000000" pitchFamily="2" charset="2"/>
              </a:rPr>
              <a:t>P3 </a:t>
            </a:r>
            <a:r>
              <a:rPr lang="en-US">
                <a:sym typeface="Wingdings" panose="05000000000000000000" pitchFamily="2" charset="2"/>
              </a:rPr>
              <a:t>= </a:t>
            </a:r>
            <a:r>
              <a:rPr lang="en-US" smtClean="0">
                <a:sym typeface="Wingdings" panose="05000000000000000000" pitchFamily="2" charset="2"/>
              </a:rPr>
              <a:t>1.27e-3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    </a:t>
            </a:r>
            <a:r>
              <a:rPr lang="en-US" smtClean="0">
                <a:sym typeface="Wingdings" panose="05000000000000000000" pitchFamily="2" charset="2"/>
              </a:rPr>
              <a:t>P4 </a:t>
            </a:r>
            <a:r>
              <a:rPr lang="en-US">
                <a:sym typeface="Wingdings" panose="05000000000000000000" pitchFamily="2" charset="2"/>
              </a:rPr>
              <a:t>= </a:t>
            </a:r>
            <a:r>
              <a:rPr lang="en-US" smtClean="0">
                <a:sym typeface="Wingdings" panose="05000000000000000000" pitchFamily="2" charset="2"/>
              </a:rPr>
              <a:t>7.58e-1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    K</a:t>
            </a:r>
            <a:r>
              <a:rPr lang="en-US" smtClean="0">
                <a:sym typeface="Wingdings" panose="05000000000000000000" pitchFamily="2" charset="2"/>
              </a:rPr>
              <a:t>hi2 </a:t>
            </a:r>
            <a:r>
              <a:rPr lang="en-US">
                <a:sym typeface="Wingdings" panose="05000000000000000000" pitchFamily="2" charset="2"/>
              </a:rPr>
              <a:t>is a measure of the distance </a:t>
            </a:r>
            <a:r>
              <a:rPr lang="en-US" smtClean="0">
                <a:sym typeface="Wingdings" panose="05000000000000000000" pitchFamily="2" charset="2"/>
              </a:rPr>
              <a:t>experimental/model</a:t>
            </a:r>
          </a:p>
          <a:p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   Because Khi2 </a:t>
            </a:r>
            <a:r>
              <a:rPr lang="en-US">
                <a:sym typeface="Wingdings" panose="05000000000000000000" pitchFamily="2" charset="2"/>
              </a:rPr>
              <a:t>depends on the amount </a:t>
            </a:r>
            <a:r>
              <a:rPr lang="en-US" smtClean="0">
                <a:sym typeface="Wingdings" panose="05000000000000000000" pitchFamily="2" charset="2"/>
              </a:rPr>
              <a:t>N of </a:t>
            </a:r>
            <a:r>
              <a:rPr lang="en-US">
                <a:sym typeface="Wingdings" panose="05000000000000000000" pitchFamily="2" charset="2"/>
              </a:rPr>
              <a:t>points taken in the fit, the normalized </a:t>
            </a:r>
            <a:r>
              <a:rPr lang="en-US" smtClean="0">
                <a:sym typeface="Wingdings" panose="05000000000000000000" pitchFamily="2" charset="2"/>
              </a:rPr>
              <a:t>Khi2/N is displayed in the result figure.</a:t>
            </a:r>
            <a:endParaRPr lang="en-US"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0" y="916683"/>
            <a:ext cx="4009625" cy="2438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1" y="3412093"/>
            <a:ext cx="4009625" cy="238758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82067" y="566405"/>
                <a:ext cx="7214758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/>
                  <a:t>Steps (example of corrupted data)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/>
                  <a:t>Remove the HF outliers (with positive Zi</a:t>
                </a:r>
                <a:r>
                  <a:rPr lang="fr-FR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/>
                  <a:t>Note </a:t>
                </a:r>
                <a:r>
                  <a:rPr lang="fr-FR"/>
                  <a:t>that there is a small translation of the spectrum of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>
                    <a:sym typeface="Wingdings" panose="05000000000000000000" pitchFamily="2" charset="2"/>
                  </a:rPr>
                  <a:t> (fig1).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>
                    <a:sym typeface="Wingdings" panose="05000000000000000000" pitchFamily="2" charset="2"/>
                  </a:rPr>
                  <a:t>A semi-circle whose the center is located under the real axis can be related to a p(R1,E2) </a:t>
                </a:r>
                <a:r>
                  <a:rPr lang="fr-FR" smtClean="0">
                    <a:sym typeface="Wingdings" panose="05000000000000000000" pitchFamily="2" charset="2"/>
                  </a:rPr>
                  <a:t>circuit when in Z-representation. Adding </a:t>
                </a:r>
                <a:r>
                  <a:rPr lang="fr-FR">
                    <a:sym typeface="Wingdings" panose="05000000000000000000" pitchFamily="2" charset="2"/>
                  </a:rPr>
                  <a:t>the little resistor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>
                    <a:sym typeface="Wingdings" panose="05000000000000000000" pitchFamily="2" charset="2"/>
                  </a:rPr>
                  <a:t>, one tries s(R1,p(R1,E2))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>
                    <a:sym typeface="Wingdings" panose="05000000000000000000" pitchFamily="2" charset="2"/>
                  </a:rPr>
                  <a:t>The initial values are guessed from the Z and the C representations</a:t>
                </a:r>
              </a:p>
              <a:p>
                <a:endParaRPr lang="fr-FR">
                  <a:sym typeface="Wingdings" panose="05000000000000000000" pitchFamily="2" charset="2"/>
                </a:endParaRPr>
              </a:p>
              <a:p>
                <a:r>
                  <a:rPr lang="fr-FR">
                    <a:sym typeface="Wingdings" panose="05000000000000000000" pitchFamily="2" charset="2"/>
                  </a:rPr>
                  <a:t>Fit …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067" y="566405"/>
                <a:ext cx="7214758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676" t="-1415" r="-676" b="-2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15</a:t>
            </a:fld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08371" y="278578"/>
            <a:ext cx="50869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Legreen – Experimental </a:t>
            </a:r>
            <a:r>
              <a:rPr lang="fr-FR"/>
              <a:t>Data – a difficult case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962973"/>
            <a:ext cx="76782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Using the model </a:t>
            </a:r>
            <a:r>
              <a:rPr lang="fr-FR">
                <a:sym typeface="Wingdings" panose="05000000000000000000" pitchFamily="2" charset="2"/>
              </a:rPr>
              <a:t>s(p(R1,C1),p(R1,C1)) and « Fit </a:t>
            </a:r>
            <a:r>
              <a:rPr lang="fr-FR" smtClean="0">
                <a:sym typeface="Wingdings" panose="05000000000000000000" pitchFamily="2" charset="2"/>
              </a:rPr>
              <a:t>» on </a:t>
            </a:r>
            <a:r>
              <a:rPr lang="fr-FR">
                <a:sym typeface="Wingdings" panose="05000000000000000000" pitchFamily="2" charset="2"/>
              </a:rPr>
              <a:t>the mid frequencies gave fig1 </a:t>
            </a:r>
            <a:r>
              <a:rPr lang="fr-FR" smtClean="0">
                <a:sym typeface="Wingdings" panose="05000000000000000000" pitchFamily="2" charset="2"/>
              </a:rPr>
              <a:t>with</a:t>
            </a:r>
          </a:p>
          <a:p>
            <a:pPr marL="2692400"/>
            <a:r>
              <a:rPr lang="fr-FR" smtClean="0">
                <a:sym typeface="Wingdings" panose="05000000000000000000" pitchFamily="2" charset="2"/>
              </a:rPr>
              <a:t>	'model </a:t>
            </a:r>
            <a:r>
              <a:rPr lang="fr-FR">
                <a:sym typeface="Wingdings" panose="05000000000000000000" pitchFamily="2" charset="2"/>
              </a:rPr>
              <a:t>: s(p(R1,C1),p(R1,C1</a:t>
            </a:r>
            <a:r>
              <a:rPr lang="fr-FR" smtClean="0">
                <a:sym typeface="Wingdings" panose="05000000000000000000" pitchFamily="2" charset="2"/>
              </a:rPr>
              <a:t>))‘</a:t>
            </a:r>
          </a:p>
          <a:p>
            <a:pPr marL="2692400"/>
            <a:r>
              <a:rPr lang="fr-FR">
                <a:sym typeface="Wingdings" panose="05000000000000000000" pitchFamily="2" charset="2"/>
              </a:rPr>
              <a:t>	</a:t>
            </a:r>
            <a:r>
              <a:rPr lang="fr-FR" smtClean="0">
                <a:sym typeface="Wingdings" panose="05000000000000000000" pitchFamily="2" charset="2"/>
              </a:rPr>
              <a:t>‘Khi2 </a:t>
            </a:r>
            <a:r>
              <a:rPr lang="fr-FR">
                <a:sym typeface="Wingdings" panose="05000000000000000000" pitchFamily="2" charset="2"/>
              </a:rPr>
              <a:t>of fit: </a:t>
            </a:r>
            <a:r>
              <a:rPr lang="fr-FR" smtClean="0">
                <a:sym typeface="Wingdings" panose="05000000000000000000" pitchFamily="2" charset="2"/>
              </a:rPr>
              <a:t>2.37e-2</a:t>
            </a:r>
            <a:r>
              <a:rPr lang="fr-FR">
                <a:sym typeface="Wingdings" panose="05000000000000000000" pitchFamily="2" charset="2"/>
              </a:rPr>
              <a:t>'</a:t>
            </a:r>
          </a:p>
          <a:p>
            <a:pPr marL="2692400"/>
            <a:r>
              <a:rPr lang="fr-FR">
                <a:sym typeface="Wingdings" panose="05000000000000000000" pitchFamily="2" charset="2"/>
              </a:rPr>
              <a:t>	</a:t>
            </a:r>
            <a:r>
              <a:rPr lang="fr-FR" smtClean="0">
                <a:sym typeface="Wingdings" panose="05000000000000000000" pitchFamily="2" charset="2"/>
              </a:rPr>
              <a:t>'P1 </a:t>
            </a:r>
            <a:r>
              <a:rPr lang="fr-FR">
                <a:sym typeface="Wingdings" panose="05000000000000000000" pitchFamily="2" charset="2"/>
              </a:rPr>
              <a:t>= </a:t>
            </a:r>
            <a:r>
              <a:rPr lang="fr-FR" smtClean="0">
                <a:sym typeface="Wingdings" panose="05000000000000000000" pitchFamily="2" charset="2"/>
              </a:rPr>
              <a:t>2.18e5‘</a:t>
            </a:r>
          </a:p>
          <a:p>
            <a:pPr marL="2692400"/>
            <a:r>
              <a:rPr lang="fr-FR">
                <a:sym typeface="Wingdings" panose="05000000000000000000" pitchFamily="2" charset="2"/>
              </a:rPr>
              <a:t>	</a:t>
            </a:r>
            <a:r>
              <a:rPr lang="fr-FR" smtClean="0">
                <a:sym typeface="Wingdings" panose="05000000000000000000" pitchFamily="2" charset="2"/>
              </a:rPr>
              <a:t>'P2 </a:t>
            </a:r>
            <a:r>
              <a:rPr lang="fr-FR">
                <a:sym typeface="Wingdings" panose="05000000000000000000" pitchFamily="2" charset="2"/>
              </a:rPr>
              <a:t>= </a:t>
            </a:r>
            <a:r>
              <a:rPr lang="fr-FR" smtClean="0">
                <a:sym typeface="Wingdings" panose="05000000000000000000" pitchFamily="2" charset="2"/>
              </a:rPr>
              <a:t>2.19e-9</a:t>
            </a:r>
            <a:r>
              <a:rPr lang="fr-FR">
                <a:sym typeface="Wingdings" panose="05000000000000000000" pitchFamily="2" charset="2"/>
              </a:rPr>
              <a:t>'</a:t>
            </a:r>
          </a:p>
          <a:p>
            <a:pPr marL="2692400"/>
            <a:r>
              <a:rPr lang="fr-FR" smtClean="0">
                <a:sym typeface="Wingdings" panose="05000000000000000000" pitchFamily="2" charset="2"/>
              </a:rPr>
              <a:t>	'P3 </a:t>
            </a:r>
            <a:r>
              <a:rPr lang="fr-FR">
                <a:sym typeface="Wingdings" panose="05000000000000000000" pitchFamily="2" charset="2"/>
              </a:rPr>
              <a:t>= </a:t>
            </a:r>
            <a:r>
              <a:rPr lang="fr-FR" smtClean="0">
                <a:sym typeface="Wingdings" panose="05000000000000000000" pitchFamily="2" charset="2"/>
              </a:rPr>
              <a:t>4.43e5‘</a:t>
            </a:r>
          </a:p>
          <a:p>
            <a:pPr marL="2692400"/>
            <a:r>
              <a:rPr lang="fr-FR" smtClean="0">
                <a:sym typeface="Wingdings" panose="05000000000000000000" pitchFamily="2" charset="2"/>
              </a:rPr>
              <a:t>	'P4 </a:t>
            </a:r>
            <a:r>
              <a:rPr lang="fr-FR">
                <a:sym typeface="Wingdings" panose="05000000000000000000" pitchFamily="2" charset="2"/>
              </a:rPr>
              <a:t>= </a:t>
            </a:r>
            <a:r>
              <a:rPr lang="fr-FR" smtClean="0">
                <a:sym typeface="Wingdings" panose="05000000000000000000" pitchFamily="2" charset="2"/>
              </a:rPr>
              <a:t>5.97e-9‘</a:t>
            </a:r>
          </a:p>
          <a:p>
            <a:pPr marL="2692400"/>
            <a:endParaRPr lang="fr-FR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>
                <a:sym typeface="Wingdings" panose="05000000000000000000" pitchFamily="2" charset="2"/>
              </a:rPr>
              <a:t>Further investigations leads to use a model with a </a:t>
            </a:r>
            <a:r>
              <a:rPr lang="en-US"/>
              <a:t>Finite Length Warburg with SHORT </a:t>
            </a:r>
            <a:r>
              <a:rPr lang="en-US" smtClean="0"/>
              <a:t>Circuit “G2” and a much better result altought using the same amount of parameters (4) :</a:t>
            </a:r>
          </a:p>
          <a:p>
            <a:r>
              <a:rPr lang="en-US" smtClean="0"/>
              <a:t>'model </a:t>
            </a:r>
            <a:r>
              <a:rPr lang="en-US"/>
              <a:t>: p(p(R1,C1),G2</a:t>
            </a:r>
            <a:r>
              <a:rPr lang="en-US" smtClean="0"/>
              <a:t>)‘</a:t>
            </a:r>
          </a:p>
          <a:p>
            <a:r>
              <a:rPr lang="en-US" smtClean="0"/>
              <a:t>‘Khi2 </a:t>
            </a:r>
            <a:r>
              <a:rPr lang="en-US"/>
              <a:t>of fit: </a:t>
            </a:r>
            <a:r>
              <a:rPr lang="en-US" smtClean="0"/>
              <a:t>9.43e-4</a:t>
            </a:r>
            <a:r>
              <a:rPr lang="en-US"/>
              <a:t>'</a:t>
            </a:r>
          </a:p>
          <a:p>
            <a:r>
              <a:rPr lang="en-US" smtClean="0"/>
              <a:t>'P1 </a:t>
            </a:r>
            <a:r>
              <a:rPr lang="en-US"/>
              <a:t>= </a:t>
            </a:r>
            <a:r>
              <a:rPr lang="en-US" smtClean="0"/>
              <a:t>7.89e5</a:t>
            </a:r>
            <a:r>
              <a:rPr lang="en-US"/>
              <a:t>'</a:t>
            </a:r>
          </a:p>
          <a:p>
            <a:r>
              <a:rPr lang="en-US" smtClean="0"/>
              <a:t>'P2 </a:t>
            </a:r>
            <a:r>
              <a:rPr lang="en-US"/>
              <a:t>= </a:t>
            </a:r>
            <a:r>
              <a:rPr lang="en-US" smtClean="0"/>
              <a:t>1.29e-9</a:t>
            </a:r>
            <a:r>
              <a:rPr lang="en-US"/>
              <a:t>'</a:t>
            </a:r>
          </a:p>
          <a:p>
            <a:r>
              <a:rPr lang="en-US" smtClean="0"/>
              <a:t>'P3 </a:t>
            </a:r>
            <a:r>
              <a:rPr lang="en-US"/>
              <a:t>= </a:t>
            </a:r>
            <a:r>
              <a:rPr lang="en-US" smtClean="0"/>
              <a:t>3.55e-8</a:t>
            </a:r>
            <a:r>
              <a:rPr lang="en-US"/>
              <a:t>'</a:t>
            </a:r>
          </a:p>
          <a:p>
            <a:r>
              <a:rPr lang="en-US" smtClean="0"/>
              <a:t>'P4 </a:t>
            </a:r>
            <a:r>
              <a:rPr lang="en-US"/>
              <a:t>= </a:t>
            </a:r>
            <a:r>
              <a:rPr lang="en-US" smtClean="0"/>
              <a:t>1.55e-1'</a:t>
            </a:r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1" y="893005"/>
            <a:ext cx="2998972" cy="2601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1" y="3739124"/>
            <a:ext cx="2998972" cy="21307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e 14"/>
          <p:cNvGrpSpPr/>
          <p:nvPr/>
        </p:nvGrpSpPr>
        <p:grpSpPr>
          <a:xfrm>
            <a:off x="930990" y="1904638"/>
            <a:ext cx="2229460" cy="690863"/>
            <a:chOff x="930990" y="1904638"/>
            <a:chExt cx="2229460" cy="690863"/>
          </a:xfrm>
        </p:grpSpPr>
        <p:cxnSp>
          <p:nvCxnSpPr>
            <p:cNvPr id="12" name="Connecteur droit avec flèche 11"/>
            <p:cNvCxnSpPr/>
            <p:nvPr/>
          </p:nvCxnSpPr>
          <p:spPr>
            <a:xfrm flipH="1" flipV="1">
              <a:off x="930990" y="2307501"/>
              <a:ext cx="276373" cy="288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2876680" y="2334400"/>
              <a:ext cx="283770" cy="2576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207363" y="1904638"/>
              <a:ext cx="1696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>
                  <a:sym typeface="Wingdings" panose="05000000000000000000" pitchFamily="2" charset="2"/>
                </a:rPr>
                <a:t>mid frequencies</a:t>
              </a:r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930990" y="4505661"/>
            <a:ext cx="2229460" cy="690863"/>
            <a:chOff x="930990" y="1904638"/>
            <a:chExt cx="2229460" cy="690863"/>
          </a:xfrm>
        </p:grpSpPr>
        <p:cxnSp>
          <p:nvCxnSpPr>
            <p:cNvPr id="19" name="Connecteur droit avec flèche 18"/>
            <p:cNvCxnSpPr/>
            <p:nvPr/>
          </p:nvCxnSpPr>
          <p:spPr>
            <a:xfrm flipH="1" flipV="1">
              <a:off x="930990" y="2307501"/>
              <a:ext cx="276373" cy="288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2876680" y="2334400"/>
              <a:ext cx="283770" cy="2576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07363" y="1904638"/>
              <a:ext cx="1696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>
                  <a:sym typeface="Wingdings" panose="05000000000000000000" pitchFamily="2" charset="2"/>
                </a:rPr>
                <a:t>mid frequencies</a:t>
              </a:r>
              <a:endParaRPr lang="fr-FR"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54" y="4093625"/>
            <a:ext cx="2444892" cy="2084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9163050" y="4156287"/>
            <a:ext cx="2724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In M representation, the result is very good except at the high frequencies where there is an abnormal behavior with Mr decreasing in the experimental data. Maybe due to the apparatus …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1855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16</a:t>
            </a:fld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08371" y="278578"/>
            <a:ext cx="27520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Ambiguïty of the models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63512" y="588152"/>
            <a:ext cx="6561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93675">
              <a:buFont typeface="Arial" panose="020B0604020202020204" pitchFamily="34" charset="0"/>
              <a:buChar char="•"/>
            </a:pPr>
            <a:r>
              <a:rPr lang="fr-FR" smtClean="0"/>
              <a:t>The blue curve named « circle123 » are very similar to the experimental data processed above with a </a:t>
            </a:r>
            <a:r>
              <a:rPr lang="en-US"/>
              <a:t>Finite Length Warburg with SHORT Circuit </a:t>
            </a:r>
            <a:r>
              <a:rPr lang="fr-FR" smtClean="0"/>
              <a:t>:</a:t>
            </a:r>
          </a:p>
          <a:p>
            <a:pPr marL="92075"/>
            <a:r>
              <a:rPr lang="en-US" smtClean="0"/>
              <a:t>	p(p(R1,C1</a:t>
            </a:r>
            <a:r>
              <a:rPr lang="en-US"/>
              <a:t>),G2</a:t>
            </a:r>
            <a:r>
              <a:rPr lang="en-US" smtClean="0"/>
              <a:t>)</a:t>
            </a:r>
          </a:p>
          <a:p>
            <a:pPr marL="377825" indent="-285750">
              <a:buFont typeface="Arial" panose="020B0604020202020204" pitchFamily="34" charset="0"/>
              <a:buChar char="•"/>
            </a:pPr>
            <a:r>
              <a:rPr lang="fr-FR" smtClean="0"/>
              <a:t>Try to find the parameters giving the red line</a:t>
            </a:r>
            <a:r>
              <a:rPr lang="fr-FR">
                <a:ea typeface="SimSun" panose="02010600030101010101" pitchFamily="2" charset="-122"/>
              </a:rPr>
              <a:t> </a:t>
            </a:r>
            <a:r>
              <a:rPr lang="fr-FR" smtClean="0">
                <a:ea typeface="SimSun" panose="02010600030101010101" pitchFamily="2" charset="-122"/>
              </a:rPr>
              <a:t>which at first glance seems statisfying.</a:t>
            </a:r>
            <a:endParaRPr lang="fr-FR" smtClean="0"/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fr-FR" smtClean="0"/>
              <a:t>However, watching the real Z-part gave the figure 2 where one can state a gap at the high frequencies. It is also visible when using the M-representation (figure 3).</a:t>
            </a:r>
          </a:p>
          <a:p>
            <a:pPr marL="374650" indent="-285750">
              <a:buFont typeface="Arial" panose="020B0604020202020204" pitchFamily="34" charset="0"/>
              <a:buChar char="•"/>
            </a:pPr>
            <a:r>
              <a:rPr lang="fr-FR" smtClean="0"/>
              <a:t>Read the next slide to know from where circle123 comes…</a:t>
            </a:r>
            <a:endParaRPr lang="fr-FR">
              <a:sym typeface="Wingdings" panose="05000000000000000000" pitchFamily="2" charset="2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1" y="849921"/>
            <a:ext cx="408975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2" y="3571932"/>
            <a:ext cx="4083502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12" y="3571932"/>
            <a:ext cx="4024634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77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17</a:t>
            </a:fld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08371" y="278578"/>
            <a:ext cx="2783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Producing simulated data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29201" y="1150830"/>
                <a:ext cx="4769689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193675">
                  <a:buFont typeface="Arial" panose="020B0604020202020204" pitchFamily="34" charset="0"/>
                  <a:buChar char="•"/>
                </a:pPr>
                <a:r>
                  <a:rPr lang="fr-FR" smtClean="0"/>
                  <a:t>Using the model </a:t>
                </a:r>
                <a:r>
                  <a:rPr lang="fr-FR" smtClean="0">
                    <a:sym typeface="Wingdings" panose="05000000000000000000" pitchFamily="2" charset="2"/>
                  </a:rPr>
                  <a:t>p(R1,C1) in « circuit », we produced circles 1, 2 and 3. The parameters were successivly :</a:t>
                </a:r>
                <a:endParaRPr lang="fr-FR">
                  <a:sym typeface="Wingdings" panose="05000000000000000000" pitchFamily="2" charset="2"/>
                </a:endParaRPr>
              </a:p>
              <a:p>
                <a:pPr lvl="2"/>
                <a:r>
                  <a:rPr lang="fr-FR" smtClean="0">
                    <a:sym typeface="Wingdings" panose="05000000000000000000" pitchFamily="2" charset="2"/>
                  </a:rPr>
                  <a:t>p(1) </a:t>
                </a:r>
                <a:r>
                  <a:rPr lang="fr-FR">
                    <a:sym typeface="Wingdings" panose="05000000000000000000" pitchFamily="2" charset="2"/>
                  </a:rPr>
                  <a:t>= 1e4 then </a:t>
                </a:r>
                <a:r>
                  <a:rPr lang="fr-FR" smtClean="0">
                    <a:sym typeface="Wingdings" panose="05000000000000000000" pitchFamily="2" charset="2"/>
                  </a:rPr>
                  <a:t>2e4 and 3e4</a:t>
                </a:r>
                <a:endParaRPr lang="fr-FR">
                  <a:sym typeface="Wingdings" panose="05000000000000000000" pitchFamily="2" charset="2"/>
                </a:endParaRPr>
              </a:p>
              <a:p>
                <a:r>
                  <a:rPr lang="fr-FR">
                    <a:sym typeface="Wingdings" panose="05000000000000000000" pitchFamily="2" charset="2"/>
                  </a:rPr>
                  <a:t>	</a:t>
                </a:r>
                <a:r>
                  <a:rPr lang="fr-FR" smtClean="0">
                    <a:sym typeface="Wingdings" panose="05000000000000000000" pitchFamily="2" charset="2"/>
                  </a:rPr>
                  <a:t>p(2) </a:t>
                </a:r>
                <a:r>
                  <a:rPr lang="fr-FR">
                    <a:sym typeface="Wingdings" panose="05000000000000000000" pitchFamily="2" charset="2"/>
                  </a:rPr>
                  <a:t>= </a:t>
                </a:r>
                <a:r>
                  <a:rPr lang="fr-FR" smtClean="0">
                    <a:sym typeface="Wingdings" panose="05000000000000000000" pitchFamily="2" charset="2"/>
                  </a:rPr>
                  <a:t>1e-9</a:t>
                </a:r>
                <a:r>
                  <a:rPr lang="fr-FR">
                    <a:sym typeface="Wingdings" panose="05000000000000000000" pitchFamily="2" charset="2"/>
                  </a:rPr>
                  <a:t> </a:t>
                </a:r>
                <a:r>
                  <a:rPr lang="fr-FR" smtClean="0">
                    <a:sym typeface="Wingdings" panose="05000000000000000000" pitchFamily="2" charset="2"/>
                  </a:rPr>
                  <a:t>then 2e-9 and 3e-9</a:t>
                </a:r>
              </a:p>
              <a:p>
                <a:pPr marL="92075"/>
                <a:endParaRPr lang="fr-FR" smtClean="0">
                  <a:sym typeface="Wingdings" panose="05000000000000000000" pitchFamily="2" charset="2"/>
                </a:endParaRPr>
              </a:p>
              <a:p>
                <a:pPr marL="265113" indent="-173038">
                  <a:buFont typeface="Arial" panose="020B0604020202020204" pitchFamily="34" charset="0"/>
                  <a:buChar char="•"/>
                </a:pPr>
                <a:r>
                  <a:rPr lang="fr-FR" smtClean="0">
                    <a:sym typeface="Wingdings" panose="05000000000000000000" pitchFamily="2" charset="2"/>
                  </a:rPr>
                  <a:t>To produce the spectrum of these impedances all put in series « circle123 », the model was :</a:t>
                </a:r>
              </a:p>
              <a:p>
                <a:r>
                  <a:rPr lang="fr-FR">
                    <a:sym typeface="Wingdings" panose="05000000000000000000" pitchFamily="2" charset="2"/>
                  </a:rPr>
                  <a:t>	</a:t>
                </a:r>
                <a:r>
                  <a:rPr lang="fr-FR" smtClean="0">
                    <a:sym typeface="Wingdings" panose="05000000000000000000" pitchFamily="2" charset="2"/>
                  </a:rPr>
                  <a:t>s(p(R1,C1</a:t>
                </a:r>
                <a:r>
                  <a:rPr lang="fr-FR">
                    <a:sym typeface="Wingdings" panose="05000000000000000000" pitchFamily="2" charset="2"/>
                  </a:rPr>
                  <a:t>),p(R1,C1</a:t>
                </a:r>
                <a:r>
                  <a:rPr lang="fr-FR" smtClean="0">
                    <a:sym typeface="Wingdings" panose="05000000000000000000" pitchFamily="2" charset="2"/>
                  </a:rPr>
                  <a:t>))</a:t>
                </a:r>
              </a:p>
              <a:p>
                <a:pPr marL="265113"/>
                <a:r>
                  <a:rPr lang="fr-FR" smtClean="0">
                    <a:sym typeface="Wingdings" panose="05000000000000000000" pitchFamily="2" charset="2"/>
                  </a:rPr>
                  <a:t>with :</a:t>
                </a:r>
              </a:p>
              <a:p>
                <a:r>
                  <a:rPr lang="fr-FR">
                    <a:sym typeface="Wingdings" panose="05000000000000000000" pitchFamily="2" charset="2"/>
                  </a:rPr>
                  <a:t>	</a:t>
                </a:r>
                <a:r>
                  <a:rPr lang="fr-FR" smtClean="0">
                    <a:sym typeface="Wingdings" panose="05000000000000000000" pitchFamily="2" charset="2"/>
                  </a:rPr>
                  <a:t>1e4,1e-9,2e4,2e-9,3e4,3e-9</a:t>
                </a:r>
              </a:p>
              <a:p>
                <a:r>
                  <a:rPr lang="fr-FR">
                    <a:sym typeface="Wingdings" panose="05000000000000000000" pitchFamily="2" charset="2"/>
                  </a:rPr>
                  <a:t>[</a:t>
                </a:r>
                <a:r>
                  <a:rPr lang="fr-FR" smtClean="0">
                    <a:sym typeface="Wingdings" panose="05000000000000000000" pitchFamily="2" charset="2"/>
                  </a:rPr>
                  <a:t>At a fixed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mtClean="0">
                    <a:sym typeface="Wingdings" panose="05000000000000000000" pitchFamily="2" charset="2"/>
                  </a:rPr>
                  <a:t>, the point of the resulting spectrum is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FR" smtClean="0">
                  <a:sym typeface="Wingdings" panose="05000000000000000000" pitchFamily="2" charset="2"/>
                </a:endParaRPr>
              </a:p>
              <a:p>
                <a:r>
                  <a:rPr lang="fr-FR" sz="1400" smtClean="0">
                    <a:sym typeface="Wingdings" panose="05000000000000000000" pitchFamily="2" charset="2"/>
                  </a:rPr>
                  <a:t>Beware, the figure shows a special case where the points are aligned but usually they are not</a:t>
                </a:r>
                <a:r>
                  <a:rPr lang="fr-FR" smtClean="0">
                    <a:sym typeface="Wingdings" panose="05000000000000000000" pitchFamily="2" charset="2"/>
                  </a:rPr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mtClean="0">
                    <a:sym typeface="Wingdings" panose="05000000000000000000" pitchFamily="2" charset="2"/>
                  </a:rPr>
                  <a:t>Try this model on the Legreen data …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201" y="1150830"/>
                <a:ext cx="4769689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022" t="-809" r="-19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e 81"/>
          <p:cNvGrpSpPr/>
          <p:nvPr/>
        </p:nvGrpSpPr>
        <p:grpSpPr>
          <a:xfrm>
            <a:off x="408371" y="910359"/>
            <a:ext cx="6203112" cy="5134532"/>
            <a:chOff x="408372" y="1066543"/>
            <a:chExt cx="5086908" cy="4210611"/>
          </a:xfrm>
        </p:grpSpPr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372" y="1066543"/>
              <a:ext cx="5086908" cy="4210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Connecteur droit avec flèche 83"/>
            <p:cNvCxnSpPr/>
            <p:nvPr/>
          </p:nvCxnSpPr>
          <p:spPr>
            <a:xfrm flipV="1">
              <a:off x="1037167" y="3272367"/>
              <a:ext cx="4212166" cy="711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>
              <a:cxnSpLocks noChangeAspect="1"/>
            </p:cNvCxnSpPr>
            <p:nvPr/>
          </p:nvCxnSpPr>
          <p:spPr>
            <a:xfrm flipV="1">
              <a:off x="1037167" y="3627967"/>
              <a:ext cx="2148204" cy="3627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>
              <a:cxnSpLocks noChangeAspect="1"/>
            </p:cNvCxnSpPr>
            <p:nvPr/>
          </p:nvCxnSpPr>
          <p:spPr>
            <a:xfrm flipV="1">
              <a:off x="1037167" y="3748192"/>
              <a:ext cx="1436158" cy="2424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/>
            <p:cNvCxnSpPr>
              <a:cxnSpLocks noChangeAspect="1"/>
            </p:cNvCxnSpPr>
            <p:nvPr/>
          </p:nvCxnSpPr>
          <p:spPr>
            <a:xfrm flipV="1">
              <a:off x="1037167" y="3865880"/>
              <a:ext cx="697015" cy="117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 de texte 13"/>
                <p:cNvSpPr txBox="1"/>
                <p:nvPr/>
              </p:nvSpPr>
              <p:spPr>
                <a:xfrm>
                  <a:off x="4942967" y="3265255"/>
                  <a:ext cx="353695" cy="4171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Zone de 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967" y="3265255"/>
                  <a:ext cx="353695" cy="417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 de texte 13"/>
                <p:cNvSpPr txBox="1"/>
                <p:nvPr/>
              </p:nvSpPr>
              <p:spPr>
                <a:xfrm>
                  <a:off x="3098027" y="3273721"/>
                  <a:ext cx="353695" cy="4171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 de 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027" y="3273721"/>
                  <a:ext cx="353695" cy="4171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 de texte 13"/>
                <p:cNvSpPr txBox="1"/>
                <p:nvPr/>
              </p:nvSpPr>
              <p:spPr>
                <a:xfrm>
                  <a:off x="2379185" y="3392128"/>
                  <a:ext cx="353695" cy="4171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Zone de 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185" y="3392128"/>
                  <a:ext cx="353695" cy="4171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 de texte 13"/>
                <p:cNvSpPr txBox="1"/>
                <p:nvPr/>
              </p:nvSpPr>
              <p:spPr>
                <a:xfrm>
                  <a:off x="1660343" y="3507529"/>
                  <a:ext cx="353695" cy="4171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Zone de 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343" y="3507529"/>
                  <a:ext cx="353695" cy="41719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79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8370" y="278578"/>
            <a:ext cx="86008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Download the Matlab program ZfitGUI</a:t>
            </a:r>
            <a:endParaRPr lang="fr-FR"/>
          </a:p>
        </p:txBody>
      </p:sp>
      <p:grpSp>
        <p:nvGrpSpPr>
          <p:cNvPr id="42" name="Groupe 41"/>
          <p:cNvGrpSpPr/>
          <p:nvPr/>
        </p:nvGrpSpPr>
        <p:grpSpPr>
          <a:xfrm>
            <a:off x="596812" y="1034668"/>
            <a:ext cx="4683050" cy="2231398"/>
            <a:chOff x="6978177" y="1309656"/>
            <a:chExt cx="4683050" cy="2231398"/>
          </a:xfrm>
        </p:grpSpPr>
        <p:cxnSp>
          <p:nvCxnSpPr>
            <p:cNvPr id="26" name="Connecteur droit avec flèche 25"/>
            <p:cNvCxnSpPr>
              <a:stCxn id="30" idx="0"/>
            </p:cNvCxnSpPr>
            <p:nvPr/>
          </p:nvCxnSpPr>
          <p:spPr>
            <a:xfrm flipV="1">
              <a:off x="7733830" y="1678988"/>
              <a:ext cx="510365" cy="395402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8244195" y="1309656"/>
              <a:ext cx="1552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smtClean="0"/>
                <a:t>Z      fit       GUI</a:t>
              </a:r>
              <a:endParaRPr lang="fr-FR" b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978177" y="2074390"/>
              <a:ext cx="1511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mtClean="0"/>
                <a:t>Impédance Z</a:t>
              </a:r>
              <a:endParaRPr lang="fr-FR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8586265" y="2063726"/>
              <a:ext cx="15113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Fit : </a:t>
              </a:r>
              <a:r>
                <a:rPr lang="en-US"/>
                <a:t>search for the best parameters of </a:t>
              </a:r>
              <a:r>
                <a:rPr lang="en-US" smtClean="0"/>
                <a:t>an Equivalent Circuit</a:t>
              </a:r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529150" y="1869398"/>
              <a:ext cx="11320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mtClean="0"/>
                <a:t>Graphical</a:t>
              </a:r>
            </a:p>
            <a:p>
              <a:r>
                <a:rPr lang="fr-FR" smtClean="0"/>
                <a:t>User</a:t>
              </a:r>
            </a:p>
            <a:p>
              <a:r>
                <a:rPr lang="fr-FR" smtClean="0"/>
                <a:t>Interface</a:t>
              </a:r>
              <a:endParaRPr lang="fr-FR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 flipV="1">
              <a:off x="8879305" y="1673656"/>
              <a:ext cx="120543" cy="40073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H="1" flipV="1">
              <a:off x="9854520" y="1583385"/>
              <a:ext cx="541157" cy="3571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12" y="3160630"/>
            <a:ext cx="4730993" cy="25528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7" name="Connecteur droit avec flèche 16"/>
          <p:cNvCxnSpPr/>
          <p:nvPr/>
        </p:nvCxnSpPr>
        <p:spPr>
          <a:xfrm>
            <a:off x="7581168" y="5448601"/>
            <a:ext cx="59676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700788" y="4437046"/>
            <a:ext cx="59676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82021" y="6337300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8370" y="278578"/>
            <a:ext cx="4136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Preambule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08369" y="2068350"/>
                <a:ext cx="8344263" cy="1968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mtClean="0"/>
                  <a:t>If a semi-circle is found in the Z-representation, one may use the parallel model p(R1,C1). It means that when the EC is submitted to a voltage, the current comes from 2 additive contributions. One is dissipative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mtClean="0"/>
                  <a:t> when the other is conservative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/>
                  <a:t>. If the semi-circle was shifted along the real Z axis, just add a resistor in series to fit the spectrum. In the same vein, note </a:t>
                </a:r>
                <a:r>
                  <a:rPr lang="en-US" smtClean="0"/>
                  <a:t>that the series EC</a:t>
                </a:r>
              </a:p>
              <a:p>
                <a:pPr marL="271463"/>
                <a:r>
                  <a:rPr lang="en-US" smtClean="0"/>
                  <a:t> s(p(R1,C1),</a:t>
                </a:r>
                <a:r>
                  <a:rPr lang="en-US"/>
                  <a:t> p(R1,C1</a:t>
                </a:r>
                <a:r>
                  <a:rPr lang="en-US" smtClean="0"/>
                  <a:t>)) will give 2 successive semi-circles, less or more overlapped.</a:t>
                </a:r>
                <a:endParaRPr lang="en-US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9" y="2068350"/>
                <a:ext cx="8344263" cy="1968424"/>
              </a:xfrm>
              <a:prstGeom prst="rect">
                <a:avLst/>
              </a:prstGeom>
              <a:blipFill rotWithShape="0">
                <a:blip r:embed="rId2"/>
                <a:stretch>
                  <a:fillRect l="-511" t="-1548" b="-40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7" y="2091380"/>
            <a:ext cx="1773954" cy="129422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21" y="4036774"/>
            <a:ext cx="1986402" cy="92842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242" y="3510778"/>
            <a:ext cx="2475713" cy="10519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49271" y="3977462"/>
            <a:ext cx="5581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If </a:t>
            </a:r>
            <a:r>
              <a:rPr lang="en-US"/>
              <a:t>the semi-circle was found in the C-representation, </a:t>
            </a:r>
            <a:r>
              <a:rPr lang="en-US" smtClean="0"/>
              <a:t>the </a:t>
            </a:r>
            <a:r>
              <a:rPr lang="en-US"/>
              <a:t>right EC is the serial </a:t>
            </a:r>
            <a:r>
              <a:rPr lang="en-US" smtClean="0"/>
              <a:t>Debye model </a:t>
            </a:r>
            <a:r>
              <a:rPr lang="en-US"/>
              <a:t>s(R1,C1) with only one current usually attributed to the </a:t>
            </a:r>
            <a:r>
              <a:rPr lang="en-US" smtClean="0"/>
              <a:t>material</a:t>
            </a:r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21" y="5231118"/>
            <a:ext cx="2233917" cy="982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369" y="801230"/>
                <a:ext cx="11407809" cy="1347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/>
                  <a:t>Impedance is a complex number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which is frequency dependent as are the related immitances like for instance, the complex capacitance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𝑗𝑍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smtClean="0"/>
                  <a:t>. The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is called spectrum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  <a:r>
                  <a:rPr lang="en-US"/>
                  <a:t>To model these data, one may use equivalent circuit (EC</a:t>
                </a:r>
                <a:r>
                  <a:rPr lang="en-US" smtClean="0"/>
                  <a:t>). </a:t>
                </a:r>
                <a:r>
                  <a:rPr lang="en-US"/>
                  <a:t>The spectra have usually one or more semi-circle loops whose analysis allows to separate intrinsic phenomena of those arising from the electrodes, the wires or even the apparatus effects.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9" y="801230"/>
                <a:ext cx="11407809" cy="1347292"/>
              </a:xfrm>
              <a:prstGeom prst="rect">
                <a:avLst/>
              </a:prstGeom>
              <a:blipFill rotWithShape="0">
                <a:blip r:embed="rId7"/>
                <a:stretch>
                  <a:fillRect l="-481" t="-2262" b="-63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37510" y="4781107"/>
            <a:ext cx="826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</a:t>
            </a:r>
            <a:r>
              <a:rPr lang="en-US" smtClean="0"/>
              <a:t>olarization and which </a:t>
            </a:r>
            <a:r>
              <a:rPr lang="en-US"/>
              <a:t>equilibrium is delayed by the resistor. If the semi-circle was shifted along the real C axis, just add a capacitor in parallel to fit the data. Here also, we may find 2 successive semi-circles but the model would be : p(s(R1,C1), s(R1,C1)) .</a:t>
            </a:r>
          </a:p>
        </p:txBody>
      </p:sp>
    </p:spTree>
    <p:extLst>
      <p:ext uri="{BB962C8B-B14F-4D97-AF65-F5344CB8AC3E}">
        <p14:creationId xmlns:p14="http://schemas.microsoft.com/office/powerpoint/2010/main" val="40337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245" y="3310696"/>
            <a:ext cx="2410180" cy="1508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8370" y="278578"/>
            <a:ext cx="86008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Download simulations and experimantal data</a:t>
            </a:r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6000609" y="1651853"/>
            <a:ext cx="962016" cy="2413140"/>
            <a:chOff x="7043515" y="4094717"/>
            <a:chExt cx="1032044" cy="2126819"/>
          </a:xfrm>
        </p:grpSpPr>
        <p:cxnSp>
          <p:nvCxnSpPr>
            <p:cNvPr id="21" name="Connecteur droit avec flèche 20"/>
            <p:cNvCxnSpPr/>
            <p:nvPr/>
          </p:nvCxnSpPr>
          <p:spPr>
            <a:xfrm>
              <a:off x="7043515" y="5189919"/>
              <a:ext cx="59676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ccolade ouvrante 21"/>
            <p:cNvSpPr/>
            <p:nvPr/>
          </p:nvSpPr>
          <p:spPr>
            <a:xfrm>
              <a:off x="7854215" y="4094717"/>
              <a:ext cx="221344" cy="2126819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349028" y="820598"/>
            <a:ext cx="802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In </a:t>
            </a:r>
            <a:r>
              <a:rPr lang="fr-FR" smtClean="0"/>
              <a:t>Internet, </a:t>
            </a:r>
            <a:r>
              <a:rPr lang="fr-FR"/>
              <a:t>search for the </a:t>
            </a:r>
            <a:r>
              <a:rPr lang="fr-FR" smtClean="0"/>
              <a:t>google web site « jeanlucdellis », navigate to the « programmes Matlab » repertory to  </a:t>
            </a:r>
            <a:r>
              <a:rPr lang="fr-FR"/>
              <a:t>download </a:t>
            </a:r>
            <a:r>
              <a:rPr lang="fr-FR" smtClean="0"/>
              <a:t>the files to process as trainings.</a:t>
            </a:r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28" y="1646374"/>
            <a:ext cx="3995393" cy="44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ZoneTexte 10"/>
          <p:cNvSpPr txBox="1"/>
          <p:nvPr/>
        </p:nvSpPr>
        <p:spPr>
          <a:xfrm>
            <a:off x="6962627" y="4223357"/>
            <a:ext cx="1175432" cy="366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Download</a:t>
            </a:r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830043" y="5083300"/>
            <a:ext cx="308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Get the function ZfitGUI, the Tutorial and the User Manual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22" y="2357527"/>
            <a:ext cx="1911448" cy="596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22" y="3208808"/>
            <a:ext cx="4013406" cy="23559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Connecteur droit avec flèche 17"/>
          <p:cNvCxnSpPr/>
          <p:nvPr/>
        </p:nvCxnSpPr>
        <p:spPr>
          <a:xfrm flipV="1">
            <a:off x="4231646" y="2894496"/>
            <a:ext cx="1746790" cy="13999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10183750" y="4050203"/>
            <a:ext cx="55627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0934695" y="4343792"/>
            <a:ext cx="55627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11334623" y="4619996"/>
            <a:ext cx="55627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6"/>
          <a:srcRect l="7692" t="21809" r="47276"/>
          <a:stretch/>
        </p:blipFill>
        <p:spPr>
          <a:xfrm>
            <a:off x="7148082" y="1605983"/>
            <a:ext cx="1438183" cy="2478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068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80" y="1400305"/>
            <a:ext cx="5296172" cy="4730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8370" y="278577"/>
            <a:ext cx="5354255" cy="3839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the Matlab program ZfitGUI adds UIMENUS to a figure</a:t>
            </a:r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08370" y="887615"/>
            <a:ext cx="308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Type ZfitGUI without inputs :</a:t>
            </a:r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5407201" y="814905"/>
            <a:ext cx="4235" cy="5147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4671" t="7268"/>
          <a:stretch/>
        </p:blipFill>
        <p:spPr>
          <a:xfrm>
            <a:off x="899961" y="1496652"/>
            <a:ext cx="1644650" cy="629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Accolade ouvrante 27"/>
          <p:cNvSpPr/>
          <p:nvPr/>
        </p:nvSpPr>
        <p:spPr>
          <a:xfrm rot="5400000">
            <a:off x="5286359" y="-138306"/>
            <a:ext cx="253815" cy="3528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55" y="2416182"/>
            <a:ext cx="3329725" cy="251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0" y="1233054"/>
            <a:ext cx="3300095" cy="2514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8370" y="278578"/>
            <a:ext cx="3468305" cy="3691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How to generate simulated Z-data</a:t>
            </a:r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10455" y="3819007"/>
            <a:ext cx="2704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Click ‘Circuit’ to enter the frequency bounds.</a:t>
            </a:r>
          </a:p>
          <a:p>
            <a:r>
              <a:rPr lang="fr-FR" smtClean="0"/>
              <a:t>Default : 1 Hz to 10</a:t>
            </a:r>
            <a:r>
              <a:rPr lang="fr-FR" baseline="30000" smtClean="0"/>
              <a:t>6</a:t>
            </a:r>
            <a:r>
              <a:rPr lang="fr-FR" smtClean="0"/>
              <a:t> Hz…</a:t>
            </a:r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70110" y="1583727"/>
            <a:ext cx="861173" cy="24679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570919" y="3987731"/>
            <a:ext cx="43194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435180" y="798897"/>
            <a:ext cx="7436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… and to enter the Circuit String. Default string is : s(p(R1, C1), R1).</a:t>
            </a:r>
          </a:p>
          <a:p>
            <a:r>
              <a:rPr lang="en-US" sz="1600" smtClean="0"/>
              <a:t>‘s’ stands </a:t>
            </a:r>
            <a:r>
              <a:rPr lang="en-US" sz="1600"/>
              <a:t>for </a:t>
            </a:r>
            <a:r>
              <a:rPr lang="en-US" sz="1600" smtClean="0"/>
              <a:t>‘put </a:t>
            </a:r>
            <a:r>
              <a:rPr lang="en-US" sz="1600"/>
              <a:t>in </a:t>
            </a:r>
            <a:r>
              <a:rPr lang="en-US" sz="1600" smtClean="0"/>
              <a:t>series’ </a:t>
            </a:r>
            <a:r>
              <a:rPr lang="en-US" sz="1600"/>
              <a:t>and </a:t>
            </a:r>
            <a:r>
              <a:rPr lang="en-US" sz="1600" smtClean="0"/>
              <a:t>‘p’ for ‘put </a:t>
            </a:r>
            <a:r>
              <a:rPr lang="en-US" sz="1600"/>
              <a:t>in </a:t>
            </a:r>
            <a:r>
              <a:rPr lang="en-US" sz="1600" smtClean="0"/>
              <a:t>parallel’. </a:t>
            </a:r>
            <a:r>
              <a:rPr lang="en-US" sz="1600"/>
              <a:t>These operators must have exactly 2 arguments. The numerals beside the element letters </a:t>
            </a:r>
            <a:r>
              <a:rPr lang="en-US" sz="1600" smtClean="0"/>
              <a:t>R (resistor) and C (capacitor) are </a:t>
            </a:r>
            <a:r>
              <a:rPr lang="en-US" sz="1600"/>
              <a:t>reminders about the amount of parameters they </a:t>
            </a:r>
            <a:r>
              <a:rPr lang="en-US" sz="1600" smtClean="0"/>
              <a:t>need. L1 (inductor), E2 (CPE), G2, H2 (diffusion impedances) and even user-defined element may be used. Read </a:t>
            </a:r>
            <a:r>
              <a:rPr lang="en-US" sz="1600"/>
              <a:t>the </a:t>
            </a:r>
            <a:r>
              <a:rPr lang="en-US" sz="1600" smtClean="0"/>
              <a:t>User Manual of ZfitGUI to have more details about them.</a:t>
            </a:r>
            <a:endParaRPr lang="fr-FR" sz="1600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893437" y="4402667"/>
            <a:ext cx="1109430" cy="7339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234588" y="5127313"/>
            <a:ext cx="3332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It is mandatory to enter values for the elements. Enter them as they come in the Circuit String.</a:t>
            </a:r>
          </a:p>
          <a:p>
            <a:r>
              <a:rPr lang="fr-FR" sz="1600" smtClean="0"/>
              <a:t>Default : 5 10</a:t>
            </a:r>
            <a:r>
              <a:rPr lang="fr-FR" sz="1600" baseline="30000" smtClean="0"/>
              <a:t>4</a:t>
            </a:r>
            <a:r>
              <a:rPr lang="fr-FR" sz="1600" smtClean="0"/>
              <a:t>, 10</a:t>
            </a:r>
            <a:r>
              <a:rPr lang="fr-FR" sz="1600" baseline="30000" smtClean="0"/>
              <a:t>-9</a:t>
            </a:r>
            <a:r>
              <a:rPr lang="fr-FR" sz="1600" smtClean="0"/>
              <a:t>, 5 10</a:t>
            </a:r>
            <a:r>
              <a:rPr lang="fr-FR" sz="1600" baseline="30000" smtClean="0"/>
              <a:t>3</a:t>
            </a:r>
            <a:endParaRPr lang="fr-FR" sz="1600" baseline="30000"/>
          </a:p>
        </p:txBody>
      </p:sp>
      <p:sp>
        <p:nvSpPr>
          <p:cNvPr id="16" name="ZoneTexte 15"/>
          <p:cNvSpPr txBox="1"/>
          <p:nvPr/>
        </p:nvSpPr>
        <p:spPr>
          <a:xfrm>
            <a:off x="8153399" y="5852461"/>
            <a:ext cx="340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Note that ‘Graph’ contains sub-menus</a:t>
            </a:r>
            <a:endParaRPr lang="fr-FR" sz="1600" baseline="3000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162760" y="890362"/>
            <a:ext cx="1" cy="380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123" y="2416182"/>
            <a:ext cx="3444010" cy="3270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80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  <p:bldP spid="2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32" y="772420"/>
            <a:ext cx="5321573" cy="47500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8370" y="1470199"/>
            <a:ext cx="45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Click on the « Load Data » uimenu to load Z2Loops in ZfitGUI</a:t>
            </a:r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08371" y="278578"/>
            <a:ext cx="62410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Z2Loops – Fitting a simulated Data of a conductive system (A)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506297" y="5592667"/>
            <a:ext cx="450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Next step is to select the curve, write a Circuit string and feed it with initial values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3" y="2692316"/>
            <a:ext cx="3733992" cy="39562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Connecteur droit avec flèche 36"/>
          <p:cNvCxnSpPr/>
          <p:nvPr/>
        </p:nvCxnSpPr>
        <p:spPr>
          <a:xfrm>
            <a:off x="835850" y="2116530"/>
            <a:ext cx="0" cy="7794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3380490" y="6243799"/>
            <a:ext cx="637883" cy="13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4406855" y="3701989"/>
            <a:ext cx="1550062" cy="154057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6304" y="854364"/>
            <a:ext cx="6359994" cy="5232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Before</a:t>
            </a:r>
            <a:r>
              <a:rPr lang="fr-FR" sz="1400" dirty="0" smtClean="0"/>
              <a:t> to </a:t>
            </a:r>
            <a:r>
              <a:rPr lang="fr-FR" sz="1400" dirty="0" err="1" smtClean="0"/>
              <a:t>proceed</a:t>
            </a:r>
            <a:r>
              <a:rPr lang="fr-FR" sz="1400" dirty="0" smtClean="0"/>
              <a:t>, clean the figure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« </a:t>
            </a:r>
            <a:r>
              <a:rPr lang="fr-FR" sz="1400" dirty="0" err="1" smtClean="0"/>
              <a:t>edit</a:t>
            </a:r>
            <a:r>
              <a:rPr lang="fr-FR" sz="1400" dirty="0" smtClean="0"/>
              <a:t> plot » </a:t>
            </a:r>
            <a:r>
              <a:rPr lang="fr-FR" sz="1400" dirty="0" err="1" smtClean="0"/>
              <a:t>tool</a:t>
            </a:r>
            <a:r>
              <a:rPr lang="fr-FR" sz="1400" dirty="0" smtClean="0"/>
              <a:t> (</a:t>
            </a:r>
            <a:r>
              <a:rPr lang="fr-FR" sz="1400" dirty="0" err="1" smtClean="0"/>
              <a:t>arrow</a:t>
            </a:r>
            <a:r>
              <a:rPr lang="fr-FR" sz="1400" dirty="0" smtClean="0"/>
              <a:t> of the menu), </a:t>
            </a:r>
            <a:r>
              <a:rPr lang="fr-FR" sz="1400" dirty="0" err="1" smtClean="0"/>
              <a:t>then</a:t>
            </a:r>
            <a:r>
              <a:rPr lang="fr-FR" sz="1400" dirty="0" smtClean="0"/>
              <a:t> right-click on the </a:t>
            </a:r>
            <a:r>
              <a:rPr lang="fr-FR" sz="1400" dirty="0" err="1" smtClean="0"/>
              <a:t>preceeding</a:t>
            </a:r>
            <a:r>
              <a:rPr lang="fr-FR" sz="1400" dirty="0" smtClean="0"/>
              <a:t> </a:t>
            </a:r>
            <a:r>
              <a:rPr lang="fr-FR" sz="1400" dirty="0" err="1" smtClean="0"/>
              <a:t>curve</a:t>
            </a:r>
            <a:r>
              <a:rPr lang="fr-FR" sz="1400" dirty="0" smtClean="0"/>
              <a:t> and </a:t>
            </a:r>
            <a:r>
              <a:rPr lang="fr-FR" sz="1400" dirty="0" err="1" smtClean="0"/>
              <a:t>delete</a:t>
            </a:r>
            <a:r>
              <a:rPr lang="fr-FR" sz="1400" dirty="0" smtClean="0"/>
              <a:t> </a:t>
            </a:r>
            <a:r>
              <a:rPr lang="fr-FR" sz="1400" dirty="0" err="1" smtClean="0"/>
              <a:t>it</a:t>
            </a:r>
            <a:r>
              <a:rPr lang="fr-FR" sz="1400" dirty="0" smtClean="0"/>
              <a:t>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582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59" y="2203544"/>
            <a:ext cx="1904132" cy="1662579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4913986" y="3950230"/>
            <a:ext cx="3293225" cy="160043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smtClean="0"/>
              <a:t>The tools in the bottom of the Result figure are very usefull :</a:t>
            </a:r>
          </a:p>
          <a:p>
            <a:endParaRPr lang="fr-FR" sz="1400"/>
          </a:p>
          <a:p>
            <a:endParaRPr lang="fr-FR" sz="1400" smtClean="0"/>
          </a:p>
          <a:p>
            <a:endParaRPr lang="fr-FR" sz="1400" smtClean="0"/>
          </a:p>
          <a:p>
            <a:endParaRPr lang="fr-FR" sz="1400"/>
          </a:p>
          <a:p>
            <a:endParaRPr lang="fr-FR" sz="140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5772" y="832700"/>
            <a:ext cx="151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Click on «SelectLine » to process the curve</a:t>
            </a:r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120366" y="725727"/>
            <a:ext cx="493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Click on « Circuit » to enter the Circuit string and the Pinit. As the spectra usually show loops, « s(p(R1,C1),R1</a:t>
            </a:r>
            <a:r>
              <a:rPr lang="fr-FR" smtClean="0"/>
              <a:t>) » is a good start because p(R1,C1) defines a semi-circle which can be translated along the real axis with the s(        ,</a:t>
            </a:r>
            <a:r>
              <a:rPr lang="fr-FR"/>
              <a:t>R1</a:t>
            </a:r>
            <a:r>
              <a:rPr lang="fr-FR" smtClean="0"/>
              <a:t>) operator</a:t>
            </a:r>
            <a:endParaRPr lang="fr-FR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0374302" y="3178058"/>
            <a:ext cx="5700" cy="40741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08371" y="278578"/>
            <a:ext cx="6152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mtClean="0"/>
              <a:t>Z2Loops – </a:t>
            </a:r>
            <a:r>
              <a:rPr lang="fr-FR"/>
              <a:t>Fitting of a simulated Data of a conductive </a:t>
            </a:r>
            <a:r>
              <a:rPr lang="fr-FR" smtClean="0"/>
              <a:t>system (B)</a:t>
            </a:r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523599" y="1464391"/>
            <a:ext cx="59676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47" y="816884"/>
            <a:ext cx="1505027" cy="1231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376" y="3656811"/>
            <a:ext cx="2540300" cy="17080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cteur droit avec flèche 12"/>
          <p:cNvCxnSpPr/>
          <p:nvPr/>
        </p:nvCxnSpPr>
        <p:spPr>
          <a:xfrm flipH="1" flipV="1">
            <a:off x="8486622" y="3582445"/>
            <a:ext cx="635200" cy="267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653870" y="2789274"/>
            <a:ext cx="319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Click on «Fit», then twice on the large </a:t>
            </a:r>
            <a:r>
              <a:rPr lang="fr-FR"/>
              <a:t>loop </a:t>
            </a:r>
            <a:r>
              <a:rPr lang="fr-FR" smtClean="0"/>
              <a:t>to fit it and …</a:t>
            </a:r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4878306" y="2913210"/>
            <a:ext cx="648074" cy="10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99052" y="3178058"/>
            <a:ext cx="215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… to get the results graphically and in the Result figure:</a:t>
            </a:r>
            <a:endParaRPr lang="fr-FR" sz="1600"/>
          </a:p>
        </p:txBody>
      </p:sp>
      <p:sp>
        <p:nvSpPr>
          <p:cNvPr id="28" name="ZoneTexte 27"/>
          <p:cNvSpPr txBox="1"/>
          <p:nvPr/>
        </p:nvSpPr>
        <p:spPr>
          <a:xfrm>
            <a:off x="1919352" y="5617367"/>
            <a:ext cx="2746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Try to fit </a:t>
            </a:r>
            <a:r>
              <a:rPr lang="fr-FR" sz="1600"/>
              <a:t>the whole spectrum with s(p(R1,C1</a:t>
            </a:r>
            <a:r>
              <a:rPr lang="fr-FR" sz="1600" smtClean="0"/>
              <a:t>),</a:t>
            </a:r>
            <a:r>
              <a:rPr lang="fr-FR" sz="1600"/>
              <a:t> p(R1,C1</a:t>
            </a:r>
            <a:r>
              <a:rPr lang="fr-FR" sz="1600" smtClean="0"/>
              <a:t>))</a:t>
            </a:r>
            <a:endParaRPr lang="fr-FR" sz="160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621" y="260244"/>
            <a:ext cx="2692538" cy="28258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Connecteur droit avec flèche 26"/>
          <p:cNvCxnSpPr/>
          <p:nvPr/>
        </p:nvCxnSpPr>
        <p:spPr>
          <a:xfrm>
            <a:off x="2160478" y="2678723"/>
            <a:ext cx="5700" cy="40741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6"/>
          <a:srcRect t="73005"/>
          <a:stretch/>
        </p:blipFill>
        <p:spPr>
          <a:xfrm>
            <a:off x="5071446" y="4500045"/>
            <a:ext cx="2978303" cy="995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ZoneTexte 28"/>
          <p:cNvSpPr txBox="1"/>
          <p:nvPr/>
        </p:nvSpPr>
        <p:spPr>
          <a:xfrm>
            <a:off x="4913986" y="5599406"/>
            <a:ext cx="3293225" cy="73866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smtClean="0"/>
              <a:t>Very usefull : the values in the Value colunm are editable. Change them to get a better initial parameters set.</a:t>
            </a:r>
            <a:endParaRPr lang="fr-FR" sz="14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81" y="4040287"/>
            <a:ext cx="1797142" cy="1492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88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  <p:bldP spid="35" grpId="0"/>
      <p:bldP spid="21" grpId="0"/>
      <p:bldP spid="24" grpId="0"/>
      <p:bldP spid="28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3" y="4546013"/>
            <a:ext cx="2447365" cy="2087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48" y="3414340"/>
            <a:ext cx="2682485" cy="2263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Spectroscopie d'Impédance - Jean-Luc Dellis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86265" y="6315503"/>
            <a:ext cx="2743200" cy="365125"/>
          </a:xfrm>
        </p:spPr>
        <p:txBody>
          <a:bodyPr/>
          <a:lstStyle/>
          <a:p>
            <a:fld id="{37707A2D-5712-493F-9CC0-0FF3F940990E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3896" y="3136249"/>
            <a:ext cx="2948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Load ‘C2Loops’. One obtains a Z-spectrum looking like the one of a capacitor, lets switch to : ‘Graph, -Ci=f(Cr)’</a:t>
            </a:r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4186" y="278578"/>
            <a:ext cx="41281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C2Loops – Fitting of a simulated Data of a dielectric system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440673" y="1673971"/>
            <a:ext cx="59676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3515252" y="1564168"/>
            <a:ext cx="59676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59" y="1064717"/>
            <a:ext cx="2467188" cy="2000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1" y="287295"/>
            <a:ext cx="2468078" cy="20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ZoneTexte 24"/>
          <p:cNvSpPr txBox="1"/>
          <p:nvPr/>
        </p:nvSpPr>
        <p:spPr>
          <a:xfrm>
            <a:off x="3906175" y="2340023"/>
            <a:ext cx="4003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It gives a main loop and the beginning of another at HF (checked in using ‘Graph, frequency?’)</a:t>
            </a:r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148074" y="642919"/>
            <a:ext cx="38108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When </a:t>
            </a:r>
            <a:r>
              <a:rPr lang="fr-FR" sz="1600"/>
              <a:t>in « C » representation</a:t>
            </a:r>
            <a:r>
              <a:rPr lang="fr-FR" sz="1600" smtClean="0"/>
              <a:t>, for dielectric systems, 2 successive loops </a:t>
            </a:r>
            <a:r>
              <a:rPr lang="fr-FR" sz="1600"/>
              <a:t>correspond to 2 </a:t>
            </a:r>
            <a:r>
              <a:rPr lang="fr-FR" sz="1600" smtClean="0"/>
              <a:t>Debye relaxations </a:t>
            </a:r>
            <a:r>
              <a:rPr lang="fr-FR" sz="1600"/>
              <a:t>s(R1,C1</a:t>
            </a:r>
            <a:r>
              <a:rPr lang="fr-FR" sz="1600" smtClean="0"/>
              <a:t>) in parallel. So here, we will use the Circuit String : p(s(R1,C1),</a:t>
            </a:r>
            <a:r>
              <a:rPr lang="fr-FR" sz="1600"/>
              <a:t> s(R1,C1</a:t>
            </a:r>
            <a:r>
              <a:rPr lang="fr-FR" sz="1600" smtClean="0"/>
              <a:t>)) and from the spectrum inspection, we shall start with capacitors 5 10</a:t>
            </a:r>
            <a:r>
              <a:rPr lang="fr-FR" sz="1600" baseline="30000" smtClean="0"/>
              <a:t>-10</a:t>
            </a:r>
            <a:r>
              <a:rPr lang="fr-FR" sz="1600" smtClean="0"/>
              <a:t> F (at HF) and 15 10</a:t>
            </a:r>
            <a:r>
              <a:rPr lang="fr-FR" sz="1600" baseline="30000" smtClean="0"/>
              <a:t>-10</a:t>
            </a:r>
            <a:r>
              <a:rPr lang="fr-FR" sz="1600" smtClean="0"/>
              <a:t> F (at LF).</a:t>
            </a:r>
            <a:endParaRPr lang="fr-FR" sz="160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628" y="3692747"/>
            <a:ext cx="2619525" cy="20788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Connecteur droit avec flèche 36"/>
          <p:cNvCxnSpPr/>
          <p:nvPr/>
        </p:nvCxnSpPr>
        <p:spPr>
          <a:xfrm>
            <a:off x="10412803" y="3383731"/>
            <a:ext cx="5700" cy="40741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058801" y="3900241"/>
            <a:ext cx="19828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r>
              <a:rPr lang="fr-FR" sz="1600"/>
              <a:t>One may examine the Re(Z) = f(</a:t>
            </a:r>
            <a:r>
              <a:rPr lang="el-GR" sz="1600"/>
              <a:t>ω</a:t>
            </a:r>
            <a:r>
              <a:rPr lang="fr-FR" sz="1600"/>
              <a:t>) curve to get initial values 10</a:t>
            </a:r>
            <a:r>
              <a:rPr lang="fr-FR" sz="1600" baseline="30000"/>
              <a:t>4.4</a:t>
            </a:r>
            <a:r>
              <a:rPr lang="fr-FR" sz="1600"/>
              <a:t> </a:t>
            </a:r>
            <a:r>
              <a:rPr lang="el-GR" sz="1600"/>
              <a:t>Ω</a:t>
            </a:r>
            <a:r>
              <a:rPr lang="fr-FR" sz="1600"/>
              <a:t> (at LF) and 10</a:t>
            </a:r>
            <a:r>
              <a:rPr lang="fr-FR" sz="1600" baseline="30000"/>
              <a:t>1.8</a:t>
            </a:r>
            <a:r>
              <a:rPr lang="fr-FR" sz="1600"/>
              <a:t> </a:t>
            </a:r>
            <a:r>
              <a:rPr lang="el-GR" sz="1600"/>
              <a:t>Ω</a:t>
            </a:r>
            <a:r>
              <a:rPr lang="fr-FR" sz="1600"/>
              <a:t> (at HF) </a:t>
            </a:r>
            <a:r>
              <a:rPr lang="fr-FR" sz="1600" smtClean="0"/>
              <a:t>or use « Fit » and a try and error method.</a:t>
            </a:r>
            <a:endParaRPr lang="fr-FR" sz="1600"/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6516208" y="4808182"/>
            <a:ext cx="648074" cy="10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635918" y="5771575"/>
            <a:ext cx="364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r>
              <a:rPr lang="fr-FR" sz="1600" smtClean="0"/>
              <a:t>The Initial parameters have little error in the C guesses but anyway, lets try « Fit »</a:t>
            </a:r>
            <a:endParaRPr lang="fr-FR" sz="160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987323" y="5275816"/>
            <a:ext cx="648074" cy="10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7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1222</Words>
  <Application>Microsoft Office PowerPoint</Application>
  <PresentationFormat>Grand écran</PresentationFormat>
  <Paragraphs>185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Jean-Luc DELLIS</dc:creator>
  <cp:lastModifiedBy>tp-phys-01</cp:lastModifiedBy>
  <cp:revision>378</cp:revision>
  <cp:lastPrinted>2017-11-16T09:35:46Z</cp:lastPrinted>
  <dcterms:created xsi:type="dcterms:W3CDTF">2017-04-23T14:16:08Z</dcterms:created>
  <dcterms:modified xsi:type="dcterms:W3CDTF">2019-11-26T17:02:59Z</dcterms:modified>
</cp:coreProperties>
</file>