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4"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59062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2726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05486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70701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cloud.ibm.com/docs/watson-studio"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4" Type="http://schemas.openxmlformats.org/officeDocument/2006/relationships/hyperlink" Target="https://dataplatform.cloud.ibm.com/docs/content/wsj/analyze-data/autoai-overview.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79428" y="1293857"/>
            <a:ext cx="9144000" cy="977778"/>
          </a:xfrm>
        </p:spPr>
        <p:txBody>
          <a:bodyPr>
            <a:normAutofit fontScale="90000"/>
          </a:bodyPr>
          <a:lstStyle/>
          <a:p>
            <a:pPr algn="ctr"/>
            <a:r>
              <a:rPr lang="en-US" dirty="0"/>
              <a:t>Predictive Maintenance of Industrial Machinery </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452120" y="3681904"/>
            <a:ext cx="11287760" cy="1938992"/>
          </a:xfrm>
          <a:prstGeom prst="rect">
            <a:avLst/>
          </a:prstGeom>
          <a:noFill/>
        </p:spPr>
        <p:txBody>
          <a:bodyPr wrap="square" lIns="91440" tIns="45720" rIns="91440" bIns="45720" rtlCol="0" anchor="t">
            <a:spAutoFit/>
          </a:bodyPr>
          <a:lstStyle/>
          <a:p>
            <a:pPr algn="ctr"/>
            <a:r>
              <a:rPr lang="en-US" sz="2400" b="1" i="1" dirty="0">
                <a:solidFill>
                  <a:schemeClr val="bg1"/>
                </a:solidFill>
                <a:latin typeface="Arial" pitchFamily="34" charset="0"/>
                <a:cs typeface="Arial" pitchFamily="34" charset="0"/>
              </a:rPr>
              <a:t>Presented By:</a:t>
            </a:r>
          </a:p>
          <a:p>
            <a:pPr algn="ctr"/>
            <a:endParaRPr lang="en-US" sz="2400" b="1" i="1" dirty="0">
              <a:solidFill>
                <a:schemeClr val="bg1"/>
              </a:solidFill>
              <a:latin typeface="Arial" pitchFamily="34" charset="0"/>
              <a:cs typeface="Arial" pitchFamily="34" charset="0"/>
            </a:endParaRPr>
          </a:p>
          <a:p>
            <a:pPr algn="ctr"/>
            <a:r>
              <a:rPr lang="en-US" sz="2400" b="1" dirty="0">
                <a:solidFill>
                  <a:schemeClr val="bg1"/>
                </a:solidFill>
                <a:latin typeface="Arial"/>
                <a:cs typeface="Arial"/>
              </a:rPr>
              <a:t>Devanjana Ghosh</a:t>
            </a:r>
            <a:br>
              <a:rPr lang="en-US" sz="2400" b="1" dirty="0">
                <a:solidFill>
                  <a:schemeClr val="bg1"/>
                </a:solidFill>
                <a:latin typeface="Arial"/>
                <a:cs typeface="Arial"/>
              </a:rPr>
            </a:br>
            <a:r>
              <a:rPr lang="en-US" sz="2400" b="1" dirty="0">
                <a:solidFill>
                  <a:schemeClr val="bg1"/>
                </a:solidFill>
                <a:latin typeface="Arial"/>
                <a:cs typeface="Arial"/>
              </a:rPr>
              <a:t>Academy Of Technology</a:t>
            </a:r>
          </a:p>
          <a:p>
            <a:pPr algn="ctr"/>
            <a:r>
              <a:rPr lang="en-US" sz="2400" b="1" dirty="0">
                <a:solidFill>
                  <a:schemeClr val="bg1"/>
                </a:solidFill>
                <a:latin typeface="Arial"/>
                <a:cs typeface="Arial"/>
              </a:rPr>
              <a:t>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153FD7-C490-E268-4DE0-38005546A097}"/>
              </a:ext>
            </a:extLst>
          </p:cNvPr>
          <p:cNvPicPr>
            <a:picLocks noChangeAspect="1"/>
          </p:cNvPicPr>
          <p:nvPr/>
        </p:nvPicPr>
        <p:blipFill>
          <a:blip r:embed="rId3"/>
          <a:srcRect l="-221" r="-135"/>
          <a:stretch>
            <a:fillRect/>
          </a:stretch>
        </p:blipFill>
        <p:spPr>
          <a:xfrm>
            <a:off x="447040" y="680720"/>
            <a:ext cx="11318240" cy="5496560"/>
          </a:xfrm>
          <a:prstGeom prst="rect">
            <a:avLst/>
          </a:prstGeom>
        </p:spPr>
      </p:pic>
    </p:spTree>
    <p:extLst>
      <p:ext uri="{BB962C8B-B14F-4D97-AF65-F5344CB8AC3E}">
        <p14:creationId xmlns:p14="http://schemas.microsoft.com/office/powerpoint/2010/main" val="250009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824F82-86AB-6F5E-6067-F4B67D085545}"/>
              </a:ext>
            </a:extLst>
          </p:cNvPr>
          <p:cNvPicPr>
            <a:picLocks noChangeAspect="1"/>
          </p:cNvPicPr>
          <p:nvPr/>
        </p:nvPicPr>
        <p:blipFill>
          <a:blip r:embed="rId3"/>
          <a:srcRect l="11" r="99"/>
          <a:stretch>
            <a:fillRect/>
          </a:stretch>
        </p:blipFill>
        <p:spPr>
          <a:xfrm>
            <a:off x="518160" y="665480"/>
            <a:ext cx="11348720" cy="5481320"/>
          </a:xfrm>
          <a:prstGeom prst="rect">
            <a:avLst/>
          </a:prstGeom>
        </p:spPr>
      </p:pic>
    </p:spTree>
    <p:extLst>
      <p:ext uri="{BB962C8B-B14F-4D97-AF65-F5344CB8AC3E}">
        <p14:creationId xmlns:p14="http://schemas.microsoft.com/office/powerpoint/2010/main" val="309551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311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a:extLst>
              <a:ext uri="{FF2B5EF4-FFF2-40B4-BE49-F238E27FC236}">
                <a16:creationId xmlns:a16="http://schemas.microsoft.com/office/drawing/2014/main" id="{40E7E50C-60EB-3B98-8A11-787B9C37D483}"/>
              </a:ext>
            </a:extLst>
          </p:cNvPr>
          <p:cNvSpPr txBox="1"/>
          <p:nvPr/>
        </p:nvSpPr>
        <p:spPr>
          <a:xfrm>
            <a:off x="581192" y="1498660"/>
            <a:ext cx="11029616" cy="4306307"/>
          </a:xfrm>
          <a:prstGeom prst="rect">
            <a:avLst/>
          </a:prstGeom>
          <a:noFill/>
        </p:spPr>
        <p:txBody>
          <a:bodyPr wrap="square">
            <a:spAutoFit/>
          </a:bodyPr>
          <a:lstStyle/>
          <a:p>
            <a:pPr marL="0" indent="0" algn="just">
              <a:lnSpc>
                <a:spcPct val="200000"/>
              </a:lnSpc>
              <a:buNone/>
            </a:pPr>
            <a:r>
              <a:rPr lang="en-US" sz="2000" dirty="0">
                <a:latin typeface="Franklin Gothic Book (Body)"/>
                <a:cs typeface="Times New Roman" panose="02020603050405020304" pitchFamily="18" charset="0"/>
              </a:rPr>
              <a:t>The project successfully developed and deployed a predictive maintenance system using IBM Watson Studio and </a:t>
            </a:r>
            <a:r>
              <a:rPr lang="en-US" sz="2000" dirty="0" err="1">
                <a:latin typeface="Franklin Gothic Book (Body)"/>
                <a:cs typeface="Times New Roman" panose="02020603050405020304" pitchFamily="18" charset="0"/>
              </a:rPr>
              <a:t>AutoAI</a:t>
            </a:r>
            <a:r>
              <a:rPr lang="en-US" sz="2000" dirty="0">
                <a:latin typeface="Franklin Gothic Book (Body)"/>
                <a:cs typeface="Times New Roman" panose="02020603050405020304" pitchFamily="18" charset="0"/>
              </a:rPr>
              <a:t> on IBM Cloud Lite. The Snap Random Forest Classifier demonstrated exceptional performance in classifying multiple machine failure types with a holdout accuracy of 99.7%. This solution not only minimizes machine downtime and operational costs but also enhances equipment reliability and extends machinery lifespan. The seamless integration of REST APIs further enables real-time predictions and alerts for industrial teams, fostering smarter and more responsive maintenance strategies.</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72CFDAB-319B-88DB-7E48-E1929747D53F}"/>
              </a:ext>
            </a:extLst>
          </p:cNvPr>
          <p:cNvSpPr txBox="1"/>
          <p:nvPr/>
        </p:nvSpPr>
        <p:spPr>
          <a:xfrm>
            <a:off x="736600" y="1714699"/>
            <a:ext cx="10935366" cy="3690754"/>
          </a:xfrm>
          <a:prstGeom prst="rect">
            <a:avLst/>
          </a:prstGeom>
          <a:noFill/>
        </p:spPr>
        <p:txBody>
          <a:bodyPr wrap="square">
            <a:spAutoFit/>
          </a:bodyPr>
          <a:lstStyle/>
          <a:p>
            <a:pPr marL="0" indent="0" algn="just">
              <a:lnSpc>
                <a:spcPct val="200000"/>
              </a:lnSpc>
              <a:buNone/>
            </a:pPr>
            <a:r>
              <a:rPr lang="en-US" sz="2000" dirty="0">
                <a:latin typeface="Franklin Gothic Book (Body)"/>
                <a:cs typeface="Times New Roman" panose="02020603050405020304" pitchFamily="18" charset="0"/>
              </a:rPr>
              <a:t>The current system forms a solid base for predictive maintenance and can be enhanced further. Future improvements include using LSTM/GRU models for better time-series predictions, deploying models on edge devices for faster response, and integrating multimodal data like images or sound for deeper insights. The solution can be extended across industries and linked with smart schedulers for automated maintenance. A real-time IBM Cloud dashboard can also improve monitoring and decision-making.</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a:extLst>
              <a:ext uri="{FF2B5EF4-FFF2-40B4-BE49-F238E27FC236}">
                <a16:creationId xmlns:a16="http://schemas.microsoft.com/office/drawing/2014/main" id="{A90549CA-4EB1-AC4E-5AE5-27CD83588DD1}"/>
              </a:ext>
            </a:extLst>
          </p:cNvPr>
          <p:cNvSpPr txBox="1"/>
          <p:nvPr/>
        </p:nvSpPr>
        <p:spPr>
          <a:xfrm>
            <a:off x="581192" y="1849735"/>
            <a:ext cx="11194248" cy="2268378"/>
          </a:xfrm>
          <a:prstGeom prst="rect">
            <a:avLst/>
          </a:prstGeom>
          <a:noFill/>
        </p:spPr>
        <p:txBody>
          <a:bodyPr wrap="square">
            <a:spAutoFit/>
          </a:bodyPr>
          <a:lstStyle/>
          <a:p>
            <a:pPr marL="342900" indent="-342900" algn="just">
              <a:lnSpc>
                <a:spcPct val="250000"/>
              </a:lnSpc>
              <a:buClr>
                <a:schemeClr val="accent1"/>
              </a:buClr>
              <a:buFont typeface="Wingdings" panose="05000000000000000000" pitchFamily="2" charset="2"/>
              <a:buChar char="§"/>
            </a:pPr>
            <a:r>
              <a:rPr lang="en-IN" sz="2000" dirty="0">
                <a:latin typeface="Franklin Gothic Book (Body)"/>
                <a:cs typeface="Times New Roman" panose="02020603050405020304" pitchFamily="18" charset="0"/>
              </a:rPr>
              <a:t>Kaggle Dataset – </a:t>
            </a:r>
            <a:r>
              <a:rPr lang="en-IN" sz="2000" dirty="0">
                <a:solidFill>
                  <a:schemeClr val="accent1"/>
                </a:solidFill>
                <a:latin typeface="Franklin Gothic Book (Body)"/>
                <a:cs typeface="Times New Roman" panose="02020603050405020304" pitchFamily="18" charset="0"/>
                <a:hlinkClick r:id="rId2">
                  <a:extLst>
                    <a:ext uri="{A12FA001-AC4F-418D-AE19-62706E023703}">
                      <ahyp:hlinkClr xmlns:ahyp="http://schemas.microsoft.com/office/drawing/2018/hyperlinkcolor" val="tx"/>
                    </a:ext>
                  </a:extLst>
                </a:hlinkClick>
              </a:rPr>
              <a:t>Predictive Maintenance Dataset</a:t>
            </a:r>
            <a:endParaRPr lang="en-IN" sz="2000" dirty="0">
              <a:solidFill>
                <a:schemeClr val="accent1"/>
              </a:solidFill>
              <a:latin typeface="Franklin Gothic Book (Body)"/>
              <a:cs typeface="Times New Roman" panose="02020603050405020304" pitchFamily="18" charset="0"/>
            </a:endParaRPr>
          </a:p>
          <a:p>
            <a:pPr marL="342900" indent="-342900" algn="just">
              <a:lnSpc>
                <a:spcPct val="250000"/>
              </a:lnSpc>
              <a:buClr>
                <a:schemeClr val="accent1"/>
              </a:buClr>
              <a:buFont typeface="Wingdings" panose="05000000000000000000" pitchFamily="2" charset="2"/>
              <a:buChar char="§"/>
            </a:pPr>
            <a:r>
              <a:rPr lang="nl-NL" sz="2000" b="1" dirty="0">
                <a:solidFill>
                  <a:schemeClr val="accent1"/>
                </a:solidFill>
                <a:latin typeface="Franklin Gothic Book (Body)"/>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IBM Watson Studio Documentation </a:t>
            </a:r>
            <a:endParaRPr lang="nl-NL" sz="2000" b="1" dirty="0">
              <a:solidFill>
                <a:schemeClr val="accent1"/>
              </a:solidFill>
              <a:latin typeface="Franklin Gothic Book (Body)"/>
              <a:cs typeface="Times New Roman" panose="02020603050405020304" pitchFamily="18" charset="0"/>
            </a:endParaRPr>
          </a:p>
          <a:p>
            <a:pPr marL="342900" indent="-342900" algn="just">
              <a:lnSpc>
                <a:spcPct val="250000"/>
              </a:lnSpc>
              <a:buClr>
                <a:schemeClr val="accent1"/>
              </a:buClr>
              <a:buFont typeface="Wingdings" panose="05000000000000000000" pitchFamily="2" charset="2"/>
              <a:buChar char="§"/>
            </a:pPr>
            <a:r>
              <a:rPr lang="en-IN" sz="2000" dirty="0" err="1">
                <a:solidFill>
                  <a:schemeClr val="accent1"/>
                </a:solidFill>
                <a:latin typeface="Franklin Gothic Book (Body)"/>
                <a:cs typeface="Times New Roman" panose="02020603050405020304" pitchFamily="18" charset="0"/>
                <a:hlinkClick r:id="rId4">
                  <a:extLst>
                    <a:ext uri="{A12FA001-AC4F-418D-AE19-62706E023703}">
                      <ahyp:hlinkClr xmlns:ahyp="http://schemas.microsoft.com/office/drawing/2018/hyperlinkcolor" val="tx"/>
                    </a:ext>
                  </a:extLst>
                </a:hlinkClick>
              </a:rPr>
              <a:t>AutoAI</a:t>
            </a:r>
            <a:r>
              <a:rPr lang="en-IN" sz="2000" dirty="0">
                <a:solidFill>
                  <a:schemeClr val="accent1"/>
                </a:solidFill>
                <a:latin typeface="Franklin Gothic Book (Body)"/>
                <a:cs typeface="Times New Roman" panose="02020603050405020304" pitchFamily="18" charset="0"/>
                <a:hlinkClick r:id="rId4">
                  <a:extLst>
                    <a:ext uri="{A12FA001-AC4F-418D-AE19-62706E023703}">
                      <ahyp:hlinkClr xmlns:ahyp="http://schemas.microsoft.com/office/drawing/2018/hyperlinkcolor" val="tx"/>
                    </a:ext>
                  </a:extLst>
                </a:hlinkClick>
              </a:rPr>
              <a:t> Overview in Watson Studio</a:t>
            </a:r>
            <a:endParaRPr lang="nl-NL" sz="2000" dirty="0">
              <a:solidFill>
                <a:schemeClr val="accent1"/>
              </a:solidFill>
              <a:latin typeface="Franklin Gothic Book (Body)"/>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590396"/>
            <a:ext cx="11029616" cy="530296"/>
          </a:xfrm>
        </p:spPr>
        <p:txBody>
          <a:bodyPr/>
          <a:lstStyle/>
          <a:p>
            <a:r>
              <a:rPr lang="en-IN" dirty="0">
                <a:solidFill>
                  <a:schemeClr val="accent1"/>
                </a:solidFill>
              </a:rPr>
              <a:t>IBM Certifications</a:t>
            </a:r>
          </a:p>
        </p:txBody>
      </p:sp>
      <p:pic>
        <p:nvPicPr>
          <p:cNvPr id="10" name="Picture 9">
            <a:extLst>
              <a:ext uri="{FF2B5EF4-FFF2-40B4-BE49-F238E27FC236}">
                <a16:creationId xmlns:a16="http://schemas.microsoft.com/office/drawing/2014/main" id="{5966FD21-C293-3CAD-E107-CB71A86CABDE}"/>
              </a:ext>
            </a:extLst>
          </p:cNvPr>
          <p:cNvPicPr>
            <a:picLocks noChangeAspect="1"/>
          </p:cNvPicPr>
          <p:nvPr/>
        </p:nvPicPr>
        <p:blipFill>
          <a:blip r:embed="rId2"/>
          <a:srcRect b="2699"/>
          <a:stretch>
            <a:fillRect/>
          </a:stretch>
        </p:blipFill>
        <p:spPr>
          <a:xfrm>
            <a:off x="2407920" y="1191812"/>
            <a:ext cx="8107681" cy="523946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1" y="539596"/>
            <a:ext cx="11029616" cy="530296"/>
          </a:xfrm>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59C67979-4492-DA58-3E3D-2DC706911999}"/>
              </a:ext>
            </a:extLst>
          </p:cNvPr>
          <p:cNvPicPr>
            <a:picLocks noChangeAspect="1"/>
          </p:cNvPicPr>
          <p:nvPr/>
        </p:nvPicPr>
        <p:blipFill>
          <a:blip r:embed="rId2"/>
          <a:srcRect b="3318"/>
          <a:stretch>
            <a:fillRect/>
          </a:stretch>
        </p:blipFill>
        <p:spPr>
          <a:xfrm>
            <a:off x="2296160" y="1069892"/>
            <a:ext cx="7973208" cy="536138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16570DF-EF83-4799-1702-3A4E84732B89}"/>
              </a:ext>
            </a:extLst>
          </p:cNvPr>
          <p:cNvPicPr>
            <a:picLocks noChangeAspect="1"/>
          </p:cNvPicPr>
          <p:nvPr/>
        </p:nvPicPr>
        <p:blipFill>
          <a:blip r:embed="rId2"/>
          <a:srcRect l="-251" r="5716" b="17926"/>
          <a:stretch>
            <a:fillRect/>
          </a:stretch>
        </p:blipFill>
        <p:spPr>
          <a:xfrm>
            <a:off x="1793240" y="1232452"/>
            <a:ext cx="8605520" cy="52324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868046"/>
            <a:ext cx="10515600" cy="83325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90201"/>
            <a:ext cx="11019020" cy="408312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162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8217" y="1391920"/>
            <a:ext cx="11029615" cy="4328160"/>
          </a:xfrm>
        </p:spPr>
        <p:txBody>
          <a:bodyPr>
            <a:noAutofit/>
          </a:bodyPr>
          <a:lstStyle/>
          <a:p>
            <a:pPr marL="0" indent="0" algn="just">
              <a:lnSpc>
                <a:spcPct val="150000"/>
              </a:lnSpc>
              <a:buNone/>
            </a:pPr>
            <a:r>
              <a:rPr lang="en-US" sz="2000" dirty="0">
                <a:latin typeface="Franklin Gothic Book (Body)"/>
                <a:cs typeface="Times New Roman" panose="02020603050405020304" pitchFamily="18" charset="0"/>
              </a:rPr>
              <a:t>Modern industries rely on machinery that may unexpectedly fail, causing production downtime, increased costs, and significant disruptions to production lines. Traditional reactive maintenance strategies are often insufficient, leading to longer repair times and unplanned shutdowns. This project aims to predict various types of failures (e.g., tool wear, heat dissipation, power failure) before they happen using real-time sensor data from machines. Early identification of faults can reduce maintenance costs, improve equipment life and efficiency, and enable industries to implement condition-based maintenance strategies. By leveraging predictive analytics, industries can shift from reactive to proactive maintenance, enhancing productivity and operational reliability.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10641"/>
            <a:ext cx="11296176" cy="4998720"/>
          </a:xfrm>
        </p:spPr>
        <p:txBody>
          <a:bodyPr vert="horz" lIns="91440" tIns="45720" rIns="91440" bIns="45720" rtlCol="0" anchor="ctr">
            <a:noAutofit/>
          </a:bodyPr>
          <a:lstStyle/>
          <a:p>
            <a:pPr marL="0" indent="0">
              <a:buNone/>
            </a:pPr>
            <a:r>
              <a:rPr lang="en-US" sz="1400" dirty="0">
                <a:latin typeface="Franklin Gothic Book (Body)"/>
                <a:cs typeface="Times New Roman" panose="02020603050405020304" pitchFamily="18" charset="0"/>
              </a:rPr>
              <a:t>The proposed system addresses the challenge of predicting industrial machinery failures by leveraging machine learning and IBM Cloud technologies. The solution is built and deployed using IBM Watson Studio with the help of </a:t>
            </a:r>
            <a:r>
              <a:rPr lang="en-US" sz="1400" dirty="0" err="1">
                <a:latin typeface="Franklin Gothic Book (Body)"/>
                <a:cs typeface="Times New Roman" panose="02020603050405020304" pitchFamily="18" charset="0"/>
              </a:rPr>
              <a:t>AutoAI</a:t>
            </a:r>
            <a:r>
              <a:rPr lang="en-US" sz="1400" dirty="0">
                <a:latin typeface="Franklin Gothic Book (Body)"/>
                <a:cs typeface="Times New Roman" panose="02020603050405020304" pitchFamily="18" charset="0"/>
              </a:rPr>
              <a:t> for automated pipeline generation and optimization.</a:t>
            </a:r>
          </a:p>
          <a:p>
            <a:pPr marL="305435" indent="-305435"/>
            <a:r>
              <a:rPr lang="en-IN" sz="1400" dirty="0">
                <a:latin typeface="Franklin Gothic Book (Body)"/>
                <a:ea typeface="+mn-lt"/>
                <a:cs typeface="Times New Roman" panose="02020603050405020304" pitchFamily="18" charset="0"/>
              </a:rPr>
              <a:t>Data Collection:</a:t>
            </a:r>
            <a:endParaRPr lang="en-IN" sz="1400" dirty="0">
              <a:latin typeface="Franklin Gothic Book (Body)"/>
              <a:cs typeface="Times New Roman" panose="02020603050405020304" pitchFamily="18" charset="0"/>
            </a:endParaRPr>
          </a:p>
          <a:p>
            <a:pPr marL="629920" lvl="1" indent="-305435"/>
            <a:r>
              <a:rPr lang="en-US" dirty="0">
                <a:latin typeface="Franklin Gothic Book (Body)"/>
                <a:ea typeface="+mn-lt"/>
                <a:cs typeface="Times New Roman" panose="02020603050405020304" pitchFamily="18" charset="0"/>
              </a:rPr>
              <a:t>Utilize the Kaggle dataset with sensor readings such as rotational speed, torque, temperature, and tool wear.</a:t>
            </a:r>
            <a:r>
              <a:rPr lang="en-IN" dirty="0">
                <a:latin typeface="Franklin Gothic Book (Body)"/>
                <a:ea typeface="+mn-lt"/>
                <a:cs typeface="Times New Roman" panose="02020603050405020304" pitchFamily="18" charset="0"/>
              </a:rPr>
              <a:t> </a:t>
            </a:r>
            <a:r>
              <a:rPr lang="en-US" dirty="0">
                <a:latin typeface="Franklin Gothic Book (Body)"/>
                <a:cs typeface="Times New Roman" panose="02020603050405020304" pitchFamily="18" charset="0"/>
              </a:rPr>
              <a:t>Collect real-time operational data from machines.</a:t>
            </a:r>
            <a:endParaRPr lang="en-IN" dirty="0">
              <a:latin typeface="Franklin Gothic Book (Body)"/>
              <a:cs typeface="Times New Roman" panose="02020603050405020304" pitchFamily="18" charset="0"/>
            </a:endParaRPr>
          </a:p>
          <a:p>
            <a:pPr marL="305435" indent="-305435"/>
            <a:r>
              <a:rPr lang="en-IN" sz="1400" dirty="0">
                <a:latin typeface="Franklin Gothic Book (Body)"/>
                <a:ea typeface="+mn-lt"/>
                <a:cs typeface="Times New Roman" panose="02020603050405020304" pitchFamily="18" charset="0"/>
              </a:rPr>
              <a:t>Data Preprocessing:</a:t>
            </a:r>
            <a:endParaRPr lang="en-IN" sz="1400" dirty="0">
              <a:latin typeface="Franklin Gothic Book (Body)"/>
              <a:cs typeface="Times New Roman" panose="02020603050405020304" pitchFamily="18" charset="0"/>
            </a:endParaRPr>
          </a:p>
          <a:p>
            <a:pPr marL="629920" lvl="1" indent="-305435"/>
            <a:r>
              <a:rPr lang="en-US" dirty="0">
                <a:latin typeface="Franklin Gothic Book (Body)"/>
                <a:ea typeface="+mn-lt"/>
                <a:cs typeface="Times New Roman" panose="02020603050405020304" pitchFamily="18" charset="0"/>
              </a:rPr>
              <a:t>Handle missing values, normalize data, and encode categorical features.</a:t>
            </a:r>
            <a:r>
              <a:rPr lang="en-IN" dirty="0">
                <a:latin typeface="Franklin Gothic Book (Body)"/>
                <a:cs typeface="Times New Roman" panose="02020603050405020304" pitchFamily="18" charset="0"/>
              </a:rPr>
              <a:t> </a:t>
            </a:r>
            <a:r>
              <a:rPr lang="en-US" dirty="0">
                <a:latin typeface="Franklin Gothic Book (Body)"/>
                <a:ea typeface="+mn-lt"/>
                <a:cs typeface="Times New Roman" panose="02020603050405020304" pitchFamily="18" charset="0"/>
              </a:rPr>
              <a:t>Perform feature selection to improve model performance.</a:t>
            </a:r>
            <a:r>
              <a:rPr lang="en-IN" dirty="0">
                <a:latin typeface="Franklin Gothic Book (Body)"/>
                <a:ea typeface="+mn-lt"/>
                <a:cs typeface="Times New Roman" panose="02020603050405020304" pitchFamily="18" charset="0"/>
              </a:rPr>
              <a:t>Machine Learning Algorithm:</a:t>
            </a:r>
            <a:endParaRPr lang="en-IN" dirty="0">
              <a:latin typeface="Franklin Gothic Book (Body)"/>
              <a:cs typeface="Times New Roman" panose="02020603050405020304" pitchFamily="18" charset="0"/>
            </a:endParaRPr>
          </a:p>
          <a:p>
            <a:r>
              <a:rPr lang="en-US" sz="1400" dirty="0">
                <a:latin typeface="Franklin Gothic Book (Body)"/>
                <a:ea typeface="Calibri" panose="020F0502020204030204" pitchFamily="34" charset="0"/>
                <a:cs typeface="Times New Roman" panose="02020603050405020304" pitchFamily="18" charset="0"/>
              </a:rPr>
              <a:t>Model Selection and Training:</a:t>
            </a:r>
          </a:p>
          <a:p>
            <a:pPr lvl="1"/>
            <a:r>
              <a:rPr lang="en-US" dirty="0">
                <a:latin typeface="Franklin Gothic Book (Body)"/>
                <a:ea typeface="Calibri" panose="020F0502020204030204" pitchFamily="34" charset="0"/>
                <a:cs typeface="Times New Roman" panose="02020603050405020304" pitchFamily="18" charset="0"/>
              </a:rPr>
              <a:t>Snap Random Forest Classifier was selected as the best-performing model. Achieved 99.7% accuracy on the holdout dataset with high precision and recall scores across all classes.</a:t>
            </a:r>
          </a:p>
          <a:p>
            <a:pPr marL="305435" indent="-305435"/>
            <a:r>
              <a:rPr lang="en-IN" sz="1400" dirty="0">
                <a:latin typeface="Franklin Gothic Book (Body)"/>
                <a:ea typeface="+mn-lt"/>
                <a:cs typeface="Times New Roman" panose="02020603050405020304" pitchFamily="18" charset="0"/>
              </a:rPr>
              <a:t>Deployment:</a:t>
            </a:r>
            <a:endParaRPr lang="en-IN" sz="1400" dirty="0">
              <a:latin typeface="Franklin Gothic Book (Body)"/>
              <a:cs typeface="Times New Roman" panose="02020603050405020304" pitchFamily="18" charset="0"/>
            </a:endParaRPr>
          </a:p>
          <a:p>
            <a:pPr lvl="1"/>
            <a:r>
              <a:rPr lang="en-US" dirty="0">
                <a:latin typeface="Franklin Gothic Book (Body)"/>
                <a:ea typeface="Calibri" panose="020F0502020204030204" pitchFamily="34" charset="0"/>
                <a:cs typeface="Times New Roman" panose="02020603050405020304" pitchFamily="18" charset="0"/>
              </a:rPr>
              <a:t>Deploy the model on IBM Watson Studio using IBM Cloud Lite services. Use </a:t>
            </a:r>
            <a:r>
              <a:rPr lang="en-US" dirty="0" err="1">
                <a:latin typeface="Franklin Gothic Book (Body)"/>
                <a:ea typeface="Calibri" panose="020F0502020204030204" pitchFamily="34" charset="0"/>
                <a:cs typeface="Times New Roman" panose="02020603050405020304" pitchFamily="18" charset="0"/>
              </a:rPr>
              <a:t>AutoAI</a:t>
            </a:r>
            <a:r>
              <a:rPr lang="en-US" dirty="0">
                <a:latin typeface="Franklin Gothic Book (Body)"/>
                <a:ea typeface="Calibri" panose="020F0502020204030204" pitchFamily="34" charset="0"/>
                <a:cs typeface="Times New Roman" panose="02020603050405020304" pitchFamily="18" charset="0"/>
              </a:rPr>
              <a:t> for model optimization and performance tuning.</a:t>
            </a:r>
          </a:p>
          <a:p>
            <a:r>
              <a:rPr lang="en-US" sz="1400" dirty="0">
                <a:latin typeface="Franklin Gothic Book (Body)"/>
                <a:ea typeface="Calibri" panose="020F0502020204030204" pitchFamily="34" charset="0"/>
                <a:cs typeface="Times New Roman" panose="02020603050405020304" pitchFamily="18" charset="0"/>
              </a:rPr>
              <a:t>Evaluation:</a:t>
            </a:r>
          </a:p>
          <a:p>
            <a:pPr lvl="1"/>
            <a:r>
              <a:rPr lang="en-US" dirty="0">
                <a:latin typeface="Franklin Gothic Book (Body)"/>
                <a:ea typeface="Calibri" panose="020F0502020204030204" pitchFamily="34" charset="0"/>
                <a:cs typeface="Times New Roman" panose="02020603050405020304" pitchFamily="18" charset="0"/>
              </a:rPr>
              <a:t>Model performance was validated using metrics like ROC curves, confusion matrix, and precision-recall curves. The finalized model was deployed on IBM Cloud as a REST API for real-time predictions.</a:t>
            </a:r>
          </a:p>
          <a:p>
            <a:pPr lvl="1"/>
            <a:r>
              <a:rPr lang="en-IN" dirty="0">
                <a:latin typeface="Franklin Gothic Book (Body)"/>
                <a:cs typeface="Times New Roman" panose="02020603050405020304" pitchFamily="18" charset="0"/>
              </a:rPr>
              <a:t>Result: Model Accuracy is 99.7% (Holdout score)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481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2C9CC3C0-17D0-4712-DBA8-733799AE139A}"/>
              </a:ext>
            </a:extLst>
          </p:cNvPr>
          <p:cNvSpPr txBox="1"/>
          <p:nvPr/>
        </p:nvSpPr>
        <p:spPr>
          <a:xfrm>
            <a:off x="653348" y="1295112"/>
            <a:ext cx="10957460" cy="4900316"/>
          </a:xfrm>
          <a:prstGeom prst="rect">
            <a:avLst/>
          </a:prstGeom>
          <a:noFill/>
        </p:spPr>
        <p:txBody>
          <a:bodyPr wrap="square">
            <a:spAutoFit/>
          </a:bodyPr>
          <a:lstStyle/>
          <a:p>
            <a:pPr>
              <a:lnSpc>
                <a:spcPct val="150000"/>
              </a:lnSpc>
            </a:pPr>
            <a:r>
              <a:rPr lang="en-US" sz="1400" dirty="0">
                <a:latin typeface="Franklin Gothic Book (Body)"/>
                <a:cs typeface="Times New Roman" panose="02020603050405020304" pitchFamily="18" charset="0"/>
              </a:rPr>
              <a:t>To address the challenge of predicting machinery failures, a cloud-based automated machine learning workflow was implemented. The solution leverages IBM Cloud services to handle data processing, model building, evaluation, and deployment, ensuring scalability, automation, and real-time monitoring for industrial use.</a:t>
            </a:r>
            <a:endParaRPr lang="en-IN" sz="1400" dirty="0">
              <a:latin typeface="Franklin Gothic Book (Body)"/>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r>
              <a:rPr lang="en-IN" sz="1400" b="1" dirty="0">
                <a:latin typeface="Franklin Gothic Book (Body)"/>
                <a:cs typeface="Times New Roman" panose="02020603050405020304" pitchFamily="18" charset="0"/>
              </a:rPr>
              <a:t>System Requirements:</a:t>
            </a: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IBM Cloud Lite account with Watson Studio enabled</a:t>
            </a:r>
          </a:p>
          <a:p>
            <a:pPr marL="742950" lvl="1" indent="-285750">
              <a:lnSpc>
                <a:spcPct val="150000"/>
              </a:lnSpc>
              <a:buClr>
                <a:schemeClr val="accent1"/>
              </a:buClr>
              <a:buFont typeface="Wingdings" panose="05000000000000000000" pitchFamily="2" charset="2"/>
              <a:buChar char="§"/>
            </a:pPr>
            <a:r>
              <a:rPr lang="en-IN" sz="1400" dirty="0" err="1">
                <a:latin typeface="Franklin Gothic Book (Body)"/>
                <a:cs typeface="Times New Roman" panose="02020603050405020304" pitchFamily="18" charset="0"/>
              </a:rPr>
              <a:t>AutoAI</a:t>
            </a:r>
            <a:r>
              <a:rPr lang="en-IN" sz="1400" dirty="0">
                <a:latin typeface="Franklin Gothic Book (Body)"/>
                <a:cs typeface="Times New Roman" panose="02020603050405020304" pitchFamily="18" charset="0"/>
              </a:rPr>
              <a:t> for automated model generation and evaluation</a:t>
            </a: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IBM Cloud Object Storage for dataset hosting and retrieval</a:t>
            </a: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Deployment space for publishing and testing REST APIs</a:t>
            </a:r>
          </a:p>
          <a:p>
            <a:pPr marL="285750" indent="-285750">
              <a:lnSpc>
                <a:spcPct val="150000"/>
              </a:lnSpc>
              <a:buClr>
                <a:schemeClr val="accent1"/>
              </a:buClr>
              <a:buFont typeface="Wingdings" panose="05000000000000000000" pitchFamily="2" charset="2"/>
              <a:buChar char="§"/>
            </a:pPr>
            <a:r>
              <a:rPr lang="en-IN" sz="1400" b="1" dirty="0">
                <a:latin typeface="Franklin Gothic Book (Body)"/>
                <a:cs typeface="Times New Roman" panose="02020603050405020304" pitchFamily="18" charset="0"/>
              </a:rPr>
              <a:t>Libraries &amp; Tools Used:</a:t>
            </a:r>
            <a:endParaRPr lang="en-IN" sz="1400" dirty="0">
              <a:latin typeface="Franklin Gothic Book (Body)"/>
              <a:cs typeface="Times New Roman" panose="02020603050405020304" pitchFamily="18" charset="0"/>
            </a:endParaRP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IBM Watson Studio’s </a:t>
            </a:r>
            <a:r>
              <a:rPr lang="en-IN" sz="1400" dirty="0" err="1">
                <a:latin typeface="Franklin Gothic Book (Body)"/>
                <a:cs typeface="Times New Roman" panose="02020603050405020304" pitchFamily="18" charset="0"/>
              </a:rPr>
              <a:t>AutoAI</a:t>
            </a:r>
            <a:r>
              <a:rPr lang="en-IN" sz="1400" dirty="0">
                <a:latin typeface="Franklin Gothic Book (Body)"/>
                <a:cs typeface="Times New Roman" panose="02020603050405020304" pitchFamily="18" charset="0"/>
              </a:rPr>
              <a:t> (built-in models like Snap Random Forest, Decision Tree)</a:t>
            </a: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Python (for additional metrics, visualization, and preprocessing using Pandas, Scikit-learn, Matplotlib)</a:t>
            </a:r>
          </a:p>
          <a:p>
            <a:pPr marL="742950" lvl="1" indent="-285750">
              <a:lnSpc>
                <a:spcPct val="150000"/>
              </a:lnSpc>
              <a:buClr>
                <a:schemeClr val="accent1"/>
              </a:buClr>
              <a:buFont typeface="Wingdings" panose="05000000000000000000" pitchFamily="2" charset="2"/>
              <a:buChar char="§"/>
            </a:pPr>
            <a:r>
              <a:rPr lang="en-IN" sz="1400" dirty="0">
                <a:latin typeface="Franklin Gothic Book (Body)"/>
                <a:cs typeface="Times New Roman" panose="02020603050405020304" pitchFamily="18" charset="0"/>
              </a:rPr>
              <a:t>REST API interface for integration with industrial systems and dashboards.</a:t>
            </a:r>
          </a:p>
          <a:p>
            <a:pPr marL="742950" lvl="1" indent="-285750">
              <a:lnSpc>
                <a:spcPct val="150000"/>
              </a:lnSpc>
              <a:buClr>
                <a:schemeClr val="accent1"/>
              </a:buClr>
              <a:buFont typeface="Wingdings" panose="05000000000000000000" pitchFamily="2" charset="2"/>
              <a:buChar char="§"/>
            </a:pPr>
            <a:endParaRPr lang="en-IN" sz="1400" dirty="0">
              <a:latin typeface="Franklin Gothic Book (Body)"/>
              <a:cs typeface="Times New Roman" panose="02020603050405020304" pitchFamily="18" charset="0"/>
            </a:endParaRPr>
          </a:p>
          <a:p>
            <a:pPr>
              <a:lnSpc>
                <a:spcPct val="150000"/>
              </a:lnSpc>
            </a:pPr>
            <a:r>
              <a:rPr lang="en-US" sz="1400" dirty="0">
                <a:latin typeface="Franklin Gothic Book (Body)"/>
                <a:cs typeface="Times New Roman" panose="02020603050405020304" pitchFamily="18" charset="0"/>
              </a:rPr>
              <a:t>This approach enables predictive maintenance by automating the entire ML lifecycle — from data ingestion to real-time failure prediction, helping industries reduce downtime and maintenance costs.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146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Rectangle 2">
            <a:extLst>
              <a:ext uri="{FF2B5EF4-FFF2-40B4-BE49-F238E27FC236}">
                <a16:creationId xmlns:a16="http://schemas.microsoft.com/office/drawing/2014/main" id="{671B2AB3-44CA-2F5B-C3D1-52DC8B27E7F7}"/>
              </a:ext>
            </a:extLst>
          </p:cNvPr>
          <p:cNvSpPr>
            <a:spLocks noGrp="1" noChangeArrowheads="1"/>
          </p:cNvSpPr>
          <p:nvPr>
            <p:ph idx="1"/>
          </p:nvPr>
        </p:nvSpPr>
        <p:spPr bwMode="auto">
          <a:xfrm>
            <a:off x="581192" y="1592551"/>
            <a:ext cx="1131616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pPr>
            <a:r>
              <a:rPr lang="en-US" sz="1400" b="1" dirty="0">
                <a:latin typeface="Franklin Gothic Book (Body)"/>
                <a:cs typeface="Times New Roman" panose="02020603050405020304" pitchFamily="18" charset="0"/>
              </a:rPr>
              <a:t>Algorithm Selection:</a:t>
            </a:r>
            <a:r>
              <a:rPr lang="en-US" sz="1400" dirty="0">
                <a:latin typeface="Franklin Gothic Book (Body)"/>
                <a:cs typeface="Times New Roman" panose="02020603050405020304" pitchFamily="18" charset="0"/>
              </a:rPr>
              <a:t> </a:t>
            </a:r>
          </a:p>
          <a:p>
            <a:pPr lvl="1" algn="just"/>
            <a:r>
              <a:rPr lang="en-US" dirty="0">
                <a:latin typeface="Franklin Gothic Book (Body)"/>
                <a:cs typeface="Times New Roman" panose="02020603050405020304" pitchFamily="18" charset="0"/>
              </a:rPr>
              <a:t>Snap Random Forest Classifier was chosen as the primary algorithm for its ability to handle complex and nonlinear patterns effectively in multi-class classification problems. It was the top-performing model among several tested using </a:t>
            </a:r>
            <a:r>
              <a:rPr lang="en-US" dirty="0" err="1">
                <a:latin typeface="Franklin Gothic Book (Body)"/>
                <a:cs typeface="Times New Roman" panose="02020603050405020304" pitchFamily="18" charset="0"/>
              </a:rPr>
              <a:t>AutoAI</a:t>
            </a:r>
            <a:r>
              <a:rPr lang="en-US" dirty="0">
                <a:latin typeface="Franklin Gothic Book (Body)"/>
                <a:cs typeface="Times New Roman" panose="02020603050405020304" pitchFamily="18" charset="0"/>
              </a:rPr>
              <a:t>, including SVM, Logistic Regression, and Decision Tree.</a:t>
            </a:r>
          </a:p>
          <a:p>
            <a:pPr algn="just">
              <a:lnSpc>
                <a:spcPct val="100000"/>
              </a:lnSpc>
            </a:pPr>
            <a:r>
              <a:rPr lang="en-US" sz="1400" b="1" dirty="0">
                <a:latin typeface="Franklin Gothic Book (Body)"/>
                <a:cs typeface="Times New Roman" panose="02020603050405020304" pitchFamily="18" charset="0"/>
              </a:rPr>
              <a:t>Data Input:</a:t>
            </a:r>
            <a:r>
              <a:rPr lang="en-US" sz="1400" dirty="0">
                <a:latin typeface="Franklin Gothic Book (Body)"/>
                <a:cs typeface="Times New Roman" panose="02020603050405020304" pitchFamily="18" charset="0"/>
              </a:rPr>
              <a:t> </a:t>
            </a:r>
          </a:p>
          <a:p>
            <a:pPr lvl="1" algn="just"/>
            <a:r>
              <a:rPr lang="en-US" dirty="0">
                <a:latin typeface="Franklin Gothic Book (Body)"/>
                <a:cs typeface="Times New Roman" panose="02020603050405020304" pitchFamily="18" charset="0"/>
              </a:rPr>
              <a:t>The model was trained using the attributes  such as Air Temperature, </a:t>
            </a:r>
          </a:p>
          <a:p>
            <a:pPr lvl="1" algn="just"/>
            <a:r>
              <a:rPr lang="en-US" dirty="0">
                <a:latin typeface="Franklin Gothic Book (Body)"/>
                <a:cs typeface="Times New Roman" panose="02020603050405020304" pitchFamily="18" charset="0"/>
              </a:rPr>
              <a:t>Process Temperature, Type (categorical) </a:t>
            </a:r>
            <a:r>
              <a:rPr lang="en-US" dirty="0" err="1">
                <a:latin typeface="Franklin Gothic Book (Body)"/>
                <a:cs typeface="Times New Roman" panose="02020603050405020304" pitchFamily="18" charset="0"/>
              </a:rPr>
              <a:t>etc</a:t>
            </a:r>
            <a:r>
              <a:rPr lang="en-US" dirty="0">
                <a:latin typeface="Franklin Gothic Book (Body)"/>
                <a:cs typeface="Times New Roman" panose="02020603050405020304" pitchFamily="18" charset="0"/>
              </a:rPr>
              <a:t> which extracted from the dataset.</a:t>
            </a:r>
          </a:p>
          <a:p>
            <a:pPr algn="just">
              <a:lnSpc>
                <a:spcPct val="100000"/>
              </a:lnSpc>
            </a:pPr>
            <a:r>
              <a:rPr lang="en-US" sz="1400" b="1" dirty="0">
                <a:latin typeface="Franklin Gothic Book (Body)"/>
                <a:cs typeface="Times New Roman" panose="02020603050405020304" pitchFamily="18" charset="0"/>
              </a:rPr>
              <a:t>Training Process:</a:t>
            </a:r>
            <a:endParaRPr lang="en-US" sz="1400" dirty="0">
              <a:latin typeface="Franklin Gothic Book (Body)"/>
              <a:cs typeface="Times New Roman" panose="02020603050405020304" pitchFamily="18" charset="0"/>
            </a:endParaRPr>
          </a:p>
          <a:p>
            <a:pPr lvl="1" algn="just"/>
            <a:r>
              <a:rPr lang="en-US" dirty="0">
                <a:latin typeface="Franklin Gothic Book (Body)"/>
                <a:cs typeface="Times New Roman" panose="02020603050405020304" pitchFamily="18" charset="0"/>
              </a:rPr>
              <a:t>Data preprocessing included handling null values and normalizing numerical features. </a:t>
            </a:r>
          </a:p>
          <a:p>
            <a:pPr lvl="1" algn="just"/>
            <a:r>
              <a:rPr lang="en-US" dirty="0" err="1">
                <a:latin typeface="Franklin Gothic Book (Body)"/>
                <a:cs typeface="Times New Roman" panose="02020603050405020304" pitchFamily="18" charset="0"/>
              </a:rPr>
              <a:t>AutoAI</a:t>
            </a:r>
            <a:r>
              <a:rPr lang="en-US" dirty="0">
                <a:latin typeface="Franklin Gothic Book (Body)"/>
                <a:cs typeface="Times New Roman" panose="02020603050405020304" pitchFamily="18" charset="0"/>
              </a:rPr>
              <a:t> handled model selection and hyperparameter tuning across multiple pipelines.</a:t>
            </a:r>
          </a:p>
          <a:p>
            <a:pPr algn="just">
              <a:lnSpc>
                <a:spcPct val="100000"/>
              </a:lnSpc>
            </a:pPr>
            <a:r>
              <a:rPr lang="en-US" sz="1400" b="1" dirty="0">
                <a:latin typeface="Franklin Gothic Book (Body)"/>
                <a:cs typeface="Times New Roman" panose="02020603050405020304" pitchFamily="18" charset="0"/>
              </a:rPr>
              <a:t>Prediction Process:</a:t>
            </a:r>
            <a:endParaRPr lang="en-US" sz="1400" dirty="0">
              <a:latin typeface="Franklin Gothic Book (Body)"/>
              <a:cs typeface="Times New Roman" panose="02020603050405020304" pitchFamily="18" charset="0"/>
            </a:endParaRPr>
          </a:p>
          <a:p>
            <a:pPr lvl="1" algn="just"/>
            <a:r>
              <a:rPr lang="en-US" dirty="0">
                <a:latin typeface="Franklin Gothic Book (Body)"/>
                <a:cs typeface="Times New Roman" panose="02020603050405020304" pitchFamily="18" charset="0"/>
              </a:rPr>
              <a:t>The deployed model accepts real-time machine input data in JSON or CSV format. It predicts the most likely failure type (e.g., tool wear, power failure) with a corresponding confidence score.</a:t>
            </a:r>
          </a:p>
          <a:p>
            <a:pPr lvl="1" algn="just"/>
            <a:r>
              <a:rPr lang="en-US" dirty="0">
                <a:latin typeface="Franklin Gothic Book (Body)"/>
                <a:cs typeface="Times New Roman" panose="02020603050405020304" pitchFamily="18" charset="0"/>
              </a:rPr>
              <a:t>The results are visualized and can be used for alerting and triggering maintenance tasks.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9A3E6EE6-B24A-08A9-1194-8BC4CE9A70FF}"/>
              </a:ext>
            </a:extLst>
          </p:cNvPr>
          <p:cNvSpPr txBox="1"/>
          <p:nvPr/>
        </p:nvSpPr>
        <p:spPr>
          <a:xfrm>
            <a:off x="581192" y="1232452"/>
            <a:ext cx="11029616" cy="376834"/>
          </a:xfrm>
          <a:prstGeom prst="rect">
            <a:avLst/>
          </a:prstGeom>
          <a:noFill/>
        </p:spPr>
        <p:txBody>
          <a:bodyPr wrap="square">
            <a:spAutoFit/>
          </a:bodyPr>
          <a:lstStyle/>
          <a:p>
            <a:pPr marL="285750" indent="-285750">
              <a:lnSpc>
                <a:spcPct val="150000"/>
              </a:lnSpc>
              <a:buClr>
                <a:schemeClr val="accent1"/>
              </a:buClr>
              <a:buFont typeface="Wingdings" panose="05000000000000000000" pitchFamily="2" charset="2"/>
              <a:buChar char="§"/>
            </a:pPr>
            <a:r>
              <a:rPr lang="en-IN" sz="1400" b="1" dirty="0">
                <a:latin typeface="Franklin Gothic Book (Body)"/>
                <a:cs typeface="Times New Roman" panose="02020603050405020304" pitchFamily="18" charset="0"/>
              </a:rPr>
              <a:t>Model Accuracy:</a:t>
            </a:r>
            <a:r>
              <a:rPr lang="en-IN" sz="1400" dirty="0">
                <a:latin typeface="Franklin Gothic Book (Body)"/>
                <a:cs typeface="Times New Roman" panose="02020603050405020304" pitchFamily="18" charset="0"/>
              </a:rPr>
              <a:t> 99.7% (Holdout score)</a:t>
            </a:r>
          </a:p>
        </p:txBody>
      </p:sp>
      <p:pic>
        <p:nvPicPr>
          <p:cNvPr id="9" name="Picture 8">
            <a:extLst>
              <a:ext uri="{FF2B5EF4-FFF2-40B4-BE49-F238E27FC236}">
                <a16:creationId xmlns:a16="http://schemas.microsoft.com/office/drawing/2014/main" id="{7911CE6D-A795-DDF0-318E-952F480656CB}"/>
              </a:ext>
            </a:extLst>
          </p:cNvPr>
          <p:cNvPicPr>
            <a:picLocks noChangeAspect="1"/>
          </p:cNvPicPr>
          <p:nvPr/>
        </p:nvPicPr>
        <p:blipFill>
          <a:blip r:embed="rId2"/>
          <a:stretch>
            <a:fillRect/>
          </a:stretch>
        </p:blipFill>
        <p:spPr>
          <a:xfrm>
            <a:off x="647180" y="1609286"/>
            <a:ext cx="11153608" cy="47161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587E5-7D11-8477-AE01-067D7B9D89AB}"/>
              </a:ext>
            </a:extLst>
          </p:cNvPr>
          <p:cNvPicPr>
            <a:picLocks noChangeAspect="1"/>
          </p:cNvPicPr>
          <p:nvPr/>
        </p:nvPicPr>
        <p:blipFill>
          <a:blip r:embed="rId2"/>
          <a:stretch>
            <a:fillRect/>
          </a:stretch>
        </p:blipFill>
        <p:spPr>
          <a:xfrm>
            <a:off x="497840" y="812800"/>
            <a:ext cx="11369040" cy="5527040"/>
          </a:xfrm>
          <a:prstGeom prst="rect">
            <a:avLst/>
          </a:prstGeom>
        </p:spPr>
      </p:pic>
    </p:spTree>
    <p:extLst>
      <p:ext uri="{BB962C8B-B14F-4D97-AF65-F5344CB8AC3E}">
        <p14:creationId xmlns:p14="http://schemas.microsoft.com/office/powerpoint/2010/main" val="92662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51A1A-9728-B6C0-2CF6-F61B8E3F5AC5}"/>
              </a:ext>
            </a:extLst>
          </p:cNvPr>
          <p:cNvPicPr>
            <a:picLocks noChangeAspect="1"/>
          </p:cNvPicPr>
          <p:nvPr/>
        </p:nvPicPr>
        <p:blipFill>
          <a:blip r:embed="rId2"/>
          <a:srcRect t="10222" b="6667"/>
          <a:stretch>
            <a:fillRect/>
          </a:stretch>
        </p:blipFill>
        <p:spPr>
          <a:xfrm>
            <a:off x="497840" y="680720"/>
            <a:ext cx="11308080" cy="5709920"/>
          </a:xfrm>
          <a:prstGeom prst="rect">
            <a:avLst/>
          </a:prstGeom>
        </p:spPr>
      </p:pic>
    </p:spTree>
    <p:extLst>
      <p:ext uri="{BB962C8B-B14F-4D97-AF65-F5344CB8AC3E}">
        <p14:creationId xmlns:p14="http://schemas.microsoft.com/office/powerpoint/2010/main" val="21354327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231</TotalTime>
  <Words>892</Words>
  <Application>Microsoft Office PowerPoint</Application>
  <PresentationFormat>Widescreen</PresentationFormat>
  <Paragraphs>73</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Book (Body)</vt:lpstr>
      <vt:lpstr>Franklin Gothic Demi</vt:lpstr>
      <vt:lpstr>Wingdings</vt:lpstr>
      <vt:lpstr>Wingdings 2</vt:lpstr>
      <vt:lpstr>DividendVTI</vt:lpstr>
      <vt:lpstr>Predictive Maintenance of Industrial Machinery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Devanjana Ghosh</cp:lastModifiedBy>
  <cp:revision>32</cp:revision>
  <dcterms:created xsi:type="dcterms:W3CDTF">2021-05-26T16:50:10Z</dcterms:created>
  <dcterms:modified xsi:type="dcterms:W3CDTF">2025-08-03T17:24:28Z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