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
      <p:font typeface="Oswald Light"/>
      <p:regular r:id="rId35"/>
      <p:bold r:id="rId36"/>
    </p:embeddedFont>
    <p:embeddedFont>
      <p:font typeface="Lato Light"/>
      <p:regular r:id="rId37"/>
      <p:bold r:id="rId38"/>
      <p:italic r:id="rId39"/>
      <p:boldItalic r:id="rId40"/>
    </p:embeddedFont>
    <p:embeddedFont>
      <p:font typeface="Old Standard TT"/>
      <p:regular r:id="rId41"/>
      <p:bold r:id="rId42"/>
      <p:italic r:id="rId43"/>
    </p:embeddedFont>
    <p:embeddedFont>
      <p:font typeface="Oswald"/>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0B8C9A-17E6-4B4B-8BD0-B9CDDA9A818E}">
  <a:tblStyle styleId="{5C0B8C9A-17E6-4B4B-8BD0-B9CDDA9A81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Light-boldItalic.fntdata"/><Relationship Id="rId20" Type="http://schemas.openxmlformats.org/officeDocument/2006/relationships/slide" Target="slides/slide14.xml"/><Relationship Id="rId42" Type="http://schemas.openxmlformats.org/officeDocument/2006/relationships/font" Target="fonts/OldStandardTT-bold.fntdata"/><Relationship Id="rId41" Type="http://schemas.openxmlformats.org/officeDocument/2006/relationships/font" Target="fonts/OldStandardTT-regular.fntdata"/><Relationship Id="rId22" Type="http://schemas.openxmlformats.org/officeDocument/2006/relationships/slide" Target="slides/slide16.xml"/><Relationship Id="rId44" Type="http://schemas.openxmlformats.org/officeDocument/2006/relationships/font" Target="fonts/Oswald-regular.fntdata"/><Relationship Id="rId21" Type="http://schemas.openxmlformats.org/officeDocument/2006/relationships/slide" Target="slides/slide15.xml"/><Relationship Id="rId43" Type="http://schemas.openxmlformats.org/officeDocument/2006/relationships/font" Target="fonts/OldStandardTT-italic.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35" Type="http://schemas.openxmlformats.org/officeDocument/2006/relationships/font" Target="fonts/OswaldLight-regular.fntdata"/><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37" Type="http://schemas.openxmlformats.org/officeDocument/2006/relationships/font" Target="fonts/LatoLight-regular.fntdata"/><Relationship Id="rId14" Type="http://schemas.openxmlformats.org/officeDocument/2006/relationships/slide" Target="slides/slide8.xml"/><Relationship Id="rId36" Type="http://schemas.openxmlformats.org/officeDocument/2006/relationships/font" Target="fonts/OswaldLight-bold.fntdata"/><Relationship Id="rId17" Type="http://schemas.openxmlformats.org/officeDocument/2006/relationships/slide" Target="slides/slide11.xml"/><Relationship Id="rId39" Type="http://schemas.openxmlformats.org/officeDocument/2006/relationships/font" Target="fonts/LatoLight-italic.fntdata"/><Relationship Id="rId16" Type="http://schemas.openxmlformats.org/officeDocument/2006/relationships/slide" Target="slides/slide10.xml"/><Relationship Id="rId38" Type="http://schemas.openxmlformats.org/officeDocument/2006/relationships/font" Target="fonts/LatoLigh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04a3d64c8_1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04a3d64c8_1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fb097c31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fb097c31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fb179e6d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fb179e6d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fb179e6d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fb179e6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fb179e6d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fb179e6d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fb179e6d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fb179e6d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04a3d64c8_1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04a3d64c8_1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04a3d64c8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d04a3d64c8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04a3d64c8_1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d04a3d64c8_1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0666bbff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d0666bbff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04c40577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04c405777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04a3d64c8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04a3d64c8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014ef3f6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014ef3f6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04c40577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04c40577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04c40577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04c40577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04a3d64c8_1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04a3d64c8_1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04a3d64c8_1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04a3d64c8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fb097c31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fb097c31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04c40577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04c40577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b22cs016/Smile_detec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document/d/1qpdOTA-7Nsmj02PxdVX3pLxZCvQqJxj_ZLAinBGm65U/edit?usp=sharing" TargetMode="External"/><Relationship Id="rId4" Type="http://schemas.openxmlformats.org/officeDocument/2006/relationships/hyperlink" Target="https://docs.google.com/document/d/1u2K7VPtnHvqQC3yumNtE3JWnxEEKV574GL8e17ys1Oo/edit?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Engineering Project</a:t>
            </a:r>
            <a:endParaRPr/>
          </a:p>
          <a:p>
            <a:pPr indent="0" lvl="0" marL="0" rtl="0" algn="l">
              <a:spcBef>
                <a:spcPts val="0"/>
              </a:spcBef>
              <a:spcAft>
                <a:spcPts val="0"/>
              </a:spcAft>
              <a:buNone/>
            </a:pPr>
            <a:r>
              <a:rPr lang="en"/>
              <a:t>Group 29</a:t>
            </a:r>
            <a:endParaRPr/>
          </a:p>
        </p:txBody>
      </p:sp>
      <p:sp>
        <p:nvSpPr>
          <p:cNvPr id="87" name="Google Shape;87;p13"/>
          <p:cNvSpPr txBox="1"/>
          <p:nvPr>
            <p:ph idx="1" type="subTitle"/>
          </p:nvPr>
        </p:nvSpPr>
        <p:spPr>
          <a:xfrm>
            <a:off x="729625" y="3172900"/>
            <a:ext cx="7688100" cy="927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b="1" lang="en" sz="1800"/>
              <a:t>Siddhesh Ayyathan (B22CS016)</a:t>
            </a:r>
            <a:endParaRPr b="1" sz="1800"/>
          </a:p>
          <a:p>
            <a:pPr indent="0" lvl="0" marL="0" rtl="0" algn="l">
              <a:lnSpc>
                <a:spcPct val="80000"/>
              </a:lnSpc>
              <a:spcBef>
                <a:spcPts val="0"/>
              </a:spcBef>
              <a:spcAft>
                <a:spcPts val="0"/>
              </a:spcAft>
              <a:buSzPts val="935"/>
              <a:buNone/>
            </a:pPr>
            <a:r>
              <a:t/>
            </a:r>
            <a:endParaRPr b="1" sz="1800"/>
          </a:p>
          <a:p>
            <a:pPr indent="0" lvl="0" marL="0" rtl="0" algn="l">
              <a:lnSpc>
                <a:spcPct val="80000"/>
              </a:lnSpc>
              <a:spcBef>
                <a:spcPts val="0"/>
              </a:spcBef>
              <a:spcAft>
                <a:spcPts val="0"/>
              </a:spcAft>
              <a:buSzPts val="935"/>
              <a:buNone/>
            </a:pPr>
            <a:r>
              <a:rPr b="1" lang="en" sz="1800"/>
              <a:t>Devansh Panchal (B22CS021)</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Functionality</a:t>
            </a:r>
            <a:endParaRPr/>
          </a:p>
        </p:txBody>
      </p:sp>
      <p:sp>
        <p:nvSpPr>
          <p:cNvPr id="143" name="Google Shape;143;p22"/>
          <p:cNvSpPr txBox="1"/>
          <p:nvPr>
            <p:ph idx="1" type="body"/>
          </p:nvPr>
        </p:nvSpPr>
        <p:spPr>
          <a:xfrm>
            <a:off x="729450" y="22312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frames from the webcam are fed to the model which if classifies the frame has a face then further smile is tested. If smile is also detected, then the frame is downloaded as a ‘jpg’ file.</a:t>
            </a:r>
            <a:endParaRPr/>
          </a:p>
          <a:p>
            <a:pPr indent="0" lvl="0" marL="0" rtl="0" algn="l">
              <a:spcBef>
                <a:spcPts val="1200"/>
              </a:spcBef>
              <a:spcAft>
                <a:spcPts val="1200"/>
              </a:spcAft>
              <a:buNone/>
            </a:pPr>
            <a:r>
              <a:rPr lang="en"/>
              <a:t>To integrate this software with webpage, we used Flask framework. We initially used Streamlit but it was sluggish,used to disrupt the layout of the page  so we switched to Flask.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Tuning of Parameters through manual  testing </a:t>
            </a:r>
            <a:endParaRPr/>
          </a:p>
        </p:txBody>
      </p:sp>
      <p:sp>
        <p:nvSpPr>
          <p:cNvPr id="149" name="Google Shape;149;p23"/>
          <p:cNvSpPr txBox="1"/>
          <p:nvPr>
            <p:ph idx="1" type="body"/>
          </p:nvPr>
        </p:nvSpPr>
        <p:spPr>
          <a:xfrm>
            <a:off x="729450" y="2078875"/>
            <a:ext cx="7688700" cy="296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These were the optimal parameters which we had obtained for detectMultiScale Function .  I had assumed the optical/typical distance between the integrated camera from laptop face is approximately 50 cm . </a:t>
            </a:r>
            <a:endParaRPr/>
          </a:p>
          <a:p>
            <a:pPr indent="0" lvl="0" marL="0" rtl="0" algn="l">
              <a:spcBef>
                <a:spcPts val="1200"/>
              </a:spcBef>
              <a:spcAft>
                <a:spcPts val="0"/>
              </a:spcAft>
              <a:buNone/>
            </a:pPr>
            <a:r>
              <a:rPr b="1" lang="en"/>
              <a:t>scale factor</a:t>
            </a:r>
            <a:r>
              <a:rPr lang="en"/>
              <a:t> which specifies how much the image size is reduced at each image scale. Using a value of 1.1 means we reduce the size of the image by 10%</a:t>
            </a:r>
            <a:endParaRPr/>
          </a:p>
          <a:p>
            <a:pPr indent="0" lvl="0" marL="0" rtl="0" algn="l">
              <a:spcBef>
                <a:spcPts val="1200"/>
              </a:spcBef>
              <a:spcAft>
                <a:spcPts val="0"/>
              </a:spcAft>
              <a:buNone/>
            </a:pPr>
            <a:r>
              <a:rPr b="1" lang="en"/>
              <a:t>minNeighbors</a:t>
            </a:r>
            <a:r>
              <a:rPr lang="en"/>
              <a:t> number of neighbors each window should have to retain it</a:t>
            </a:r>
            <a:endParaRPr/>
          </a:p>
          <a:p>
            <a:pPr indent="0" lvl="0" marL="0" rtl="0" algn="l">
              <a:spcBef>
                <a:spcPts val="1200"/>
              </a:spcBef>
              <a:spcAft>
                <a:spcPts val="1200"/>
              </a:spcAft>
              <a:buNone/>
            </a:pPr>
            <a:r>
              <a:rPr b="1" lang="en"/>
              <a:t>minSize </a:t>
            </a:r>
            <a:r>
              <a:rPr lang="en"/>
              <a:t>: minimum possible object size of the image </a:t>
            </a:r>
            <a:endParaRPr/>
          </a:p>
        </p:txBody>
      </p:sp>
      <p:pic>
        <p:nvPicPr>
          <p:cNvPr id="150" name="Google Shape;150;p23"/>
          <p:cNvPicPr preferRelativeResize="0"/>
          <p:nvPr/>
        </p:nvPicPr>
        <p:blipFill>
          <a:blip r:embed="rId3">
            <a:alphaModFix/>
          </a:blip>
          <a:stretch>
            <a:fillRect/>
          </a:stretch>
        </p:blipFill>
        <p:spPr>
          <a:xfrm>
            <a:off x="540675" y="1853850"/>
            <a:ext cx="7984550" cy="790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400" cy="11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540"/>
              <a:t>Project Management</a:t>
            </a:r>
            <a:endParaRPr sz="554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7650" y="655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Analysis</a:t>
            </a:r>
            <a:endParaRPr/>
          </a:p>
        </p:txBody>
      </p:sp>
      <p:sp>
        <p:nvSpPr>
          <p:cNvPr id="161" name="Google Shape;161;p25"/>
          <p:cNvSpPr txBox="1"/>
          <p:nvPr>
            <p:ph idx="1" type="body"/>
          </p:nvPr>
        </p:nvSpPr>
        <p:spPr>
          <a:xfrm>
            <a:off x="727650" y="1741575"/>
            <a:ext cx="2732100" cy="25101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lang="en" sz="4800"/>
              <a:t>Privacy Breach (1)</a:t>
            </a:r>
            <a:endParaRPr sz="4800"/>
          </a:p>
          <a:p>
            <a:pPr indent="0" lvl="0" marL="0" rtl="0" algn="l">
              <a:lnSpc>
                <a:spcPct val="100000"/>
              </a:lnSpc>
              <a:spcBef>
                <a:spcPts val="1200"/>
              </a:spcBef>
              <a:spcAft>
                <a:spcPts val="0"/>
              </a:spcAft>
              <a:buNone/>
            </a:pPr>
            <a:r>
              <a:rPr lang="en" sz="4800"/>
              <a:t>ML Model Inaccuracies (2)</a:t>
            </a:r>
            <a:endParaRPr sz="4800"/>
          </a:p>
          <a:p>
            <a:pPr indent="0" lvl="0" marL="0" rtl="0" algn="l">
              <a:lnSpc>
                <a:spcPct val="100000"/>
              </a:lnSpc>
              <a:spcBef>
                <a:spcPts val="1200"/>
              </a:spcBef>
              <a:spcAft>
                <a:spcPts val="0"/>
              </a:spcAft>
              <a:buNone/>
            </a:pPr>
            <a:r>
              <a:rPr lang="en" sz="4800"/>
              <a:t>Performance Decline with Time </a:t>
            </a:r>
            <a:r>
              <a:rPr lang="en" sz="4800"/>
              <a:t>(3)</a:t>
            </a:r>
            <a:endParaRPr sz="4800"/>
          </a:p>
          <a:p>
            <a:pPr indent="0" lvl="0" marL="0" rtl="0" algn="l">
              <a:lnSpc>
                <a:spcPct val="100000"/>
              </a:lnSpc>
              <a:spcBef>
                <a:spcPts val="1200"/>
              </a:spcBef>
              <a:spcAft>
                <a:spcPts val="0"/>
              </a:spcAft>
              <a:buNone/>
            </a:pPr>
            <a:r>
              <a:rPr lang="en" sz="4800"/>
              <a:t>Data bias </a:t>
            </a:r>
            <a:r>
              <a:rPr lang="en" sz="4800"/>
              <a:t>(4)</a:t>
            </a:r>
            <a:endParaRPr sz="4800"/>
          </a:p>
          <a:p>
            <a:pPr indent="0" lvl="0" marL="0" rtl="0" algn="l">
              <a:lnSpc>
                <a:spcPct val="100000"/>
              </a:lnSpc>
              <a:spcBef>
                <a:spcPts val="1200"/>
              </a:spcBef>
              <a:spcAft>
                <a:spcPts val="0"/>
              </a:spcAft>
              <a:buNone/>
            </a:pPr>
            <a:r>
              <a:rPr lang="en" sz="4800"/>
              <a:t>Hardware Compatibility </a:t>
            </a:r>
            <a:r>
              <a:rPr lang="en" sz="4800"/>
              <a:t>(5)</a:t>
            </a:r>
            <a:endParaRPr sz="4800"/>
          </a:p>
          <a:p>
            <a:pPr indent="0" lvl="0" marL="0" rtl="0" algn="l">
              <a:lnSpc>
                <a:spcPct val="100000"/>
              </a:lnSpc>
              <a:spcBef>
                <a:spcPts val="1200"/>
              </a:spcBef>
              <a:spcAft>
                <a:spcPts val="0"/>
              </a:spcAft>
              <a:buNone/>
            </a:pPr>
            <a:r>
              <a:rPr lang="en" sz="4800"/>
              <a:t>Legal Compliance </a:t>
            </a:r>
            <a:r>
              <a:rPr lang="en" sz="4800"/>
              <a:t>(6)</a:t>
            </a:r>
            <a:endParaRPr sz="4800"/>
          </a:p>
          <a:p>
            <a:pPr indent="0" lvl="0" marL="0" rtl="0" algn="l">
              <a:lnSpc>
                <a:spcPct val="100000"/>
              </a:lnSpc>
              <a:spcBef>
                <a:spcPts val="1200"/>
              </a:spcBef>
              <a:spcAft>
                <a:spcPts val="0"/>
              </a:spcAft>
              <a:buNone/>
            </a:pPr>
            <a:r>
              <a:rPr lang="en" sz="4800"/>
              <a:t>Resource Intensiveness </a:t>
            </a:r>
            <a:r>
              <a:rPr lang="en" sz="4800"/>
              <a:t>(7)</a:t>
            </a:r>
            <a:endParaRPr sz="4800"/>
          </a:p>
          <a:p>
            <a:pPr indent="0" lvl="0" marL="0" rtl="0" algn="l">
              <a:lnSpc>
                <a:spcPct val="100000"/>
              </a:lnSpc>
              <a:spcBef>
                <a:spcPts val="1200"/>
              </a:spcBef>
              <a:spcAft>
                <a:spcPts val="0"/>
              </a:spcAft>
              <a:buNone/>
            </a:pPr>
            <a:r>
              <a:t/>
            </a:r>
            <a:endParaRPr sz="48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2" name="Google Shape;162;p25"/>
          <p:cNvSpPr txBox="1"/>
          <p:nvPr/>
        </p:nvSpPr>
        <p:spPr>
          <a:xfrm>
            <a:off x="4020350" y="1741575"/>
            <a:ext cx="3078600" cy="2510100"/>
          </a:xfrm>
          <a:prstGeom prst="rect">
            <a:avLst/>
          </a:prstGeom>
          <a:noFill/>
          <a:ln>
            <a:noFill/>
          </a:ln>
        </p:spPr>
        <p:txBody>
          <a:bodyPr anchorCtr="0" anchor="t" bIns="91425" lIns="91425" spcFirstLastPara="1" rIns="91425" wrap="square" tIns="91425">
            <a:noAutofit/>
          </a:bodyPr>
          <a:lstStyle/>
          <a:p>
            <a:pPr indent="0" lvl="0" marL="0" rtl="0" algn="l">
              <a:lnSpc>
                <a:spcPct val="165000"/>
              </a:lnSpc>
              <a:spcBef>
                <a:spcPts val="0"/>
              </a:spcBef>
              <a:spcAft>
                <a:spcPts val="0"/>
              </a:spcAft>
              <a:buNone/>
            </a:pPr>
            <a:r>
              <a:rPr lang="en" sz="1200">
                <a:solidFill>
                  <a:schemeClr val="accent1"/>
                </a:solidFill>
                <a:latin typeface="Lato"/>
                <a:ea typeface="Lato"/>
                <a:cs typeface="Lato"/>
                <a:sym typeface="Lato"/>
              </a:rPr>
              <a:t>Accessories (8)</a:t>
            </a:r>
            <a:endParaRPr sz="1200">
              <a:solidFill>
                <a:schemeClr val="accent1"/>
              </a:solidFill>
              <a:latin typeface="Lato"/>
              <a:ea typeface="Lato"/>
              <a:cs typeface="Lato"/>
              <a:sym typeface="Lato"/>
            </a:endParaRPr>
          </a:p>
          <a:p>
            <a:pPr indent="0" lvl="0" marL="0" rtl="0" algn="l">
              <a:lnSpc>
                <a:spcPct val="165000"/>
              </a:lnSpc>
              <a:spcBef>
                <a:spcPts val="0"/>
              </a:spcBef>
              <a:spcAft>
                <a:spcPts val="0"/>
              </a:spcAft>
              <a:buNone/>
            </a:pPr>
            <a:r>
              <a:rPr lang="en" sz="1200">
                <a:solidFill>
                  <a:schemeClr val="accent1"/>
                </a:solidFill>
                <a:latin typeface="Lato"/>
                <a:ea typeface="Lato"/>
                <a:cs typeface="Lato"/>
                <a:sym typeface="Lato"/>
              </a:rPr>
              <a:t>Psychological Impact (9)</a:t>
            </a:r>
            <a:endParaRPr sz="1200">
              <a:solidFill>
                <a:schemeClr val="accent1"/>
              </a:solidFill>
              <a:latin typeface="Lato"/>
              <a:ea typeface="Lato"/>
              <a:cs typeface="Lato"/>
              <a:sym typeface="Lato"/>
            </a:endParaRPr>
          </a:p>
          <a:p>
            <a:pPr indent="0" lvl="0" marL="0" rtl="0" algn="l">
              <a:lnSpc>
                <a:spcPct val="165000"/>
              </a:lnSpc>
              <a:spcBef>
                <a:spcPts val="0"/>
              </a:spcBef>
              <a:spcAft>
                <a:spcPts val="0"/>
              </a:spcAft>
              <a:buNone/>
            </a:pPr>
            <a:r>
              <a:rPr lang="en" sz="1200">
                <a:solidFill>
                  <a:schemeClr val="accent1"/>
                </a:solidFill>
                <a:latin typeface="Lato"/>
                <a:ea typeface="Lato"/>
                <a:cs typeface="Lato"/>
                <a:sym typeface="Lato"/>
              </a:rPr>
              <a:t>Cultural Sensitivity (10)</a:t>
            </a:r>
            <a:endParaRPr sz="1200">
              <a:solidFill>
                <a:schemeClr val="accent1"/>
              </a:solidFill>
              <a:latin typeface="Lato"/>
              <a:ea typeface="Lato"/>
              <a:cs typeface="Lato"/>
              <a:sym typeface="Lato"/>
            </a:endParaRPr>
          </a:p>
          <a:p>
            <a:pPr indent="0" lvl="0" marL="0" rtl="0" algn="l">
              <a:lnSpc>
                <a:spcPct val="165000"/>
              </a:lnSpc>
              <a:spcBef>
                <a:spcPts val="0"/>
              </a:spcBef>
              <a:spcAft>
                <a:spcPts val="0"/>
              </a:spcAft>
              <a:buNone/>
            </a:pPr>
            <a:r>
              <a:rPr lang="en" sz="1200">
                <a:solidFill>
                  <a:schemeClr val="accent1"/>
                </a:solidFill>
                <a:latin typeface="Lato"/>
                <a:ea typeface="Lato"/>
                <a:cs typeface="Lato"/>
                <a:sym typeface="Lato"/>
              </a:rPr>
              <a:t>Monitoring and updates all the time (11)</a:t>
            </a:r>
            <a:endParaRPr sz="1200">
              <a:solidFill>
                <a:schemeClr val="accent1"/>
              </a:solidFill>
              <a:latin typeface="Lato"/>
              <a:ea typeface="Lato"/>
              <a:cs typeface="Lato"/>
              <a:sym typeface="Lato"/>
            </a:endParaRPr>
          </a:p>
          <a:p>
            <a:pPr indent="0" lvl="0" marL="0" rtl="0" algn="l">
              <a:lnSpc>
                <a:spcPct val="165000"/>
              </a:lnSpc>
              <a:spcBef>
                <a:spcPts val="0"/>
              </a:spcBef>
              <a:spcAft>
                <a:spcPts val="0"/>
              </a:spcAft>
              <a:buNone/>
            </a:pPr>
            <a:r>
              <a:rPr lang="en" sz="1200">
                <a:solidFill>
                  <a:schemeClr val="accent1"/>
                </a:solidFill>
                <a:latin typeface="Lato"/>
                <a:ea typeface="Lato"/>
                <a:cs typeface="Lato"/>
                <a:sym typeface="Lato"/>
              </a:rPr>
              <a:t>Testability (12)</a:t>
            </a:r>
            <a:endParaRPr sz="1200">
              <a:solidFill>
                <a:schemeClr val="accent1"/>
              </a:solidFill>
              <a:latin typeface="Lato"/>
              <a:ea typeface="Lato"/>
              <a:cs typeface="Lato"/>
              <a:sym typeface="Lato"/>
            </a:endParaRPr>
          </a:p>
          <a:p>
            <a:pPr indent="0" lvl="0" marL="0" rtl="0" algn="l">
              <a:lnSpc>
                <a:spcPct val="165000"/>
              </a:lnSpc>
              <a:spcBef>
                <a:spcPts val="0"/>
              </a:spcBef>
              <a:spcAft>
                <a:spcPts val="0"/>
              </a:spcAft>
              <a:buNone/>
            </a:pPr>
            <a:r>
              <a:rPr lang="en" sz="1200">
                <a:solidFill>
                  <a:schemeClr val="accent1"/>
                </a:solidFill>
                <a:latin typeface="Lato"/>
                <a:ea typeface="Lato"/>
                <a:cs typeface="Lato"/>
                <a:sym typeface="Lato"/>
              </a:rPr>
              <a:t>Server Maintenance (13)</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6"/>
          <p:cNvPicPr preferRelativeResize="0"/>
          <p:nvPr/>
        </p:nvPicPr>
        <p:blipFill rotWithShape="1">
          <a:blip r:embed="rId3">
            <a:alphaModFix/>
          </a:blip>
          <a:srcRect b="5683" l="4778" r="9582" t="6612"/>
          <a:stretch/>
        </p:blipFill>
        <p:spPr>
          <a:xfrm>
            <a:off x="441825" y="396838"/>
            <a:ext cx="4130178" cy="3776176"/>
          </a:xfrm>
          <a:prstGeom prst="rect">
            <a:avLst/>
          </a:prstGeom>
          <a:noFill/>
          <a:ln cap="flat" cmpd="sng" w="28575">
            <a:solidFill>
              <a:schemeClr val="dk2"/>
            </a:solidFill>
            <a:prstDash val="solid"/>
            <a:round/>
            <a:headEnd len="sm" w="sm" type="none"/>
            <a:tailEnd len="sm" w="sm" type="none"/>
          </a:ln>
        </p:spPr>
      </p:pic>
      <p:sp>
        <p:nvSpPr>
          <p:cNvPr id="168" name="Google Shape;168;p26"/>
          <p:cNvSpPr txBox="1"/>
          <p:nvPr/>
        </p:nvSpPr>
        <p:spPr>
          <a:xfrm>
            <a:off x="5488575" y="652250"/>
            <a:ext cx="3239700" cy="39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graphicFrame>
        <p:nvGraphicFramePr>
          <p:cNvPr id="169" name="Google Shape;169;p26"/>
          <p:cNvGraphicFramePr/>
          <p:nvPr/>
        </p:nvGraphicFramePr>
        <p:xfrm>
          <a:off x="4842475" y="1020113"/>
          <a:ext cx="3000000" cy="3000000"/>
        </p:xfrm>
        <a:graphic>
          <a:graphicData uri="http://schemas.openxmlformats.org/drawingml/2006/table">
            <a:tbl>
              <a:tblPr>
                <a:noFill/>
                <a:tableStyleId>{5C0B8C9A-17E6-4B4B-8BD0-B9CDDA9A818E}</a:tableStyleId>
              </a:tblPr>
              <a:tblGrid>
                <a:gridCol w="1942900"/>
                <a:gridCol w="1942900"/>
              </a:tblGrid>
              <a:tr h="381000">
                <a:tc>
                  <a:txBody>
                    <a:bodyPr/>
                    <a:lstStyle/>
                    <a:p>
                      <a:pPr indent="0" lvl="0" marL="0" rtl="0" algn="ctr">
                        <a:spcBef>
                          <a:spcPts val="0"/>
                        </a:spcBef>
                        <a:spcAft>
                          <a:spcPts val="0"/>
                        </a:spcAft>
                        <a:buNone/>
                      </a:pPr>
                      <a:r>
                        <a:rPr lang="en"/>
                        <a:t>Likelihood</a:t>
                      </a:r>
                      <a:endParaRPr/>
                    </a:p>
                  </a:txBody>
                  <a:tcPr marT="91425" marB="91425" marR="91425" marL="91425" anchor="ctr"/>
                </a:tc>
                <a:tc>
                  <a:txBody>
                    <a:bodyPr/>
                    <a:lstStyle/>
                    <a:p>
                      <a:pPr indent="0" lvl="0" marL="0" rtl="0" algn="ctr">
                        <a:spcBef>
                          <a:spcPts val="0"/>
                        </a:spcBef>
                        <a:spcAft>
                          <a:spcPts val="0"/>
                        </a:spcAft>
                        <a:buNone/>
                      </a:pPr>
                      <a:r>
                        <a:rPr lang="en"/>
                        <a:t>Consequences</a:t>
                      </a:r>
                      <a:endParaRPr/>
                    </a:p>
                  </a:txBody>
                  <a:tcPr marT="91425" marB="91425" marR="91425" marL="91425" anchor="ctr"/>
                </a:tc>
              </a:tr>
              <a:tr h="381000">
                <a:tc>
                  <a:txBody>
                    <a:bodyPr/>
                    <a:lstStyle/>
                    <a:p>
                      <a:pPr indent="0" lvl="0" marL="0" rtl="0" algn="ctr">
                        <a:spcBef>
                          <a:spcPts val="0"/>
                        </a:spcBef>
                        <a:spcAft>
                          <a:spcPts val="0"/>
                        </a:spcAft>
                        <a:buNone/>
                      </a:pPr>
                      <a:r>
                        <a:rPr lang="en"/>
                        <a:t>1- Unlikely</a:t>
                      </a:r>
                      <a:endParaRPr/>
                    </a:p>
                  </a:txBody>
                  <a:tcPr marT="91425" marB="91425" marR="91425" marL="91425" anchor="ctr"/>
                </a:tc>
                <a:tc>
                  <a:txBody>
                    <a:bodyPr/>
                    <a:lstStyle/>
                    <a:p>
                      <a:pPr indent="0" lvl="0" marL="0" rtl="0" algn="ctr">
                        <a:spcBef>
                          <a:spcPts val="0"/>
                        </a:spcBef>
                        <a:spcAft>
                          <a:spcPts val="0"/>
                        </a:spcAft>
                        <a:buNone/>
                      </a:pPr>
                      <a:r>
                        <a:rPr lang="en"/>
                        <a:t>A- Insignificant</a:t>
                      </a:r>
                      <a:endParaRPr/>
                    </a:p>
                  </a:txBody>
                  <a:tcPr marT="91425" marB="91425" marR="91425" marL="91425" anchor="ctr"/>
                </a:tc>
              </a:tr>
              <a:tr h="381000">
                <a:tc>
                  <a:txBody>
                    <a:bodyPr/>
                    <a:lstStyle/>
                    <a:p>
                      <a:pPr indent="0" lvl="0" marL="0" rtl="0" algn="ctr">
                        <a:spcBef>
                          <a:spcPts val="0"/>
                        </a:spcBef>
                        <a:spcAft>
                          <a:spcPts val="0"/>
                        </a:spcAft>
                        <a:buNone/>
                      </a:pPr>
                      <a:r>
                        <a:rPr lang="en"/>
                        <a:t>2- Seldom</a:t>
                      </a:r>
                      <a:endParaRPr/>
                    </a:p>
                  </a:txBody>
                  <a:tcPr marT="91425" marB="91425" marR="91425" marL="91425" anchor="ctr"/>
                </a:tc>
                <a:tc>
                  <a:txBody>
                    <a:bodyPr/>
                    <a:lstStyle/>
                    <a:p>
                      <a:pPr indent="0" lvl="0" marL="0" rtl="0" algn="ctr">
                        <a:spcBef>
                          <a:spcPts val="0"/>
                        </a:spcBef>
                        <a:spcAft>
                          <a:spcPts val="0"/>
                        </a:spcAft>
                        <a:buNone/>
                      </a:pPr>
                      <a:r>
                        <a:rPr lang="en"/>
                        <a:t>B- Marginal</a:t>
                      </a:r>
                      <a:endParaRPr/>
                    </a:p>
                  </a:txBody>
                  <a:tcPr marT="91425" marB="91425" marR="91425" marL="91425" anchor="ctr"/>
                </a:tc>
              </a:tr>
              <a:tr h="381000">
                <a:tc>
                  <a:txBody>
                    <a:bodyPr/>
                    <a:lstStyle/>
                    <a:p>
                      <a:pPr indent="0" lvl="0" marL="0" rtl="0" algn="ctr">
                        <a:spcBef>
                          <a:spcPts val="0"/>
                        </a:spcBef>
                        <a:spcAft>
                          <a:spcPts val="0"/>
                        </a:spcAft>
                        <a:buNone/>
                      </a:pPr>
                      <a:r>
                        <a:rPr lang="en"/>
                        <a:t>3- Occasional</a:t>
                      </a:r>
                      <a:endParaRPr/>
                    </a:p>
                  </a:txBody>
                  <a:tcPr marT="91425" marB="91425" marR="91425" marL="91425" anchor="ctr"/>
                </a:tc>
                <a:tc>
                  <a:txBody>
                    <a:bodyPr/>
                    <a:lstStyle/>
                    <a:p>
                      <a:pPr indent="0" lvl="0" marL="0" rtl="0" algn="ctr">
                        <a:spcBef>
                          <a:spcPts val="0"/>
                        </a:spcBef>
                        <a:spcAft>
                          <a:spcPts val="0"/>
                        </a:spcAft>
                        <a:buNone/>
                      </a:pPr>
                      <a:r>
                        <a:rPr lang="en"/>
                        <a:t>C- Moderate</a:t>
                      </a:r>
                      <a:endParaRPr/>
                    </a:p>
                  </a:txBody>
                  <a:tcPr marT="91425" marB="91425" marR="91425" marL="91425" anchor="ctr"/>
                </a:tc>
              </a:tr>
              <a:tr h="381000">
                <a:tc>
                  <a:txBody>
                    <a:bodyPr/>
                    <a:lstStyle/>
                    <a:p>
                      <a:pPr indent="0" lvl="0" marL="0" rtl="0" algn="ctr">
                        <a:spcBef>
                          <a:spcPts val="0"/>
                        </a:spcBef>
                        <a:spcAft>
                          <a:spcPts val="0"/>
                        </a:spcAft>
                        <a:buNone/>
                      </a:pPr>
                      <a:r>
                        <a:rPr lang="en"/>
                        <a:t>4- Likely</a:t>
                      </a:r>
                      <a:endParaRPr/>
                    </a:p>
                  </a:txBody>
                  <a:tcPr marT="91425" marB="91425" marR="91425" marL="91425" anchor="ctr"/>
                </a:tc>
                <a:tc>
                  <a:txBody>
                    <a:bodyPr/>
                    <a:lstStyle/>
                    <a:p>
                      <a:pPr indent="0" lvl="0" marL="0" rtl="0" algn="ctr">
                        <a:spcBef>
                          <a:spcPts val="0"/>
                        </a:spcBef>
                        <a:spcAft>
                          <a:spcPts val="0"/>
                        </a:spcAft>
                        <a:buNone/>
                      </a:pPr>
                      <a:r>
                        <a:rPr lang="en"/>
                        <a:t>D- Critical</a:t>
                      </a:r>
                      <a:endParaRPr/>
                    </a:p>
                  </a:txBody>
                  <a:tcPr marT="91425" marB="91425" marR="91425" marL="91425" anchor="ctr"/>
                </a:tc>
              </a:tr>
              <a:tr h="381000">
                <a:tc>
                  <a:txBody>
                    <a:bodyPr/>
                    <a:lstStyle/>
                    <a:p>
                      <a:pPr indent="0" lvl="0" marL="0" rtl="0" algn="ctr">
                        <a:spcBef>
                          <a:spcPts val="0"/>
                        </a:spcBef>
                        <a:spcAft>
                          <a:spcPts val="0"/>
                        </a:spcAft>
                        <a:buNone/>
                      </a:pPr>
                      <a:r>
                        <a:rPr lang="en"/>
                        <a:t>5- Definite</a:t>
                      </a:r>
                      <a:endParaRPr/>
                    </a:p>
                  </a:txBody>
                  <a:tcPr marT="91425" marB="91425" marR="91425" marL="91425" anchor="ctr"/>
                </a:tc>
                <a:tc>
                  <a:txBody>
                    <a:bodyPr/>
                    <a:lstStyle/>
                    <a:p>
                      <a:pPr indent="0" lvl="0" marL="0" rtl="0" algn="ctr">
                        <a:spcBef>
                          <a:spcPts val="0"/>
                        </a:spcBef>
                        <a:spcAft>
                          <a:spcPts val="0"/>
                        </a:spcAft>
                        <a:buNone/>
                      </a:pPr>
                      <a:r>
                        <a:rPr lang="en"/>
                        <a:t>E- Catastrophic</a:t>
                      </a:r>
                      <a:endParaRPr/>
                    </a:p>
                  </a:txBody>
                  <a:tcPr marT="91425" marB="91425" marR="91425" marL="91425" anchor="ctr"/>
                </a:tc>
              </a:tr>
            </a:tbl>
          </a:graphicData>
        </a:graphic>
      </p:graphicFrame>
      <p:pic>
        <p:nvPicPr>
          <p:cNvPr id="170" name="Google Shape;170;p26"/>
          <p:cNvPicPr preferRelativeResize="0"/>
          <p:nvPr/>
        </p:nvPicPr>
        <p:blipFill>
          <a:blip r:embed="rId4">
            <a:alphaModFix/>
          </a:blip>
          <a:stretch>
            <a:fillRect/>
          </a:stretch>
        </p:blipFill>
        <p:spPr>
          <a:xfrm>
            <a:off x="288225" y="4310475"/>
            <a:ext cx="5531875" cy="610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7800" y="617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Gantt Chart</a:t>
            </a:r>
            <a:endParaRPr/>
          </a:p>
        </p:txBody>
      </p:sp>
      <p:pic>
        <p:nvPicPr>
          <p:cNvPr id="176" name="Google Shape;176;p27"/>
          <p:cNvPicPr preferRelativeResize="0"/>
          <p:nvPr/>
        </p:nvPicPr>
        <p:blipFill>
          <a:blip r:embed="rId3">
            <a:alphaModFix/>
          </a:blip>
          <a:stretch>
            <a:fillRect/>
          </a:stretch>
        </p:blipFill>
        <p:spPr>
          <a:xfrm>
            <a:off x="528450" y="1324225"/>
            <a:ext cx="7887744" cy="3685826"/>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Metrics</a:t>
            </a:r>
            <a:endParaRPr/>
          </a:p>
        </p:txBody>
      </p:sp>
      <p:sp>
        <p:nvSpPr>
          <p:cNvPr id="182" name="Google Shape;182;p28"/>
          <p:cNvSpPr txBox="1"/>
          <p:nvPr>
            <p:ph idx="1" type="body"/>
          </p:nvPr>
        </p:nvSpPr>
        <p:spPr>
          <a:xfrm>
            <a:off x="729450" y="2078875"/>
            <a:ext cx="7688700" cy="2715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Lines of Code (LOC):    Final version:</a:t>
            </a:r>
            <a:endParaRPr/>
          </a:p>
          <a:p>
            <a:pPr indent="0" lvl="0" marL="0" rtl="0" algn="l">
              <a:spcBef>
                <a:spcPts val="1200"/>
              </a:spcBef>
              <a:spcAft>
                <a:spcPts val="0"/>
              </a:spcAft>
              <a:buNone/>
            </a:pPr>
            <a:r>
              <a:rPr lang="en"/>
              <a:t>                                                   index.html - 87 lines</a:t>
            </a:r>
            <a:endParaRPr/>
          </a:p>
          <a:p>
            <a:pPr indent="0" lvl="0" marL="0" rtl="0" algn="l">
              <a:spcBef>
                <a:spcPts val="1200"/>
              </a:spcBef>
              <a:spcAft>
                <a:spcPts val="0"/>
              </a:spcAft>
              <a:buNone/>
            </a:pPr>
            <a:r>
              <a:rPr lang="en"/>
              <a:t>                                                   script.js - 80 lines</a:t>
            </a:r>
            <a:endParaRPr/>
          </a:p>
          <a:p>
            <a:pPr indent="0" lvl="0" marL="0" rtl="0" algn="l">
              <a:spcBef>
                <a:spcPts val="1200"/>
              </a:spcBef>
              <a:spcAft>
                <a:spcPts val="0"/>
              </a:spcAft>
              <a:buNone/>
            </a:pPr>
            <a:r>
              <a:rPr lang="en"/>
              <a:t>                                                    app.py - 61 lines</a:t>
            </a:r>
            <a:endParaRPr/>
          </a:p>
          <a:p>
            <a:pPr indent="0" lvl="0" marL="0" rtl="0" algn="l">
              <a:spcBef>
                <a:spcPts val="1200"/>
              </a:spcBef>
              <a:spcAft>
                <a:spcPts val="0"/>
              </a:spcAft>
              <a:buNone/>
            </a:pPr>
            <a:r>
              <a:rPr lang="en"/>
              <a:t>For ML Model : 50 LOC  ; Using StreamLit : 130 LOC ; </a:t>
            </a:r>
            <a:endParaRPr/>
          </a:p>
          <a:p>
            <a:pPr indent="0" lvl="0" marL="0" rtl="0" algn="l">
              <a:spcBef>
                <a:spcPts val="1200"/>
              </a:spcBef>
              <a:spcAft>
                <a:spcPts val="0"/>
              </a:spcAft>
              <a:buNone/>
            </a:pPr>
            <a:r>
              <a:rPr lang="en"/>
              <a:t>Cycolmatic Complexity :  4 Using StreamLit </a:t>
            </a:r>
            <a:endParaRPr/>
          </a:p>
          <a:p>
            <a:pPr indent="0" lvl="0" marL="0" rtl="0" algn="l">
              <a:spcBef>
                <a:spcPts val="1200"/>
              </a:spcBef>
              <a:spcAft>
                <a:spcPts val="1200"/>
              </a:spcAft>
              <a:buNone/>
            </a:pPr>
            <a:r>
              <a:rPr lang="en">
                <a:solidFill>
                  <a:srgbClr val="000000"/>
                </a:solidFill>
                <a:latin typeface="Old Standard TT"/>
                <a:ea typeface="Old Standard TT"/>
                <a:cs typeface="Old Standard TT"/>
                <a:sym typeface="Old Standard TT"/>
              </a:rPr>
              <a:t>COCOMO: We would define our project in the category organic as  team size required is adequately small, the problem is well understood and has been solved in the past . </a:t>
            </a:r>
            <a:endParaRPr sz="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Versioning</a:t>
            </a:r>
            <a:endParaRPr/>
          </a:p>
        </p:txBody>
      </p:sp>
      <p:sp>
        <p:nvSpPr>
          <p:cNvPr id="188" name="Google Shape;188;p29"/>
          <p:cNvSpPr txBox="1"/>
          <p:nvPr>
            <p:ph idx="1" type="body"/>
          </p:nvPr>
        </p:nvSpPr>
        <p:spPr>
          <a:xfrm>
            <a:off x="729450" y="21550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Version 1.0.0 : Final ML model deployed, until stopped by user the model keeps running  </a:t>
            </a:r>
            <a:endParaRPr/>
          </a:p>
          <a:p>
            <a:pPr indent="0" lvl="0" marL="0" rtl="0" algn="l">
              <a:spcBef>
                <a:spcPts val="1200"/>
              </a:spcBef>
              <a:spcAft>
                <a:spcPts val="0"/>
              </a:spcAft>
              <a:buNone/>
            </a:pPr>
            <a:r>
              <a:rPr lang="en"/>
              <a:t>Version 1.1.0 : URL for downloading images added , model automatically stopped </a:t>
            </a:r>
            <a:endParaRPr/>
          </a:p>
          <a:p>
            <a:pPr indent="0" lvl="0" marL="0" rtl="0" algn="l">
              <a:spcBef>
                <a:spcPts val="1200"/>
              </a:spcBef>
              <a:spcAft>
                <a:spcPts val="0"/>
              </a:spcAft>
              <a:buNone/>
            </a:pPr>
            <a:r>
              <a:rPr lang="en"/>
              <a:t>Version 1.2.0 :  FavIcon added to the webpage </a:t>
            </a:r>
            <a:endParaRPr/>
          </a:p>
          <a:p>
            <a:pPr indent="0" lvl="0" marL="0" rtl="0" algn="l">
              <a:spcBef>
                <a:spcPts val="1200"/>
              </a:spcBef>
              <a:spcAft>
                <a:spcPts val="0"/>
              </a:spcAft>
              <a:buNone/>
            </a:pPr>
            <a:r>
              <a:rPr lang="en"/>
              <a:t>Version 2.0 : Used Flask framework instead of Streamlit</a:t>
            </a:r>
            <a:endParaRPr/>
          </a:p>
          <a:p>
            <a:pPr indent="0" lvl="0" marL="0" rtl="0" algn="l">
              <a:spcBef>
                <a:spcPts val="1200"/>
              </a:spcBef>
              <a:spcAft>
                <a:spcPts val="1200"/>
              </a:spcAft>
              <a:buNone/>
            </a:pPr>
            <a:r>
              <a:rPr lang="en"/>
              <a:t>Version 2.1: Enhanced the model parameters, finishing and styling added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194" name="Google Shape;194;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After integrating the ML model we would employ system </a:t>
            </a:r>
            <a:r>
              <a:rPr lang="en"/>
              <a:t>testing before adding styling to the website to ensure that it is properly integrated and resolve issues if they arise </a:t>
            </a:r>
            <a:endParaRPr/>
          </a:p>
          <a:p>
            <a:pPr indent="-311150" lvl="0" marL="457200" rtl="0" algn="l">
              <a:spcBef>
                <a:spcPts val="0"/>
              </a:spcBef>
              <a:spcAft>
                <a:spcPts val="0"/>
              </a:spcAft>
              <a:buSzPts val="1300"/>
              <a:buChar char="●"/>
            </a:pPr>
            <a:r>
              <a:rPr lang="en"/>
              <a:t>After adding features , we would run our code to check whether it has affected the working of our previous code and if it has been integrated to our code . </a:t>
            </a:r>
            <a:endParaRPr/>
          </a:p>
          <a:p>
            <a:pPr indent="-311150" lvl="0" marL="457200" rtl="0" algn="l">
              <a:spcBef>
                <a:spcPts val="0"/>
              </a:spcBef>
              <a:spcAft>
                <a:spcPts val="0"/>
              </a:spcAft>
              <a:buSzPts val="1300"/>
              <a:buChar char="●"/>
            </a:pPr>
            <a:r>
              <a:rPr lang="en"/>
              <a:t>ML model testing : As explained in the earlier section we would manually test our model to change the parameters of detectMultiScale function . We would perform partition testing to find the optimal parameters , keeping the face at absurd distances to the camera and check the responses by the ML model .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Faced Vs Solution </a:t>
            </a:r>
            <a:endParaRPr/>
          </a:p>
        </p:txBody>
      </p:sp>
      <p:graphicFrame>
        <p:nvGraphicFramePr>
          <p:cNvPr id="200" name="Google Shape;200;p31"/>
          <p:cNvGraphicFramePr/>
          <p:nvPr/>
        </p:nvGraphicFramePr>
        <p:xfrm>
          <a:off x="997650" y="2234725"/>
          <a:ext cx="3000000" cy="3000000"/>
        </p:xfrm>
        <a:graphic>
          <a:graphicData uri="http://schemas.openxmlformats.org/drawingml/2006/table">
            <a:tbl>
              <a:tblPr>
                <a:noFill/>
                <a:tableStyleId>{5C0B8C9A-17E6-4B4B-8BD0-B9CDDA9A818E}</a:tableStyleId>
              </a:tblPr>
              <a:tblGrid>
                <a:gridCol w="3710250"/>
                <a:gridCol w="3710250"/>
              </a:tblGrid>
              <a:tr h="282650">
                <a:tc>
                  <a:txBody>
                    <a:bodyPr/>
                    <a:lstStyle/>
                    <a:p>
                      <a:pPr indent="0" lvl="0" marL="0" rtl="0" algn="l">
                        <a:spcBef>
                          <a:spcPts val="0"/>
                        </a:spcBef>
                        <a:spcAft>
                          <a:spcPts val="0"/>
                        </a:spcAft>
                        <a:buNone/>
                      </a:pPr>
                      <a:r>
                        <a:rPr lang="en"/>
                        <a:t>Streamlit used to elongate our website , </a:t>
                      </a:r>
                      <a:r>
                        <a:rPr lang="en"/>
                        <a:t>multiple</a:t>
                      </a:r>
                      <a:r>
                        <a:rPr lang="en"/>
                        <a:t> image frames used to be posted on the website </a:t>
                      </a:r>
                      <a:endParaRPr/>
                    </a:p>
                  </a:txBody>
                  <a:tcPr marT="91425" marB="91425" marR="91425" marL="91425"/>
                </a:tc>
                <a:tc>
                  <a:txBody>
                    <a:bodyPr/>
                    <a:lstStyle/>
                    <a:p>
                      <a:pPr indent="0" lvl="0" marL="0" rtl="0" algn="l">
                        <a:spcBef>
                          <a:spcPts val="0"/>
                        </a:spcBef>
                        <a:spcAft>
                          <a:spcPts val="0"/>
                        </a:spcAft>
                        <a:buNone/>
                      </a:pPr>
                      <a:r>
                        <a:rPr lang="en"/>
                        <a:t>Switched to Flask Framework </a:t>
                      </a:r>
                      <a:endParaRPr/>
                    </a:p>
                  </a:txBody>
                  <a:tcPr marT="91425" marB="91425" marR="91425" marL="91425"/>
                </a:tc>
              </a:tr>
              <a:tr h="282650">
                <a:tc>
                  <a:txBody>
                    <a:bodyPr/>
                    <a:lstStyle/>
                    <a:p>
                      <a:pPr indent="0" lvl="0" marL="0" rtl="0" algn="l">
                        <a:spcBef>
                          <a:spcPts val="0"/>
                        </a:spcBef>
                        <a:spcAft>
                          <a:spcPts val="0"/>
                        </a:spcAft>
                        <a:buNone/>
                      </a:pPr>
                      <a:r>
                        <a:rPr lang="en"/>
                        <a:t>False Positives</a:t>
                      </a:r>
                      <a:r>
                        <a:rPr lang="en"/>
                        <a:t> being detected</a:t>
                      </a:r>
                      <a:endParaRPr/>
                    </a:p>
                  </a:txBody>
                  <a:tcPr marT="91425" marB="91425" marR="91425" marL="91425"/>
                </a:tc>
                <a:tc>
                  <a:txBody>
                    <a:bodyPr/>
                    <a:lstStyle/>
                    <a:p>
                      <a:pPr indent="0" lvl="0" marL="0" rtl="0" algn="l">
                        <a:spcBef>
                          <a:spcPts val="0"/>
                        </a:spcBef>
                        <a:spcAft>
                          <a:spcPts val="0"/>
                        </a:spcAft>
                        <a:buNone/>
                      </a:pPr>
                      <a:r>
                        <a:rPr lang="en"/>
                        <a:t>Reduced by optimizing our parameters </a:t>
                      </a:r>
                      <a:endParaRPr/>
                    </a:p>
                  </a:txBody>
                  <a:tcPr marT="91425" marB="91425" marR="91425" marL="91425"/>
                </a:tc>
              </a:tr>
              <a:tr h="282650">
                <a:tc>
                  <a:txBody>
                    <a:bodyPr/>
                    <a:lstStyle/>
                    <a:p>
                      <a:pPr indent="0" lvl="0" marL="0" rtl="0" algn="l">
                        <a:spcBef>
                          <a:spcPts val="0"/>
                        </a:spcBef>
                        <a:spcAft>
                          <a:spcPts val="0"/>
                        </a:spcAft>
                        <a:buNone/>
                      </a:pPr>
                      <a:r>
                        <a:rPr lang="en"/>
                        <a:t>User wasn’t alerted if they were standing far away from the computer screen </a:t>
                      </a:r>
                      <a:endParaRPr/>
                    </a:p>
                  </a:txBody>
                  <a:tcPr marT="91425" marB="91425" marR="91425" marL="91425"/>
                </a:tc>
                <a:tc>
                  <a:txBody>
                    <a:bodyPr/>
                    <a:lstStyle/>
                    <a:p>
                      <a:pPr indent="0" lvl="0" marL="0" rtl="0" algn="l">
                        <a:spcBef>
                          <a:spcPts val="0"/>
                        </a:spcBef>
                        <a:spcAft>
                          <a:spcPts val="0"/>
                        </a:spcAft>
                        <a:buNone/>
                      </a:pPr>
                      <a:r>
                        <a:rPr lang="en"/>
                        <a:t>User is alerted to stay closer to the screen </a:t>
                      </a:r>
                      <a:endParaRPr/>
                    </a:p>
                  </a:txBody>
                  <a:tcPr marT="91425" marB="91425" marR="91425" marL="91425"/>
                </a:tc>
              </a:tr>
              <a:tr h="282650">
                <a:tc>
                  <a:txBody>
                    <a:bodyPr/>
                    <a:lstStyle/>
                    <a:p>
                      <a:pPr indent="0" lvl="0" marL="0" rtl="0" algn="l">
                        <a:spcBef>
                          <a:spcPts val="0"/>
                        </a:spcBef>
                        <a:spcAft>
                          <a:spcPts val="0"/>
                        </a:spcAft>
                        <a:buNone/>
                      </a:pPr>
                      <a:r>
                        <a:rPr lang="en"/>
                        <a:t>Images were being clicked during smile transition </a:t>
                      </a:r>
                      <a:endParaRPr/>
                    </a:p>
                  </a:txBody>
                  <a:tcPr marT="91425" marB="91425" marR="91425" marL="91425"/>
                </a:tc>
                <a:tc>
                  <a:txBody>
                    <a:bodyPr/>
                    <a:lstStyle/>
                    <a:p>
                      <a:pPr indent="0" lvl="0" marL="0" rtl="0" algn="l">
                        <a:spcBef>
                          <a:spcPts val="0"/>
                        </a:spcBef>
                        <a:spcAft>
                          <a:spcPts val="0"/>
                        </a:spcAft>
                        <a:buNone/>
                      </a:pPr>
                      <a:r>
                        <a:rPr lang="en"/>
                        <a:t>1 second delay has been added so that smile transition takes place </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30950" y="466800"/>
            <a:ext cx="7682100" cy="138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600">
                <a:latin typeface="Lato"/>
                <a:ea typeface="Lato"/>
                <a:cs typeface="Lato"/>
                <a:sym typeface="Lato"/>
              </a:rPr>
              <a:t>A system that can auto-capture selfie by detecting smile</a:t>
            </a:r>
            <a:endParaRPr sz="4600">
              <a:latin typeface="Lato"/>
              <a:ea typeface="Lato"/>
              <a:cs typeface="Lato"/>
              <a:sym typeface="Lato"/>
            </a:endParaRPr>
          </a:p>
          <a:p>
            <a:pPr indent="0" lvl="0" marL="0" rtl="0" algn="l">
              <a:spcBef>
                <a:spcPts val="0"/>
              </a:spcBef>
              <a:spcAft>
                <a:spcPts val="0"/>
              </a:spcAft>
              <a:buNone/>
            </a:pPr>
            <a:r>
              <a:t/>
            </a:r>
            <a:endParaRPr/>
          </a:p>
        </p:txBody>
      </p:sp>
      <p:sp>
        <p:nvSpPr>
          <p:cNvPr id="93" name="Google Shape;93;p14"/>
          <p:cNvSpPr txBox="1"/>
          <p:nvPr/>
        </p:nvSpPr>
        <p:spPr>
          <a:xfrm>
            <a:off x="613525" y="2500850"/>
            <a:ext cx="7778400" cy="18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highlight>
                  <a:schemeClr val="dk1"/>
                </a:highlight>
                <a:latin typeface="Lato"/>
                <a:ea typeface="Lato"/>
                <a:cs typeface="Lato"/>
                <a:sym typeface="Lato"/>
              </a:rPr>
              <a:t>We have designed an ML model on smile detection using </a:t>
            </a:r>
            <a:r>
              <a:rPr lang="en" sz="1600">
                <a:solidFill>
                  <a:schemeClr val="lt1"/>
                </a:solidFill>
                <a:highlight>
                  <a:schemeClr val="dk1"/>
                </a:highlight>
                <a:latin typeface="Lato"/>
                <a:ea typeface="Lato"/>
                <a:cs typeface="Lato"/>
                <a:sym typeface="Lato"/>
              </a:rPr>
              <a:t>Haar Cascade</a:t>
            </a:r>
            <a:r>
              <a:rPr lang="en" sz="1600">
                <a:solidFill>
                  <a:schemeClr val="lt1"/>
                </a:solidFill>
                <a:highlight>
                  <a:schemeClr val="dk1"/>
                </a:highlight>
                <a:latin typeface="Lato"/>
                <a:ea typeface="Lato"/>
                <a:cs typeface="Lato"/>
                <a:sym typeface="Lato"/>
              </a:rPr>
              <a:t> Algorithm , we deployed  the model on website using Flask and StreamLit Framework .  We have added features so that user can download image , is notified </a:t>
            </a:r>
            <a:r>
              <a:rPr lang="en" sz="1600">
                <a:solidFill>
                  <a:schemeClr val="lt1"/>
                </a:solidFill>
                <a:highlight>
                  <a:schemeClr val="dk1"/>
                </a:highlight>
                <a:latin typeface="Lato"/>
                <a:ea typeface="Lato"/>
                <a:cs typeface="Lato"/>
                <a:sym typeface="Lato"/>
              </a:rPr>
              <a:t>when selfie is captured . </a:t>
            </a:r>
            <a:endParaRPr sz="1600">
              <a:solidFill>
                <a:schemeClr val="lt1"/>
              </a:solidFill>
              <a:highlight>
                <a:schemeClr val="dk1"/>
              </a:highlight>
              <a:latin typeface="Lato"/>
              <a:ea typeface="Lato"/>
              <a:cs typeface="Lato"/>
              <a:sym typeface="Lato"/>
            </a:endParaRPr>
          </a:p>
          <a:p>
            <a:pPr indent="0" lvl="0" marL="0" rtl="0" algn="l">
              <a:spcBef>
                <a:spcPts val="0"/>
              </a:spcBef>
              <a:spcAft>
                <a:spcPts val="0"/>
              </a:spcAft>
              <a:buNone/>
            </a:pPr>
            <a:r>
              <a:t/>
            </a:r>
            <a:endParaRPr sz="1600">
              <a:solidFill>
                <a:schemeClr val="lt1"/>
              </a:solidFill>
              <a:highlight>
                <a:schemeClr val="dk1"/>
              </a:highlight>
              <a:latin typeface="Lato"/>
              <a:ea typeface="Lato"/>
              <a:cs typeface="Lato"/>
              <a:sym typeface="Lato"/>
            </a:endParaRPr>
          </a:p>
          <a:p>
            <a:pPr indent="0" lvl="0" marL="0" rtl="0" algn="l">
              <a:spcBef>
                <a:spcPts val="0"/>
              </a:spcBef>
              <a:spcAft>
                <a:spcPts val="0"/>
              </a:spcAft>
              <a:buNone/>
            </a:pPr>
            <a:r>
              <a:rPr lang="en" sz="1600">
                <a:solidFill>
                  <a:schemeClr val="lt1"/>
                </a:solidFill>
                <a:highlight>
                  <a:schemeClr val="dk1"/>
                </a:highlight>
                <a:latin typeface="Lato"/>
                <a:ea typeface="Lato"/>
                <a:cs typeface="Lato"/>
                <a:sym typeface="Lato"/>
              </a:rPr>
              <a:t>We have implemented SE approaches such as SRS , Risk Analysis, Software Versioning, Testing  and Project Management tools like Gantt Chart </a:t>
            </a:r>
            <a:endParaRPr sz="1600">
              <a:solidFill>
                <a:schemeClr val="lt1"/>
              </a:solidFill>
              <a:highlight>
                <a:schemeClr val="dk1"/>
              </a:highlight>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nvSpPr>
        <p:spPr>
          <a:xfrm>
            <a:off x="619775" y="434375"/>
            <a:ext cx="7881000" cy="43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206" name="Google Shape;206;p32"/>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 Life Applications </a:t>
            </a:r>
            <a:endParaRPr/>
          </a:p>
        </p:txBody>
      </p:sp>
      <p:sp>
        <p:nvSpPr>
          <p:cNvPr id="99" name="Google Shape;99;p15"/>
          <p:cNvSpPr txBox="1"/>
          <p:nvPr>
            <p:ph idx="1" type="body"/>
          </p:nvPr>
        </p:nvSpPr>
        <p:spPr>
          <a:xfrm>
            <a:off x="420850" y="1853850"/>
            <a:ext cx="8241000" cy="28146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rgbClr val="000000"/>
              </a:buClr>
              <a:buSzPts val="1400"/>
              <a:buFont typeface="Oswald Light"/>
              <a:buChar char="●"/>
            </a:pPr>
            <a:r>
              <a:rPr b="1" lang="en" sz="1400">
                <a:solidFill>
                  <a:srgbClr val="000000"/>
                </a:solidFill>
                <a:latin typeface="Oswald"/>
                <a:ea typeface="Oswald"/>
                <a:cs typeface="Oswald"/>
                <a:sym typeface="Oswald"/>
              </a:rPr>
              <a:t>Photography and Events:</a:t>
            </a:r>
            <a:r>
              <a:rPr lang="en" sz="1400">
                <a:solidFill>
                  <a:srgbClr val="000000"/>
                </a:solidFill>
                <a:latin typeface="Oswald Light"/>
                <a:ea typeface="Oswald Light"/>
                <a:cs typeface="Oswald Light"/>
                <a:sym typeface="Oswald Light"/>
              </a:rPr>
              <a:t> At events like weddings, parties, or corporate gatherings, our software could be integrated into photo booths or event photography setups. It would automatically capture candid and genuine smiles, ensuring that every attendee gets a perfect shot without needing to manually trigger the camera.</a:t>
            </a:r>
            <a:endParaRPr b="1" sz="1400">
              <a:solidFill>
                <a:srgbClr val="000000"/>
              </a:solidFill>
              <a:latin typeface="Oswald"/>
              <a:ea typeface="Oswald"/>
              <a:cs typeface="Oswald"/>
              <a:sym typeface="Oswald"/>
            </a:endParaRPr>
          </a:p>
          <a:p>
            <a:pPr indent="-317500" lvl="0" marL="457200" rtl="0" algn="l">
              <a:spcBef>
                <a:spcPts val="0"/>
              </a:spcBef>
              <a:spcAft>
                <a:spcPts val="0"/>
              </a:spcAft>
              <a:buClr>
                <a:srgbClr val="000000"/>
              </a:buClr>
              <a:buSzPts val="1400"/>
              <a:buFont typeface="Oswald Light"/>
              <a:buChar char="●"/>
            </a:pPr>
            <a:r>
              <a:rPr b="1" lang="en" sz="1400">
                <a:solidFill>
                  <a:srgbClr val="000000"/>
                </a:solidFill>
                <a:latin typeface="Oswald"/>
                <a:ea typeface="Oswald"/>
                <a:cs typeface="Oswald"/>
                <a:sym typeface="Oswald"/>
              </a:rPr>
              <a:t>Healthcare and Wellness:</a:t>
            </a:r>
            <a:r>
              <a:rPr lang="en" sz="1400">
                <a:solidFill>
                  <a:srgbClr val="000000"/>
                </a:solidFill>
                <a:latin typeface="Oswald Light"/>
                <a:ea typeface="Oswald Light"/>
                <a:cs typeface="Oswald Light"/>
                <a:sym typeface="Oswald Light"/>
              </a:rPr>
              <a:t> In healthcare settings, our software could be used for mood tracking and assessment. For example, it could be integrated into mobile apps designed to help individuals manage stress or depression. By analyzing changes in smile frequency over time, users and their healthcare providers could monitor emotional well-being and track progress. It could be incorporated as a activity by counsellors in SWC , corporate offices . </a:t>
            </a:r>
            <a:endParaRPr sz="1400">
              <a:solidFill>
                <a:srgbClr val="000000"/>
              </a:solidFill>
              <a:latin typeface="Oswald Light"/>
              <a:ea typeface="Oswald Light"/>
              <a:cs typeface="Oswald Light"/>
              <a:sym typeface="Oswald Light"/>
            </a:endParaRPr>
          </a:p>
          <a:p>
            <a:pPr indent="-317500" lvl="0" marL="457200" rtl="0" algn="l">
              <a:spcBef>
                <a:spcPts val="0"/>
              </a:spcBef>
              <a:spcAft>
                <a:spcPts val="0"/>
              </a:spcAft>
              <a:buClr>
                <a:srgbClr val="000000"/>
              </a:buClr>
              <a:buSzPts val="1400"/>
              <a:buFont typeface="Oswald Light"/>
              <a:buChar char="●"/>
            </a:pPr>
            <a:r>
              <a:rPr b="1" lang="en" sz="1400">
                <a:solidFill>
                  <a:srgbClr val="000000"/>
                </a:solidFill>
                <a:latin typeface="Oswald"/>
                <a:ea typeface="Oswald"/>
                <a:cs typeface="Oswald"/>
                <a:sym typeface="Oswald"/>
              </a:rPr>
              <a:t>Market Research and User Experience Testing:</a:t>
            </a:r>
            <a:r>
              <a:rPr lang="en" sz="1400">
                <a:solidFill>
                  <a:srgbClr val="000000"/>
                </a:solidFill>
                <a:latin typeface="Oswald Light"/>
                <a:ea typeface="Oswald Light"/>
                <a:cs typeface="Oswald Light"/>
                <a:sym typeface="Oswald Light"/>
              </a:rPr>
              <a:t> In market research studies or user experience testing sessions, our   software could be used to gauge people's reactions to advertisements, product designs, or user interfaces.We could analyze which stand-up comedian is more hilarious by checking the reaction of </a:t>
            </a:r>
            <a:r>
              <a:rPr lang="en" sz="1400">
                <a:solidFill>
                  <a:srgbClr val="000000"/>
                </a:solidFill>
                <a:latin typeface="Oswald Light"/>
                <a:ea typeface="Oswald Light"/>
                <a:cs typeface="Oswald Light"/>
                <a:sym typeface="Oswald Light"/>
              </a:rPr>
              <a:t>their</a:t>
            </a:r>
            <a:r>
              <a:rPr lang="en" sz="1400">
                <a:solidFill>
                  <a:srgbClr val="000000"/>
                </a:solidFill>
                <a:latin typeface="Oswald Light"/>
                <a:ea typeface="Oswald Light"/>
                <a:cs typeface="Oswald Light"/>
                <a:sym typeface="Oswald Light"/>
              </a:rPr>
              <a:t> crowd .By analyzing the frequency and intensity of smiles, researchers can gather valuable insights into people's emotional responses.</a:t>
            </a:r>
            <a:endParaRPr sz="2100">
              <a:latin typeface="Oswald Light"/>
              <a:ea typeface="Oswald Light"/>
              <a:cs typeface="Oswald Light"/>
              <a:sym typeface="Oswal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Points about Our Project</a:t>
            </a:r>
            <a:endParaRPr/>
          </a:p>
        </p:txBody>
      </p:sp>
      <p:sp>
        <p:nvSpPr>
          <p:cNvPr id="105" name="Google Shape;105;p16"/>
          <p:cNvSpPr txBox="1"/>
          <p:nvPr>
            <p:ph idx="1" type="body"/>
          </p:nvPr>
        </p:nvSpPr>
        <p:spPr>
          <a:xfrm>
            <a:off x="487150" y="1853850"/>
            <a:ext cx="8042100" cy="2776800"/>
          </a:xfrm>
          <a:prstGeom prst="rect">
            <a:avLst/>
          </a:prstGeom>
        </p:spPr>
        <p:txBody>
          <a:bodyPr anchorCtr="0" anchor="t" bIns="91425" lIns="91425" spcFirstLastPara="1" rIns="91425" wrap="square" tIns="91425">
            <a:normAutofit fontScale="92500" lnSpcReduction="20000"/>
          </a:bodyPr>
          <a:lstStyle/>
          <a:p>
            <a:pPr indent="-316706" lvl="0" marL="457200" rtl="0" algn="l">
              <a:spcBef>
                <a:spcPts val="0"/>
              </a:spcBef>
              <a:spcAft>
                <a:spcPts val="0"/>
              </a:spcAft>
              <a:buSzPct val="100000"/>
              <a:buFont typeface="Lato Light"/>
              <a:buChar char="●"/>
            </a:pPr>
            <a:r>
              <a:rPr lang="en" sz="1500">
                <a:latin typeface="Lato Light"/>
                <a:ea typeface="Lato Light"/>
                <a:cs typeface="Lato Light"/>
                <a:sym typeface="Lato Light"/>
              </a:rPr>
              <a:t>As there are many applications ,</a:t>
            </a:r>
            <a:r>
              <a:rPr lang="en" sz="1500">
                <a:latin typeface="Lato Light"/>
                <a:ea typeface="Lato Light"/>
                <a:cs typeface="Lato Light"/>
                <a:sym typeface="Lato Light"/>
              </a:rPr>
              <a:t>Our is  a Product-line </a:t>
            </a:r>
            <a:r>
              <a:rPr lang="en" sz="1500">
                <a:latin typeface="Lato Light"/>
                <a:ea typeface="Lato Light"/>
                <a:cs typeface="Lato Light"/>
                <a:sym typeface="Lato Light"/>
              </a:rPr>
              <a:t>software </a:t>
            </a:r>
            <a:r>
              <a:rPr lang="en" sz="1500">
                <a:solidFill>
                  <a:srgbClr val="46424D"/>
                </a:solidFill>
                <a:latin typeface="Lato Light"/>
                <a:ea typeface="Lato Light"/>
                <a:cs typeface="Lato Light"/>
                <a:sym typeface="Lato Light"/>
              </a:rPr>
              <a:t>composed of reusable components and designed to provide specific capabilities for use by different customers.</a:t>
            </a:r>
            <a:endParaRPr sz="1500">
              <a:solidFill>
                <a:srgbClr val="46424D"/>
              </a:solidFill>
              <a:latin typeface="Lato Light"/>
              <a:ea typeface="Lato Light"/>
              <a:cs typeface="Lato Light"/>
              <a:sym typeface="Lato Light"/>
            </a:endParaRPr>
          </a:p>
          <a:p>
            <a:pPr indent="-316706" lvl="0" marL="457200" rtl="0" algn="l">
              <a:spcBef>
                <a:spcPts val="0"/>
              </a:spcBef>
              <a:spcAft>
                <a:spcPts val="0"/>
              </a:spcAft>
              <a:buClr>
                <a:srgbClr val="46424D"/>
              </a:buClr>
              <a:buSzPct val="100000"/>
              <a:buFont typeface="Lato Light"/>
              <a:buChar char="●"/>
            </a:pPr>
            <a:r>
              <a:rPr lang="en" sz="1500">
                <a:solidFill>
                  <a:srgbClr val="46424D"/>
                </a:solidFill>
                <a:latin typeface="Lato Light"/>
                <a:ea typeface="Lato Light"/>
                <a:cs typeface="Lato Light"/>
                <a:sym typeface="Lato Light"/>
              </a:rPr>
              <a:t>Currently, our ML model would work on laptops only as different parameters are required for different devices to detect faces , smile optimally </a:t>
            </a:r>
            <a:endParaRPr sz="1500">
              <a:solidFill>
                <a:srgbClr val="46424D"/>
              </a:solidFill>
              <a:latin typeface="Lato Light"/>
              <a:ea typeface="Lato Light"/>
              <a:cs typeface="Lato Light"/>
              <a:sym typeface="Lato Light"/>
            </a:endParaRPr>
          </a:p>
          <a:p>
            <a:pPr indent="-316706" lvl="0" marL="457200" rtl="0" algn="l">
              <a:spcBef>
                <a:spcPts val="0"/>
              </a:spcBef>
              <a:spcAft>
                <a:spcPts val="0"/>
              </a:spcAft>
              <a:buClr>
                <a:srgbClr val="46424D"/>
              </a:buClr>
              <a:buSzPct val="100000"/>
              <a:buFont typeface="Lato Light"/>
              <a:buChar char="●"/>
            </a:pPr>
            <a:r>
              <a:rPr lang="en" sz="1500">
                <a:solidFill>
                  <a:srgbClr val="46424D"/>
                </a:solidFill>
                <a:latin typeface="Lato Light"/>
                <a:ea typeface="Lato Light"/>
                <a:cs typeface="Lato Light"/>
                <a:sym typeface="Lato Light"/>
              </a:rPr>
              <a:t>We have used  the advantages of distributed version control system , by uploading our code on Github , and verifying each other pull request before merging it into our codebase. This has also helped us in software versioning  .  Our github link </a:t>
            </a:r>
            <a:r>
              <a:rPr lang="en" sz="1500" u="sng">
                <a:solidFill>
                  <a:schemeClr val="hlink"/>
                </a:solidFill>
                <a:latin typeface="Lato Light"/>
                <a:ea typeface="Lato Light"/>
                <a:cs typeface="Lato Light"/>
                <a:sym typeface="Lato Light"/>
                <a:hlinkClick r:id="rId3"/>
              </a:rPr>
              <a:t>smile-detection_repo</a:t>
            </a:r>
            <a:r>
              <a:rPr lang="en" sz="1500">
                <a:solidFill>
                  <a:srgbClr val="46424D"/>
                </a:solidFill>
                <a:latin typeface="Lato Light"/>
                <a:ea typeface="Lato Light"/>
                <a:cs typeface="Lato Light"/>
                <a:sym typeface="Lato Light"/>
              </a:rPr>
              <a:t> </a:t>
            </a:r>
            <a:endParaRPr sz="1500">
              <a:solidFill>
                <a:srgbClr val="46424D"/>
              </a:solidFill>
              <a:latin typeface="Lato Light"/>
              <a:ea typeface="Lato Light"/>
              <a:cs typeface="Lato Light"/>
              <a:sym typeface="Lato Light"/>
            </a:endParaRPr>
          </a:p>
          <a:p>
            <a:pPr indent="-316706" lvl="0" marL="457200" rtl="0" algn="l">
              <a:spcBef>
                <a:spcPts val="0"/>
              </a:spcBef>
              <a:spcAft>
                <a:spcPts val="0"/>
              </a:spcAft>
              <a:buClr>
                <a:srgbClr val="46424D"/>
              </a:buClr>
              <a:buSzPct val="100000"/>
              <a:buFont typeface="Lato Light"/>
              <a:buChar char="●"/>
            </a:pPr>
            <a:r>
              <a:rPr lang="en" sz="1500">
                <a:solidFill>
                  <a:srgbClr val="46424D"/>
                </a:solidFill>
                <a:latin typeface="Lato Light"/>
                <a:ea typeface="Lato Light"/>
                <a:cs typeface="Lato Light"/>
                <a:sym typeface="Lato Light"/>
              </a:rPr>
              <a:t>Scalability : We have deployed the ML model locally instead of the Internet . We tried to deploy the ML model using StreamLit as well as Flask Framework . </a:t>
            </a:r>
            <a:endParaRPr sz="1500">
              <a:solidFill>
                <a:srgbClr val="46424D"/>
              </a:solidFill>
              <a:latin typeface="Lato Light"/>
              <a:ea typeface="Lato Light"/>
              <a:cs typeface="Lato Light"/>
              <a:sym typeface="Lato Light"/>
            </a:endParaRPr>
          </a:p>
          <a:p>
            <a:pPr indent="-316706" lvl="0" marL="457200" rtl="0" algn="l">
              <a:spcBef>
                <a:spcPts val="0"/>
              </a:spcBef>
              <a:spcAft>
                <a:spcPts val="0"/>
              </a:spcAft>
              <a:buClr>
                <a:srgbClr val="46424D"/>
              </a:buClr>
              <a:buSzPct val="100000"/>
              <a:buFont typeface="Lato Light"/>
              <a:buChar char="●"/>
            </a:pPr>
            <a:r>
              <a:rPr lang="en" sz="1500">
                <a:solidFill>
                  <a:srgbClr val="46424D"/>
                </a:solidFill>
                <a:latin typeface="Lato Light"/>
                <a:ea typeface="Lato Light"/>
                <a:cs typeface="Lato Light"/>
                <a:sym typeface="Lato Light"/>
              </a:rPr>
              <a:t>We have employed Haar Cascade for smile detection as it is computationally inexpensive , easier to implement </a:t>
            </a:r>
            <a:endParaRPr sz="1500">
              <a:solidFill>
                <a:srgbClr val="46424D"/>
              </a:solidFill>
              <a:latin typeface="Lato Light"/>
              <a:ea typeface="Lato Light"/>
              <a:cs typeface="Lato Light"/>
              <a:sym typeface="Lato Light"/>
            </a:endParaRPr>
          </a:p>
          <a:p>
            <a:pPr indent="0" lvl="0" marL="1371600" rtl="0" algn="l">
              <a:spcBef>
                <a:spcPts val="1200"/>
              </a:spcBef>
              <a:spcAft>
                <a:spcPts val="1200"/>
              </a:spcAft>
              <a:buNone/>
            </a:pPr>
            <a:r>
              <a:t/>
            </a:r>
            <a:endParaRPr>
              <a:solidFill>
                <a:srgbClr val="46424D"/>
              </a:solidFill>
              <a:latin typeface="Lato Light"/>
              <a:ea typeface="Lato Light"/>
              <a:cs typeface="Lato Light"/>
              <a:sym typeface="La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Evolutionary </a:t>
            </a:r>
            <a:r>
              <a:rPr lang="en"/>
              <a:t>Life Cycle</a:t>
            </a:r>
            <a:r>
              <a:rPr lang="en"/>
              <a:t> in SDLC process </a:t>
            </a:r>
            <a:endParaRPr/>
          </a:p>
        </p:txBody>
      </p:sp>
      <p:pic>
        <p:nvPicPr>
          <p:cNvPr id="111" name="Google Shape;111;p17"/>
          <p:cNvPicPr preferRelativeResize="0"/>
          <p:nvPr/>
        </p:nvPicPr>
        <p:blipFill>
          <a:blip r:embed="rId3">
            <a:alphaModFix/>
          </a:blip>
          <a:stretch>
            <a:fillRect/>
          </a:stretch>
        </p:blipFill>
        <p:spPr>
          <a:xfrm>
            <a:off x="1494175" y="2004650"/>
            <a:ext cx="4457300" cy="276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Requirements Specification</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pasted the link of the initial version and final versions of our SRS , As we were following Evolutionary </a:t>
            </a:r>
            <a:r>
              <a:rPr lang="en"/>
              <a:t>Life Cycle</a:t>
            </a:r>
            <a:r>
              <a:rPr lang="en"/>
              <a:t> , our requirements kept changing with time , hence the SRS was  updated frequently . </a:t>
            </a:r>
            <a:endParaRPr/>
          </a:p>
          <a:p>
            <a:pPr indent="0" lvl="0" marL="0" rtl="0" algn="l">
              <a:spcBef>
                <a:spcPts val="1200"/>
              </a:spcBef>
              <a:spcAft>
                <a:spcPts val="0"/>
              </a:spcAft>
              <a:buNone/>
            </a:pPr>
            <a:r>
              <a:rPr lang="en" u="sng">
                <a:solidFill>
                  <a:schemeClr val="hlink"/>
                </a:solidFill>
                <a:hlinkClick r:id="rId3"/>
              </a:rPr>
              <a:t>SRS_1.0</a:t>
            </a:r>
            <a:endParaRPr/>
          </a:p>
          <a:p>
            <a:pPr indent="0" lvl="0" marL="0" rtl="0" algn="l">
              <a:spcBef>
                <a:spcPts val="1200"/>
              </a:spcBef>
              <a:spcAft>
                <a:spcPts val="1200"/>
              </a:spcAft>
              <a:buNone/>
            </a:pPr>
            <a:r>
              <a:rPr lang="en" u="sng">
                <a:solidFill>
                  <a:schemeClr val="hlink"/>
                </a:solidFill>
                <a:hlinkClick r:id="rId4"/>
              </a:rPr>
              <a:t>SRS_</a:t>
            </a:r>
            <a:r>
              <a:rPr lang="en"/>
              <a:t>4.0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Architecture : - Hybrid Architecture </a:t>
            </a:r>
            <a:endParaRPr/>
          </a:p>
        </p:txBody>
      </p:sp>
      <p:sp>
        <p:nvSpPr>
          <p:cNvPr id="123" name="Google Shape;123;p19"/>
          <p:cNvSpPr txBox="1"/>
          <p:nvPr>
            <p:ph idx="1" type="body"/>
          </p:nvPr>
        </p:nvSpPr>
        <p:spPr>
          <a:xfrm>
            <a:off x="729450" y="22312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19"/>
          <p:cNvPicPr preferRelativeResize="0"/>
          <p:nvPr/>
        </p:nvPicPr>
        <p:blipFill>
          <a:blip r:embed="rId3">
            <a:alphaModFix/>
          </a:blip>
          <a:stretch>
            <a:fillRect/>
          </a:stretch>
        </p:blipFill>
        <p:spPr>
          <a:xfrm>
            <a:off x="4649631" y="2078875"/>
            <a:ext cx="3768519" cy="2261101"/>
          </a:xfrm>
          <a:prstGeom prst="rect">
            <a:avLst/>
          </a:prstGeom>
          <a:noFill/>
          <a:ln>
            <a:noFill/>
          </a:ln>
        </p:spPr>
      </p:pic>
      <p:pic>
        <p:nvPicPr>
          <p:cNvPr id="125" name="Google Shape;125;p19"/>
          <p:cNvPicPr preferRelativeResize="0"/>
          <p:nvPr/>
        </p:nvPicPr>
        <p:blipFill>
          <a:blip r:embed="rId4">
            <a:alphaModFix/>
          </a:blip>
          <a:stretch>
            <a:fillRect/>
          </a:stretch>
        </p:blipFill>
        <p:spPr>
          <a:xfrm>
            <a:off x="729450" y="2103924"/>
            <a:ext cx="1829950" cy="221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Hybrid Architecture ? </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Flexibility: Hybrid architecture allows us  to leverage the benefits of both microservices and client-server architecture. We  can use microservices for complex backend functions and while utilizing client-server architecture for interactive user interfaces and real-time communication.</a:t>
            </a:r>
            <a:endParaRPr/>
          </a:p>
          <a:p>
            <a:pPr indent="0" lvl="0" marL="0" rtl="0" algn="l">
              <a:spcBef>
                <a:spcPts val="1200"/>
              </a:spcBef>
              <a:spcAft>
                <a:spcPts val="0"/>
              </a:spcAft>
              <a:buNone/>
            </a:pPr>
            <a:r>
              <a:rPr lang="en"/>
              <a:t>Modularity: By separating client-side and server-side components, we promote modularity and maintainability. Changes or updates to one component can be made without affecting the other, facilitating easier maintenance and development.</a:t>
            </a:r>
            <a:endParaRPr/>
          </a:p>
          <a:p>
            <a:pPr indent="0" lvl="0" marL="0" rtl="0" algn="l">
              <a:spcBef>
                <a:spcPts val="1200"/>
              </a:spcBef>
              <a:spcAft>
                <a:spcPts val="1200"/>
              </a:spcAft>
              <a:buNone/>
            </a:pPr>
            <a:r>
              <a:rPr lang="en"/>
              <a:t>Development Agility: By decoupling the client and server components, me and Devansh  can work independently on frontend and backend development. This promotes faster iteration cycles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a:t>
            </a:r>
            <a:endParaRPr/>
          </a:p>
        </p:txBody>
      </p:sp>
      <p:sp>
        <p:nvSpPr>
          <p:cNvPr id="137" name="Google Shape;137;p21"/>
          <p:cNvSpPr txBox="1"/>
          <p:nvPr>
            <p:ph idx="1" type="body"/>
          </p:nvPr>
        </p:nvSpPr>
        <p:spPr>
          <a:xfrm>
            <a:off x="727650" y="2059925"/>
            <a:ext cx="7688700" cy="286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used two ML models:</a:t>
            </a:r>
            <a:endParaRPr/>
          </a:p>
          <a:p>
            <a:pPr indent="0" lvl="0" marL="0" rtl="0" algn="l">
              <a:spcBef>
                <a:spcPts val="1200"/>
              </a:spcBef>
              <a:spcAft>
                <a:spcPts val="0"/>
              </a:spcAft>
              <a:buNone/>
            </a:pPr>
            <a:r>
              <a:rPr b="1" lang="en"/>
              <a:t>1. </a:t>
            </a:r>
            <a:r>
              <a:rPr b="1" lang="en"/>
              <a:t>Haar Cascade for Face Detection: </a:t>
            </a:r>
            <a:r>
              <a:rPr lang="en"/>
              <a:t>This model is specifically trained to detect faces in images. It is a machine learning-based approach where a cascade function is trained from a lot of positive and negative images. It is then used to detect objects (faces) in other images.</a:t>
            </a:r>
            <a:endParaRPr/>
          </a:p>
          <a:p>
            <a:pPr indent="0" lvl="0" marL="0" rtl="0" algn="l">
              <a:spcBef>
                <a:spcPts val="1200"/>
              </a:spcBef>
              <a:spcAft>
                <a:spcPts val="0"/>
              </a:spcAft>
              <a:buNone/>
            </a:pPr>
            <a:r>
              <a:rPr b="1" lang="en"/>
              <a:t>2.Haar Cascade for Smile Detection:</a:t>
            </a:r>
            <a:r>
              <a:rPr lang="en"/>
              <a:t> Similarly, this is a pre-trained model used to detect smiles within the regions identified as faces from the previous model.</a:t>
            </a:r>
            <a:endParaRPr/>
          </a:p>
          <a:p>
            <a:pPr indent="0" lvl="0" marL="0" rtl="0" algn="l">
              <a:spcBef>
                <a:spcPts val="1200"/>
              </a:spcBef>
              <a:spcAft>
                <a:spcPts val="0"/>
              </a:spcAft>
              <a:buNone/>
            </a:pPr>
            <a:r>
              <a:rPr lang="en"/>
              <a:t>These are not deep learning models but rather machine learning models based on the Haar features which were traditionally used in computer vision before the advent of deep learning techniques.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