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9" r:id="rId3"/>
    <p:sldId id="272" r:id="rId4"/>
    <p:sldId id="271" r:id="rId5"/>
    <p:sldId id="275" r:id="rId6"/>
    <p:sldId id="266" r:id="rId7"/>
    <p:sldId id="267" r:id="rId8"/>
    <p:sldId id="274" r:id="rId9"/>
    <p:sldId id="268" r:id="rId10"/>
    <p:sldId id="276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1E76-4DA9-4EDB-9F0A-4D9BFB5A2229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AEA43-F56F-4756-8E8D-12A03CB54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36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9D5E9-700F-480B-B892-860B2B2905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74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CE643-FEAF-65F0-6097-A33FFA105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60F37A-F046-97DA-2C99-921019D962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B7C4E0-5289-D673-B59E-7EA31C5AA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18490-D886-BF22-1734-3301E1CA0D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9D5E9-700F-480B-B892-860B2B29050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79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E6F5C-20CA-3B31-905E-AFB9D153B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7FF6B7-E7E3-A3A4-DA58-D365D7DB6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32E90-0D0D-D6FD-E69D-892A3846F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89797-5760-0BFF-86B8-6C18328188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9D5E9-700F-480B-B892-860B2B29050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AFFD8-54C8-203B-490C-72A08F33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2D9BC6-B97A-1684-262D-353762A52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74792D-36C7-4323-3853-7ACDC6612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7D5A3-752B-6CFE-6423-62E6EE06D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9D5E9-700F-480B-B892-860B2B2905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5E235-3505-28B6-C741-3BFE506AF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693FDC-0A1A-DD82-39F4-DB9362BF3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6FFC6C-51CA-5C9C-BA3B-A31CA6DEB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6770E-6124-6840-2C9F-8E79F75BC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9D5E9-700F-480B-B892-860B2B2905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C937E-643A-2E4B-5368-6401A5ED7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54A10B-5E9F-DBD1-BB8F-6C2AE8C6A6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E80A10-F2C6-09CB-3B91-66A40CE0C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858AD-D2D9-AE07-E8A8-704108F5AD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9D5E9-700F-480B-B892-860B2B2905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4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5FA67-065F-CDE0-EE67-52284EB2A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441EA-0CD6-142A-D01F-2538F918A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FBCD4F-2AB4-B6F1-5192-AED41C0E9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8F27-8B3C-5437-51C1-E31E3590C7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9D5E9-700F-480B-B892-860B2B2905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7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CDD84-B974-E218-F824-8D475AF43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64FD9A-72DB-1433-5DC8-0095C9B35A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5BEBB8-5228-331D-A4F3-38000DE76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43ABE-AEE1-EA02-8B0F-D37FF7755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9D5E9-700F-480B-B892-860B2B2905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1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DD7B-EE6E-516F-86D2-64FA94766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829803-6970-4DAE-F0F2-7BDBED818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49E7F2-729D-86BC-9884-726600278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5E947-FF1B-4E78-584A-3CFBA58AA0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9D5E9-700F-480B-B892-860B2B2905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8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1EE1E-6E7D-8C89-A9D0-331EB9C78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D0188-1B4B-4FC3-3254-D61DBC197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D31999-04CA-2588-BDF7-C994C51F7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EF465-0CE3-CE97-C92D-C330C40CE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9D5E9-700F-480B-B892-860B2B2905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73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F1CA2-4C10-41D2-1AF5-1534059CC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0A59C0-DACB-99DE-1A9C-722555FCB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1CC608-9EFE-8ACE-6030-7F0BF00E8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3CFDF-FF0D-ADF2-238A-96119282F0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9D5E9-700F-480B-B892-860B2B2905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4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2A27-44D0-1758-FF9F-24EF47B87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7BBF2-B93D-01EF-713A-9F35220F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6E2A-C870-5EAC-3FCF-F9B90F1E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742E-EEDE-4EF0-B653-AE17AB642DB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8007-C434-4675-55C0-618E8E46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2FA3-DF11-C180-8FAD-3D75115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3AB8-0986-4A61-9A6A-A7BE5D37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EA7C-F212-00A7-8553-94CE56AD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6D16A-C802-EC32-C871-A7D0C698B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31A4-F27B-9B7B-7B15-3679426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742E-EEDE-4EF0-B653-AE17AB642DB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451B0-0FA3-BFA1-4F29-698D8A93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1880F-9272-6C02-B8E6-53062C6D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3AB8-0986-4A61-9A6A-A7BE5D37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17866-C03E-4767-62FD-A276EEE35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C477A-A5E1-7B8C-B35F-F40E932CB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01CCC-6321-F6E6-F4D7-755C2113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742E-EEDE-4EF0-B653-AE17AB642DB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D4DA-BAB4-8323-E187-82E5716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213C-9A4E-37D3-C9E5-CCAA4AC5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3AB8-0986-4A61-9A6A-A7BE5D37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0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21C1-CECE-05ED-E7AA-BC588262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421E-5A11-D41E-FA78-AB2B711F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51DA-587B-A161-4856-A4A06138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742E-EEDE-4EF0-B653-AE17AB642DB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C44EC-5957-2FCF-9A6A-F9ED9B74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77F0D-341D-2B16-64E3-680F661C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3AB8-0986-4A61-9A6A-A7BE5D37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3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82AE-376D-0D36-8D07-3FAD1A53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C4CE6-7AC5-6314-4D70-37F981B8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3BBD-BC3A-00F9-8BB6-83663C39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742E-EEDE-4EF0-B653-AE17AB642DB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8452D-3AC3-2FA7-B3C6-9F70CC55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3F9F-4366-F9AE-56E0-8B1076CB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3AB8-0986-4A61-9A6A-A7BE5D37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7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4BA-6687-5E3B-7355-4BCFEEC0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B4E3-5DCD-F3D5-C2BB-9F707470B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6AB9A-A7E3-FE16-D9B9-3274CEDF1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EC055-3603-40E0-A6B8-F3C9D23C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742E-EEDE-4EF0-B653-AE17AB642DB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FF9FF-39C0-D66F-8E1E-73A83B36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9C16E-0DB7-2819-3705-0CE9546C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3AB8-0986-4A61-9A6A-A7BE5D37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CD78-1334-06EF-3133-00BC3631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8B7AB-991E-601F-0859-106AF4650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58253-3142-07C5-DDD4-BDA4A4350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0FA0A-64B8-6EAC-FE54-EE330972C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3DE7A-34ED-7880-0709-E14B08E2D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54FB6-E282-E78D-A94A-FC9ADAE7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742E-EEDE-4EF0-B653-AE17AB642DB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39BEC-A44E-B9A4-760E-D239B54C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CB0D8-102B-0353-BA0E-219225AC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3AB8-0986-4A61-9A6A-A7BE5D37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5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E9DF-72D6-45FE-6CA7-6923816B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D438C-84D3-34AC-1520-00A04F1E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742E-EEDE-4EF0-B653-AE17AB642DB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6AD90-B10C-CE72-7E10-47893E16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D15A1-6061-2F1E-D29F-F3C3C755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3AB8-0986-4A61-9A6A-A7BE5D37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98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6AE38-B608-8CF7-EEBA-123EF409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742E-EEDE-4EF0-B653-AE17AB642DB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AC207-DDC5-01CA-C88E-53C23781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20B03-C346-7016-A866-8FFF9078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3AB8-0986-4A61-9A6A-A7BE5D37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62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F265-389F-CD8F-E152-637FBDCA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83A7-D6A7-6F14-2DEC-C918420E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2039B-4BFB-D4D2-5549-5B7FE7E1A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A45A8-E2D2-2C21-8847-9F7363E0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742E-EEDE-4EF0-B653-AE17AB642DB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D7D7D-DC6B-2C18-0E9C-D10F54F5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497C2-D79A-A5B9-E57B-29DB4F15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3AB8-0986-4A61-9A6A-A7BE5D37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4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650C-9861-4859-2D30-AE84E660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B509C-41D3-F1CA-8F30-2D76F436A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B42D7-E8E1-5EA0-2575-585CC892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722B4-9855-DBB6-A001-8C23FDAC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742E-EEDE-4EF0-B653-AE17AB642DB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8C1A3-2D05-84F6-6FD8-381C18F7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EA4E4-F76E-78DE-5D94-746DDDCA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3AB8-0986-4A61-9A6A-A7BE5D37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52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E16B4-3766-6142-C1DE-4453F8BF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57955-19C7-F583-E9CB-DFA2A0D26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247F-8707-1852-0A4D-66E981614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742E-EEDE-4EF0-B653-AE17AB642DB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D860A-EA32-2EEB-448F-9A95B8F77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4028-E4E2-61A7-C313-417894F58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3AB8-0986-4A61-9A6A-A7BE5D37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25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9569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>
                <a:latin typeface="Arial Narrow" pitchFamily="34" charset="0"/>
              </a:rPr>
              <a:t>          </a:t>
            </a:r>
            <a:r>
              <a:rPr lang="en-US" sz="3600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ea typeface="Cambria" pitchFamily="18" charset="0"/>
              </a:rPr>
              <a:t>Technical</a:t>
            </a:r>
            <a:r>
              <a:rPr lang="en-US" sz="3600" b="1" dirty="0">
                <a:latin typeface="Cambria" pitchFamily="18" charset="0"/>
                <a:ea typeface="Cambria" pitchFamily="18" charset="0"/>
              </a:rPr>
              <a:t> 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Cambria" pitchFamily="18" charset="0"/>
              </a:rPr>
              <a:t>Presentation</a:t>
            </a:r>
            <a:r>
              <a:rPr lang="en-US" sz="3600" b="1" dirty="0">
                <a:latin typeface="Cambria" pitchFamily="18" charset="0"/>
                <a:ea typeface="Cambria" pitchFamily="18" charset="0"/>
              </a:rPr>
              <a:t> </a:t>
            </a:r>
          </a:p>
        </p:txBody>
      </p:sp>
      <p:sp>
        <p:nvSpPr>
          <p:cNvPr id="8" name="Date Placeholder 6"/>
          <p:cNvSpPr txBox="1">
            <a:spLocks/>
          </p:cNvSpPr>
          <p:nvPr/>
        </p:nvSpPr>
        <p:spPr>
          <a:xfrm>
            <a:off x="11734800" y="6553200"/>
            <a:ext cx="457200" cy="304800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fld id="{772B190A-0C60-4487-B603-FD9846E6E3B5}" type="slidenum">
              <a:rPr lang="en-US" sz="1200" b="1">
                <a:latin typeface="Arial Narrow" pitchFamily="34" charset="0"/>
              </a:rPr>
              <a:pPr algn="ctr">
                <a:lnSpc>
                  <a:spcPct val="80000"/>
                </a:lnSpc>
                <a:spcBef>
                  <a:spcPct val="0"/>
                </a:spcBef>
                <a:defRPr/>
              </a:pPr>
              <a:t>1</a:t>
            </a:fld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10613" y="1623056"/>
            <a:ext cx="11970774" cy="16004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and Prediction on </a:t>
            </a:r>
            <a:r>
              <a:rPr lang="en-US" sz="4400" b="1" dirty="0" err="1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SupplyChain</a:t>
            </a:r>
            <a:r>
              <a:rPr lang="en-US" sz="44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Dataset</a:t>
            </a:r>
            <a:endParaRPr lang="en-US" sz="44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26503-8FA9-427A-8033-AD751421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8426" y="6523037"/>
            <a:ext cx="6405716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IACSD, Pune                                            Technical 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925FA-1881-7272-A6A9-D094381FB6B3}"/>
              </a:ext>
            </a:extLst>
          </p:cNvPr>
          <p:cNvSpPr txBox="1"/>
          <p:nvPr/>
        </p:nvSpPr>
        <p:spPr>
          <a:xfrm>
            <a:off x="1086464" y="3663371"/>
            <a:ext cx="93209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Presented by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Devansh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Bolsure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Ajinkya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Kank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0A1A2-1C4A-4F50-833E-20681DDA0EB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0"/>
            <a:ext cx="1371600" cy="947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B9410D-3F4D-0548-D156-3799F0A3695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95" y="-31450"/>
            <a:ext cx="1504337" cy="9585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3618C-FC64-81C7-AA70-962022532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5374-5DAD-7A9C-D1FA-A8AEF27D9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9569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Cambria" pitchFamily="18" charset="0"/>
              </a:rPr>
              <a:t>Conclusion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Cambria" pitchFamily="18" charset="0"/>
              </a:rPr>
              <a:t>&amp; Q&amp;A 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2C67BB7-1198-A3AF-CB92-9B72DF16B893}"/>
              </a:ext>
            </a:extLst>
          </p:cNvPr>
          <p:cNvSpPr txBox="1">
            <a:spLocks/>
          </p:cNvSpPr>
          <p:nvPr/>
        </p:nvSpPr>
        <p:spPr>
          <a:xfrm>
            <a:off x="11734800" y="6553200"/>
            <a:ext cx="457200" cy="304800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fld id="{772B190A-0C60-4487-B603-FD9846E6E3B5}" type="slidenum">
              <a:rPr lang="en-US" sz="1200" b="1">
                <a:latin typeface="Arial Narrow" pitchFamily="34" charset="0"/>
              </a:rPr>
              <a:pPr algn="ctr">
                <a:lnSpc>
                  <a:spcPct val="80000"/>
                </a:lnSpc>
                <a:spcBef>
                  <a:spcPct val="0"/>
                </a:spcBef>
                <a:defRPr/>
              </a:pPr>
              <a:t>10</a:t>
            </a:fld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46326-5235-0DCF-AB6D-B49C16B4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8426" y="6523037"/>
            <a:ext cx="6405716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IACSD, Pune                                            Technical 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6A526-F742-5651-489F-A92CCB8B383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0"/>
            <a:ext cx="1371600" cy="908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9C65CC-D6ED-A4A9-1043-C43986E554B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95" y="-31450"/>
            <a:ext cx="1504337" cy="9585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2FC911-D052-1B26-E811-CDA857318327}"/>
              </a:ext>
            </a:extLst>
          </p:cNvPr>
          <p:cNvSpPr txBox="1"/>
          <p:nvPr/>
        </p:nvSpPr>
        <p:spPr>
          <a:xfrm>
            <a:off x="9729018" y="4711481"/>
            <a:ext cx="1936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Load the Data </a:t>
            </a:r>
            <a:r>
              <a:rPr lang="en-US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theCreate</a:t>
            </a:r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Write Query &amp; Execute it</a:t>
            </a:r>
            <a:endParaRPr lang="en-IN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399" y="1561171"/>
            <a:ext cx="51630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Project Summary: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Successfully predicted late delivery risks.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Gained insights from supply chain </a:t>
            </a:r>
            <a:r>
              <a:rPr lang="en-US" dirty="0" smtClean="0"/>
              <a:t>data.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95384" y="4460488"/>
            <a:ext cx="3757961" cy="185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Any Question 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9798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79819-0D3C-CBA0-0F3E-FA966A162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F757-88E4-5191-389C-407491D4A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9569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Arial Narrow" pitchFamily="34" charset="0"/>
              </a:rPr>
              <a:t>         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Technical Presentation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A4FAE615-DA52-46B7-81A6-449676155A7B}"/>
              </a:ext>
            </a:extLst>
          </p:cNvPr>
          <p:cNvSpPr txBox="1">
            <a:spLocks/>
          </p:cNvSpPr>
          <p:nvPr/>
        </p:nvSpPr>
        <p:spPr>
          <a:xfrm>
            <a:off x="11734800" y="6553200"/>
            <a:ext cx="457200" cy="304800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fld id="{772B190A-0C60-4487-B603-FD9846E6E3B5}" type="slidenum">
              <a:rPr lang="en-US" sz="1200" b="1">
                <a:latin typeface="Arial Narrow" pitchFamily="34" charset="0"/>
              </a:rPr>
              <a:pPr algn="ctr">
                <a:lnSpc>
                  <a:spcPct val="80000"/>
                </a:lnSpc>
                <a:spcBef>
                  <a:spcPct val="0"/>
                </a:spcBef>
                <a:defRPr/>
              </a:pPr>
              <a:t>11</a:t>
            </a:fld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2596A-AC94-DEA7-113F-49A29811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8426" y="6523037"/>
            <a:ext cx="6405716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IACSD, </a:t>
            </a: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                                           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Technical  Presentation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BEC2-EE93-8183-F9F0-9EA3775C4C10}"/>
              </a:ext>
            </a:extLst>
          </p:cNvPr>
          <p:cNvSpPr/>
          <p:nvPr/>
        </p:nvSpPr>
        <p:spPr>
          <a:xfrm>
            <a:off x="3495367" y="2828835"/>
            <a:ext cx="576793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 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AC1F4-7598-B2CF-7F5E-CA22AF3F6E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0"/>
            <a:ext cx="1371600" cy="908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6474BC-02E0-E917-41EC-8693751313C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95" y="-31450"/>
            <a:ext cx="1504337" cy="9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6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1C5B0-D94D-6697-9269-C8F64924E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3720-EC2D-DF29-42D4-E00766074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9569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latin typeface="Arial Narrow" pitchFamily="34" charset="0"/>
              </a:rPr>
              <a:t>         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Cambria" pitchFamily="18" charset="0"/>
              </a:rPr>
              <a:t>ntroduction 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397AB62-35C3-1EDC-A3E9-2AAD4412E383}"/>
              </a:ext>
            </a:extLst>
          </p:cNvPr>
          <p:cNvSpPr txBox="1">
            <a:spLocks/>
          </p:cNvSpPr>
          <p:nvPr/>
        </p:nvSpPr>
        <p:spPr>
          <a:xfrm>
            <a:off x="11744632" y="6553200"/>
            <a:ext cx="457200" cy="304800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fld id="{772B190A-0C60-4487-B603-FD9846E6E3B5}" type="slidenum">
              <a:rPr lang="en-US" sz="1200" b="1">
                <a:latin typeface="Arial Narrow" pitchFamily="34" charset="0"/>
              </a:rPr>
              <a:pPr algn="ctr">
                <a:lnSpc>
                  <a:spcPct val="80000"/>
                </a:lnSpc>
                <a:spcBef>
                  <a:spcPct val="0"/>
                </a:spcBef>
                <a:defRPr/>
              </a:pPr>
              <a:t>2</a:t>
            </a:fld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68191-7467-0C61-47AB-3BBAF54C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8426" y="6523037"/>
            <a:ext cx="6405716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IACSD, Pune                                            Technical 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33B3D-0793-3F71-DBA5-A1485B0B986B}"/>
              </a:ext>
            </a:extLst>
          </p:cNvPr>
          <p:cNvSpPr txBox="1"/>
          <p:nvPr/>
        </p:nvSpPr>
        <p:spPr>
          <a:xfrm>
            <a:off x="904567" y="1229032"/>
            <a:ext cx="1062867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-This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is a Machine Learning project in which we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hava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done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analaysis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on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SupplyChain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data and Prediction on  </a:t>
            </a:r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Late_Delivery_Risk</a:t>
            </a:r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-For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Analysis we have used Tableau </a:t>
            </a:r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-for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predicition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we have use Logistic Regression, SVM(Support Vector Machine), SNN(Simple Neural Network)</a:t>
            </a:r>
          </a:p>
          <a:p>
            <a:pPr algn="just"/>
            <a:endParaRPr lang="en-IN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231E55-D62A-E352-F56F-F27F54449C6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0"/>
            <a:ext cx="1371600" cy="908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8D2FB3-88E8-2484-9D65-8A8D5340B50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95" y="-31450"/>
            <a:ext cx="1504337" cy="9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7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06B2D-508A-54F0-84D1-0528DC60B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918D-86F3-2976-5FDC-67BB6BECF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9569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Arial Narrow" pitchFamily="34" charset="0"/>
              </a:rPr>
              <a:t>Problem Statement</a:t>
            </a:r>
            <a:r>
              <a:rPr lang="en-US" sz="2400" b="1" dirty="0">
                <a:latin typeface="Arial Narrow" pitchFamily="34" charset="0"/>
              </a:rPr>
              <a:t/>
            </a:r>
            <a:br>
              <a:rPr lang="en-US" sz="2400" b="1" dirty="0">
                <a:latin typeface="Arial Narrow" pitchFamily="34" charset="0"/>
              </a:rPr>
            </a:br>
            <a:r>
              <a:rPr lang="en-US" sz="2400" b="1" dirty="0">
                <a:latin typeface="Arial Narrow" pitchFamily="34" charset="0"/>
              </a:rPr>
              <a:t>         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F76FF-8541-3DC4-7827-21A4E7B5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8426" y="6523037"/>
            <a:ext cx="6405716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IACSD, Pune                                            Technical 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120A5-D498-10A6-EED2-548D10980AE2}"/>
              </a:ext>
            </a:extLst>
          </p:cNvPr>
          <p:cNvSpPr txBox="1"/>
          <p:nvPr/>
        </p:nvSpPr>
        <p:spPr>
          <a:xfrm>
            <a:off x="2070170" y="2107054"/>
            <a:ext cx="82984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kern="100" dirty="0" smtClean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Late </a:t>
            </a:r>
            <a:r>
              <a:rPr lang="en-US" sz="2800" kern="1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deliveries negatively impact customer satisfaction and business performance.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kern="100" dirty="0"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- The lack of predictive insights makes it difficult to anticipate late deliveries and mitigate risks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0430E-9D4D-5CC1-D67F-CDE3F79CDCE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0"/>
            <a:ext cx="1371600" cy="9080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73DE62-0612-E8EB-32B9-8D27D49EA29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95" y="-31450"/>
            <a:ext cx="1504337" cy="958590"/>
          </a:xfrm>
          <a:prstGeom prst="rect">
            <a:avLst/>
          </a:prstGeom>
        </p:spPr>
      </p:pic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B397AB62-35C3-1EDC-A3E9-2AAD4412E383}"/>
              </a:ext>
            </a:extLst>
          </p:cNvPr>
          <p:cNvSpPr txBox="1">
            <a:spLocks/>
          </p:cNvSpPr>
          <p:nvPr/>
        </p:nvSpPr>
        <p:spPr>
          <a:xfrm>
            <a:off x="11744632" y="6553200"/>
            <a:ext cx="457200" cy="304800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1200" b="1" dirty="0">
                <a:latin typeface="Arial Narrow" pitchFamily="34" charset="0"/>
              </a:rPr>
              <a:t>3</a:t>
            </a:r>
            <a:endParaRPr lang="en-US" sz="12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7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5B2EC-2D86-A489-4FDF-49E7B75FB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810B-267C-031E-D0C2-F44DC9AAC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9569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Arial Narrow" pitchFamily="34" charset="0"/>
              </a:rPr>
              <a:t>         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4000" b="1" i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Objective</a:t>
            </a:r>
            <a:endParaRPr lang="en-US" sz="3600" b="1" i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89E5C-17E3-9871-CAD6-8C4F0E6B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8426" y="6523037"/>
            <a:ext cx="6405716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IACSD, Pune                                            Technical  Presentation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6B8BE6-43D9-76BF-266E-03813566F1EC}"/>
              </a:ext>
            </a:extLst>
          </p:cNvPr>
          <p:cNvCxnSpPr>
            <a:cxnSpLocks/>
          </p:cNvCxnSpPr>
          <p:nvPr/>
        </p:nvCxnSpPr>
        <p:spPr>
          <a:xfrm>
            <a:off x="985145" y="3418157"/>
            <a:ext cx="0" cy="141439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9479BB-6B78-B65F-ACDE-0A0C67264233}"/>
              </a:ext>
            </a:extLst>
          </p:cNvPr>
          <p:cNvCxnSpPr>
            <a:cxnSpLocks/>
          </p:cNvCxnSpPr>
          <p:nvPr/>
        </p:nvCxnSpPr>
        <p:spPr>
          <a:xfrm>
            <a:off x="985145" y="4832555"/>
            <a:ext cx="10947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8AB007-A9D2-197D-23E8-A8CF896A9C34}"/>
              </a:ext>
            </a:extLst>
          </p:cNvPr>
          <p:cNvCxnSpPr>
            <a:cxnSpLocks/>
          </p:cNvCxnSpPr>
          <p:nvPr/>
        </p:nvCxnSpPr>
        <p:spPr>
          <a:xfrm>
            <a:off x="6462309" y="5087516"/>
            <a:ext cx="10947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A7DC567-2048-A940-B689-7DB441D0D7B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0"/>
            <a:ext cx="1371600" cy="908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34799-A30B-3AB9-37E3-23E9247FED3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95" y="-31450"/>
            <a:ext cx="1504337" cy="9585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4798" y="1310576"/>
            <a:ext cx="5419493" cy="2107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Develop </a:t>
            </a:r>
            <a:r>
              <a:rPr lang="en-US" dirty="0"/>
              <a:t>a machine learning model to predict late delivery risks.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79880" y="3955370"/>
            <a:ext cx="4382429" cy="226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</a:t>
            </a:r>
            <a:r>
              <a:rPr lang="en-US" dirty="0"/>
              <a:t>supply chain performance using Tableau to identify key patterns.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7043" y="4125356"/>
            <a:ext cx="4043516" cy="226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- Identifying key factors affecting deliveries</a:t>
            </a:r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B397AB62-35C3-1EDC-A3E9-2AAD4412E383}"/>
              </a:ext>
            </a:extLst>
          </p:cNvPr>
          <p:cNvSpPr txBox="1">
            <a:spLocks/>
          </p:cNvSpPr>
          <p:nvPr/>
        </p:nvSpPr>
        <p:spPr>
          <a:xfrm>
            <a:off x="11744632" y="6553200"/>
            <a:ext cx="457200" cy="304800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1200" b="1" dirty="0">
                <a:latin typeface="Arial Narrow" pitchFamily="34" charset="0"/>
              </a:rPr>
              <a:t>4</a:t>
            </a:r>
            <a:endParaRPr lang="en-US" sz="12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9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3BDB9-4D12-E338-D263-E6E83A148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A58C-A967-41D3-90B9-28E251082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9569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b="1" dirty="0" smtClean="0">
                <a:latin typeface="Arial Narrow" pitchFamily="34" charset="0"/>
              </a:rPr>
              <a:t>         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Cambria" pitchFamily="18" charset="0"/>
              </a:rPr>
              <a:t>Technology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Cambria" pitchFamily="18" charset="0"/>
              </a:rPr>
              <a:t>used </a:t>
            </a:r>
            <a:b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Cambria" pitchFamily="18" charset="0"/>
              </a:rPr>
            </a:b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10DD0-9CAD-9987-53DA-88BD14E2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8426" y="6523037"/>
            <a:ext cx="6405716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IACSD, Pune                                            Technical 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2DEF2-4E1F-FAF6-BF36-7084DED5E2A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0"/>
            <a:ext cx="1371600" cy="908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9A65F-0D4D-830B-A290-12D150C1DD2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95" y="-31450"/>
            <a:ext cx="1504337" cy="9585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81431" y="1538868"/>
            <a:ext cx="1850443" cy="1639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Python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12758" y="1608591"/>
            <a:ext cx="1850443" cy="1639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jupyter</a:t>
            </a:r>
            <a:r>
              <a:rPr lang="en-IN" dirty="0"/>
              <a:t> </a:t>
            </a:r>
            <a:r>
              <a:rPr lang="en-IN" dirty="0" smtClean="0"/>
              <a:t>Notebook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332573" y="1538868"/>
            <a:ext cx="1850443" cy="1639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Tableau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752388" y="1538868"/>
            <a:ext cx="1850443" cy="1639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Pandas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81431" y="3535446"/>
            <a:ext cx="1850443" cy="1639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Numpy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752388" y="3535446"/>
            <a:ext cx="1850443" cy="1639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Scikit-learn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66909" y="3579898"/>
            <a:ext cx="1850443" cy="1639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Tenserflow</a:t>
            </a:r>
            <a:endParaRPr lang="en-US"/>
          </a:p>
        </p:txBody>
      </p:sp>
      <p:sp>
        <p:nvSpPr>
          <p:cNvPr id="30" name="Date Placeholder 6">
            <a:extLst>
              <a:ext uri="{FF2B5EF4-FFF2-40B4-BE49-F238E27FC236}">
                <a16:creationId xmlns:a16="http://schemas.microsoft.com/office/drawing/2014/main" id="{B397AB62-35C3-1EDC-A3E9-2AAD4412E383}"/>
              </a:ext>
            </a:extLst>
          </p:cNvPr>
          <p:cNvSpPr txBox="1">
            <a:spLocks/>
          </p:cNvSpPr>
          <p:nvPr/>
        </p:nvSpPr>
        <p:spPr>
          <a:xfrm>
            <a:off x="11744632" y="6553200"/>
            <a:ext cx="457200" cy="304800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1200" b="1" dirty="0" smtClean="0">
                <a:latin typeface="Arial Narrow" pitchFamily="34" charset="0"/>
              </a:rPr>
              <a:t>5</a:t>
            </a:r>
            <a:endParaRPr lang="en-US" sz="12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2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A0F53-D616-8822-0DF6-141AC6377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F6B0-C04D-57AF-2805-B7A5B493A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9569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Arial Narrow" pitchFamily="34" charset="0"/>
              </a:rPr>
              <a:t>         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Cambria" pitchFamily="18" charset="0"/>
              </a:rPr>
              <a:t>Methodology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835EF03F-BC1E-2E49-FA89-9EDF12929513}"/>
              </a:ext>
            </a:extLst>
          </p:cNvPr>
          <p:cNvSpPr txBox="1">
            <a:spLocks/>
          </p:cNvSpPr>
          <p:nvPr/>
        </p:nvSpPr>
        <p:spPr>
          <a:xfrm>
            <a:off x="11734800" y="6553200"/>
            <a:ext cx="457200" cy="304800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fld id="{772B190A-0C60-4487-B603-FD9846E6E3B5}" type="slidenum">
              <a:rPr lang="en-US" sz="1200" b="1">
                <a:latin typeface="Arial Narrow" pitchFamily="34" charset="0"/>
              </a:rPr>
              <a:pPr algn="ctr">
                <a:lnSpc>
                  <a:spcPct val="80000"/>
                </a:lnSpc>
                <a:spcBef>
                  <a:spcPct val="0"/>
                </a:spcBef>
                <a:defRPr/>
              </a:pPr>
              <a:t>6</a:t>
            </a:fld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7F878-A072-C309-9F6B-BAB65A00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8426" y="6523037"/>
            <a:ext cx="6405716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IACSD, Pune                                            Technical  Presentation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A06A9D-69F7-2085-B686-3FE114486A7C}"/>
              </a:ext>
            </a:extLst>
          </p:cNvPr>
          <p:cNvGrpSpPr/>
          <p:nvPr/>
        </p:nvGrpSpPr>
        <p:grpSpPr>
          <a:xfrm>
            <a:off x="323385" y="1137424"/>
            <a:ext cx="11262731" cy="4694665"/>
            <a:chOff x="855825" y="-431930"/>
            <a:chExt cx="10209902" cy="38263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71F09A-FE1D-9F09-33A6-403FCFF12142}"/>
                </a:ext>
              </a:extLst>
            </p:cNvPr>
            <p:cNvSpPr/>
            <p:nvPr/>
          </p:nvSpPr>
          <p:spPr>
            <a:xfrm>
              <a:off x="855825" y="-431930"/>
              <a:ext cx="2422634" cy="13294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Mangal" panose="02040503050203030202" pitchFamily="18" charset="0"/>
                </a:rPr>
                <a:t>Data Collection &amp; Exploratory Data Analysis </a:t>
              </a:r>
            </a:p>
            <a:p>
              <a:pPr lvl="0" algn="ctr"/>
              <a:endParaRPr lang="en-IN" sz="2400" dirty="0">
                <a:solidFill>
                  <a:srgbClr val="00206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057A27-2291-881C-2D7F-5EFFDF06C8C0}"/>
                </a:ext>
              </a:extLst>
            </p:cNvPr>
            <p:cNvSpPr/>
            <p:nvPr/>
          </p:nvSpPr>
          <p:spPr>
            <a:xfrm>
              <a:off x="3583500" y="653226"/>
              <a:ext cx="2267276" cy="1240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Mangal" panose="02040503050203030202" pitchFamily="18" charset="0"/>
                </a:rPr>
                <a:t>Data </a:t>
              </a:r>
            </a:p>
            <a:p>
              <a:pPr marL="342900" indent="-342900" algn="ctr">
                <a:buFontTx/>
                <a:buChar char="-"/>
              </a:pPr>
              <a:r>
                <a:rPr lang="en-IN" sz="2400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Mangal" panose="02040503050203030202" pitchFamily="18" charset="0"/>
                </a:rPr>
                <a:t>Pre-processing </a:t>
              </a:r>
              <a:r>
                <a:rPr lang="en-IN" sz="24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Mangal" panose="02040503050203030202" pitchFamily="18" charset="0"/>
                </a:rPr>
                <a:t>&amp; Cleaning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1CCD1B-63CE-3238-AB1A-661F698F7293}"/>
                </a:ext>
              </a:extLst>
            </p:cNvPr>
            <p:cNvSpPr/>
            <p:nvPr/>
          </p:nvSpPr>
          <p:spPr>
            <a:xfrm>
              <a:off x="8728136" y="1893604"/>
              <a:ext cx="2337591" cy="1500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Mangal" panose="02040503050203030202" pitchFamily="18" charset="0"/>
                </a:rPr>
                <a:t>Using </a:t>
              </a:r>
              <a:r>
                <a:rPr lang="en-US" sz="24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Mangal" panose="02040503050203030202" pitchFamily="18" charset="0"/>
                </a:rPr>
                <a:t>Machine Learning Models for Late Delivery Prediction.</a:t>
              </a:r>
            </a:p>
            <a:p>
              <a:pPr algn="ctr"/>
              <a:endParaRPr lang="en-IN" sz="240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057A27-2291-881C-2D7F-5EFFDF06C8C0}"/>
                </a:ext>
              </a:extLst>
            </p:cNvPr>
            <p:cNvSpPr/>
            <p:nvPr/>
          </p:nvSpPr>
          <p:spPr>
            <a:xfrm>
              <a:off x="6155818" y="1501510"/>
              <a:ext cx="2267276" cy="1240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Mangal" panose="02040503050203030202" pitchFamily="18" charset="0"/>
                </a:rPr>
                <a:t>Data </a:t>
              </a:r>
              <a:r>
                <a:rPr lang="en-IN" sz="24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Mangal" panose="02040503050203030202" pitchFamily="18" charset="0"/>
                </a:rPr>
                <a:t>Analysis &amp; Visualization (Tableau)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AA8E0D0-7C67-DC2F-5019-7FFA15E6FD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0"/>
            <a:ext cx="1371600" cy="908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E45182-5DC1-201A-EA09-B5EFF9972EF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95" y="-31450"/>
            <a:ext cx="1504337" cy="9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5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85729-008B-D9E0-B459-0C67D27B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3634-4D77-D927-539D-5992B60C3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9569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Arial Narrow" pitchFamily="34" charset="0"/>
              </a:rPr>
              <a:t>     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Cambria" pitchFamily="18" charset="0"/>
              </a:rPr>
              <a:t>Predicting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Cambria" pitchFamily="18" charset="0"/>
              </a:rPr>
              <a:t>Late Delivery Risk (ML Model) 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A1B26077-DBDA-C4F7-246B-706E3B2AF4EB}"/>
              </a:ext>
            </a:extLst>
          </p:cNvPr>
          <p:cNvSpPr txBox="1">
            <a:spLocks/>
          </p:cNvSpPr>
          <p:nvPr/>
        </p:nvSpPr>
        <p:spPr>
          <a:xfrm>
            <a:off x="11734800" y="6553200"/>
            <a:ext cx="457200" cy="304800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fld id="{772B190A-0C60-4487-B603-FD9846E6E3B5}" type="slidenum">
              <a:rPr lang="en-US" sz="1200" b="1">
                <a:latin typeface="Arial Narrow" pitchFamily="34" charset="0"/>
              </a:rPr>
              <a:pPr algn="ctr">
                <a:lnSpc>
                  <a:spcPct val="80000"/>
                </a:lnSpc>
                <a:spcBef>
                  <a:spcPct val="0"/>
                </a:spcBef>
                <a:defRPr/>
              </a:pPr>
              <a:t>7</a:t>
            </a:fld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1CDFF-F977-2C37-5E2F-62548328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8426" y="6523037"/>
            <a:ext cx="6405716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IACSD, Pune                                            Technical 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BE46A-788B-1425-D79D-5EB7F2196E41}"/>
              </a:ext>
            </a:extLst>
          </p:cNvPr>
          <p:cNvSpPr txBox="1"/>
          <p:nvPr/>
        </p:nvSpPr>
        <p:spPr>
          <a:xfrm>
            <a:off x="781665" y="895690"/>
            <a:ext cx="6934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Logistic Regression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:</a:t>
            </a:r>
          </a:p>
          <a:p>
            <a:pPr marL="514350" indent="-5143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Predicts probability of late delivery.</a:t>
            </a:r>
          </a:p>
          <a:p>
            <a:pPr marL="514350" indent="-51435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Interpretable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model with feature importance.</a:t>
            </a:r>
          </a:p>
          <a:p>
            <a:pPr marL="514350" indent="-51435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Evaluated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using accuracy, precision, recall, and F1-score.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algn="just"/>
            <a:endParaRPr lang="en-US" sz="2800" b="1" dirty="0" smtClean="0"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algn="just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Support Vector Machine (SVM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):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Identifies complex patterns in delivery risk.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Optimized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with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GridSearchCV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for best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hyperparameters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Evaluated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using classification report and confusion matrix.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D101F-58A6-5D1A-F18F-73DFD7B629A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0"/>
            <a:ext cx="1371600" cy="908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B9B7A0-398D-B376-3484-B4E1076053F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95" y="-31450"/>
            <a:ext cx="1504337" cy="9585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26" y="865528"/>
            <a:ext cx="6195799" cy="24342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300" y="4361365"/>
            <a:ext cx="6244144" cy="2526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079" y="4796088"/>
            <a:ext cx="43434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1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72180-292B-591D-A77A-25F193B92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2FCB-2A00-8BC6-1CFB-86A87D2B7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9569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Arial Narrow" pitchFamily="34" charset="0"/>
              </a:rPr>
              <a:t>      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Cambria" pitchFamily="18" charset="0"/>
              </a:rPr>
              <a:t>Predicting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Cambria" pitchFamily="18" charset="0"/>
              </a:rPr>
              <a:t>Late Delivery Risk (ML Model) 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756E2B-E676-C1FD-7312-41F909EBB4E1}"/>
              </a:ext>
            </a:extLst>
          </p:cNvPr>
          <p:cNvSpPr txBox="1">
            <a:spLocks/>
          </p:cNvSpPr>
          <p:nvPr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en-US" sz="1100" b="1" dirty="0">
              <a:latin typeface="Arial Narrow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90BE2-B12A-2D87-9DA6-E22D6D1B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2" y="6583362"/>
            <a:ext cx="1371600" cy="304800"/>
          </a:xfrm>
          <a:noFill/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1100" b="1" dirty="0">
                <a:solidFill>
                  <a:schemeClr val="lt1"/>
                </a:solidFill>
                <a:latin typeface="Arial Narrow" pitchFamily="34" charset="0"/>
              </a:rPr>
              <a:t>21 Oct 2024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E834E68A-5661-1ECA-46E4-22751D368571}"/>
              </a:ext>
            </a:extLst>
          </p:cNvPr>
          <p:cNvSpPr txBox="1">
            <a:spLocks/>
          </p:cNvSpPr>
          <p:nvPr/>
        </p:nvSpPr>
        <p:spPr>
          <a:xfrm>
            <a:off x="11734800" y="6553200"/>
            <a:ext cx="457200" cy="304800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fld id="{772B190A-0C60-4487-B603-FD9846E6E3B5}" type="slidenum">
              <a:rPr lang="en-US" sz="1200" b="1">
                <a:latin typeface="Arial Narrow" pitchFamily="34" charset="0"/>
              </a:rPr>
              <a:pPr algn="ctr">
                <a:lnSpc>
                  <a:spcPct val="80000"/>
                </a:lnSpc>
                <a:spcBef>
                  <a:spcPct val="0"/>
                </a:spcBef>
                <a:defRPr/>
              </a:pPr>
              <a:t>8</a:t>
            </a:fld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145DB-CF0C-37A0-B40C-033BDD38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8426" y="6523037"/>
            <a:ext cx="6405716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IACSD, Pune                                            Technical  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88AE2-25BC-6E76-D549-98CDEFD00E1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0"/>
            <a:ext cx="1371600" cy="908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999A3-0243-B551-C2F7-F3BF8D54BBE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95" y="-31450"/>
            <a:ext cx="1504337" cy="9585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5632" y="1924595"/>
            <a:ext cx="5404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Neural Network (Deep Learning</a:t>
            </a:r>
            <a:r>
              <a:rPr lang="en-US" sz="2800" b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Uses multiple hidden layers to learn complex relationships.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StandardScaler</a:t>
            </a:r>
            <a:r>
              <a:rPr lang="en-US" dirty="0" smtClean="0"/>
              <a:t> </a:t>
            </a:r>
            <a:r>
              <a:rPr lang="en-US" dirty="0"/>
              <a:t>applied for feature normalization.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Trained </a:t>
            </a:r>
            <a:r>
              <a:rPr lang="en-US" dirty="0"/>
              <a:t>with 50 epochs for accuracy improvement.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937" y="1128480"/>
            <a:ext cx="6380895" cy="53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5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BB418-876E-A03F-84D3-A96DB163F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965F-E412-CDB6-9D2D-73EF3200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9569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Cambria" pitchFamily="18" charset="0"/>
              </a:rPr>
              <a:t>Supply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Cambria" pitchFamily="18" charset="0"/>
              </a:rPr>
              <a:t>Chain Analysis in Tableau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C9258E64-3B23-1100-44DE-9E4E02DBEB89}"/>
              </a:ext>
            </a:extLst>
          </p:cNvPr>
          <p:cNvSpPr txBox="1">
            <a:spLocks/>
          </p:cNvSpPr>
          <p:nvPr/>
        </p:nvSpPr>
        <p:spPr>
          <a:xfrm>
            <a:off x="11734800" y="6553200"/>
            <a:ext cx="457200" cy="304800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fld id="{772B190A-0C60-4487-B603-FD9846E6E3B5}" type="slidenum">
              <a:rPr lang="en-US" sz="1200" b="1">
                <a:latin typeface="Arial Narrow" pitchFamily="34" charset="0"/>
              </a:rPr>
              <a:pPr algn="ctr">
                <a:lnSpc>
                  <a:spcPct val="80000"/>
                </a:lnSpc>
                <a:spcBef>
                  <a:spcPct val="0"/>
                </a:spcBef>
                <a:defRPr/>
              </a:pPr>
              <a:t>9</a:t>
            </a:fld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FCE51-EA70-B07B-8288-E5C595DD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8426" y="6523037"/>
            <a:ext cx="6405716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IACSD, Pune                                            Technical 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76ECF-2CA0-46DD-EC96-FDD114A6ADE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0"/>
            <a:ext cx="1371600" cy="908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4CC839-0609-A69A-E49F-D0C4A6F4AF6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95" y="-31450"/>
            <a:ext cx="1504337" cy="95859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5"/>
          <a:stretch>
            <a:fillRect/>
          </a:stretch>
        </p:blipFill>
        <p:spPr>
          <a:xfrm>
            <a:off x="312234" y="1181099"/>
            <a:ext cx="11318488" cy="520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378</Words>
  <Application>Microsoft Office PowerPoint</Application>
  <PresentationFormat>Widescreen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Cambria</vt:lpstr>
      <vt:lpstr>Mangal</vt:lpstr>
      <vt:lpstr>Wingdings</vt:lpstr>
      <vt:lpstr>Office Theme</vt:lpstr>
      <vt:lpstr>           Technical  Presentation </vt:lpstr>
      <vt:lpstr>           Introduction </vt:lpstr>
      <vt:lpstr>Problem Statement            </vt:lpstr>
      <vt:lpstr>           Objective</vt:lpstr>
      <vt:lpstr>           Technology used   </vt:lpstr>
      <vt:lpstr>           Methodology</vt:lpstr>
      <vt:lpstr>      Predicting Late Delivery Risk (ML Model) </vt:lpstr>
      <vt:lpstr>       Predicting Late Delivery Risk (ML Model) </vt:lpstr>
      <vt:lpstr> Supply Chain Analysis in Tableau</vt:lpstr>
      <vt:lpstr>Conclusion &amp; Q&amp;A </vt:lpstr>
      <vt:lpstr>           Technical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 Presentation</dc:title>
  <dc:creator>sakshi chavan</dc:creator>
  <cp:lastModifiedBy>DBDA d.</cp:lastModifiedBy>
  <cp:revision>94</cp:revision>
  <dcterms:created xsi:type="dcterms:W3CDTF">2024-10-19T14:45:46Z</dcterms:created>
  <dcterms:modified xsi:type="dcterms:W3CDTF">2025-02-10T18:32:05Z</dcterms:modified>
</cp:coreProperties>
</file>