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1"/>
  </p:notesMasterIdLst>
  <p:sldIdLst>
    <p:sldId id="256" r:id="rId2"/>
    <p:sldId id="257" r:id="rId3"/>
    <p:sldId id="258" r:id="rId4"/>
    <p:sldId id="259" r:id="rId5"/>
    <p:sldId id="266"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149A1-C8D8-4606-9783-AB479C177BCD}" type="datetimeFigureOut">
              <a:rPr lang="en-IN" smtClean="0"/>
              <a:t>20-10-2022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EAF90-0E26-473F-85F2-AC25D13BCB7D}" type="slidenum">
              <a:rPr lang="en-IN" smtClean="0"/>
              <a:t>‹#›</a:t>
            </a:fld>
            <a:endParaRPr lang="en-IN"/>
          </a:p>
        </p:txBody>
      </p:sp>
    </p:spTree>
    <p:extLst>
      <p:ext uri="{BB962C8B-B14F-4D97-AF65-F5344CB8AC3E}">
        <p14:creationId xmlns:p14="http://schemas.microsoft.com/office/powerpoint/2010/main" val="295688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FEAF90-0E26-473F-85F2-AC25D13BCB7D}" type="slidenum">
              <a:rPr lang="en-IN" smtClean="0"/>
              <a:t>4</a:t>
            </a:fld>
            <a:endParaRPr lang="en-IN"/>
          </a:p>
        </p:txBody>
      </p:sp>
    </p:spTree>
    <p:extLst>
      <p:ext uri="{BB962C8B-B14F-4D97-AF65-F5344CB8AC3E}">
        <p14:creationId xmlns:p14="http://schemas.microsoft.com/office/powerpoint/2010/main" val="277160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FEAF90-0E26-473F-85F2-AC25D13BCB7D}" type="slidenum">
              <a:rPr lang="en-IN" smtClean="0"/>
              <a:t>7</a:t>
            </a:fld>
            <a:endParaRPr lang="en-IN"/>
          </a:p>
        </p:txBody>
      </p:sp>
    </p:spTree>
    <p:extLst>
      <p:ext uri="{BB962C8B-B14F-4D97-AF65-F5344CB8AC3E}">
        <p14:creationId xmlns:p14="http://schemas.microsoft.com/office/powerpoint/2010/main" val="80067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FEAF90-0E26-473F-85F2-AC25D13BCB7D}" type="slidenum">
              <a:rPr lang="en-IN" smtClean="0"/>
              <a:t>9</a:t>
            </a:fld>
            <a:endParaRPr lang="en-IN"/>
          </a:p>
        </p:txBody>
      </p:sp>
    </p:spTree>
    <p:extLst>
      <p:ext uri="{BB962C8B-B14F-4D97-AF65-F5344CB8AC3E}">
        <p14:creationId xmlns:p14="http://schemas.microsoft.com/office/powerpoint/2010/main" val="108888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October 20,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4266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October 20,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8941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October 20,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2376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October 20,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232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October 20,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905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October 20,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2093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October 20,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459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October 20,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7062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October 20,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18759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October 20,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2596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October 20,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5596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Thursday, October 20,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618753161"/>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26" r:id="rId6"/>
    <p:sldLayoutId id="2147483822" r:id="rId7"/>
    <p:sldLayoutId id="2147483823" r:id="rId8"/>
    <p:sldLayoutId id="2147483824" r:id="rId9"/>
    <p:sldLayoutId id="2147483825" r:id="rId10"/>
    <p:sldLayoutId id="2147483827"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0">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2">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04EAF7-3DF7-42B6-3E49-E028ED43B6F7}"/>
              </a:ext>
            </a:extLst>
          </p:cNvPr>
          <p:cNvSpPr>
            <a:spLocks noGrp="1"/>
          </p:cNvSpPr>
          <p:nvPr>
            <p:ph type="ctrTitle"/>
          </p:nvPr>
        </p:nvSpPr>
        <p:spPr>
          <a:xfrm>
            <a:off x="243839" y="1504335"/>
            <a:ext cx="3533875" cy="2779814"/>
          </a:xfrm>
        </p:spPr>
        <p:txBody>
          <a:bodyPr>
            <a:normAutofit fontScale="90000"/>
          </a:bodyPr>
          <a:lstStyle/>
          <a:p>
            <a:pPr algn="r"/>
            <a:r>
              <a:rPr lang="en-IN" sz="3200" b="1" dirty="0">
                <a:solidFill>
                  <a:schemeClr val="bg1"/>
                </a:solidFill>
              </a:rPr>
              <a:t>KALMAN AND BAYESIAN SIGNAL FILTERING</a:t>
            </a:r>
            <a:br>
              <a:rPr lang="en-IN" sz="3200" b="1" dirty="0">
                <a:solidFill>
                  <a:schemeClr val="bg1"/>
                </a:solidFill>
              </a:rPr>
            </a:br>
            <a:r>
              <a:rPr lang="en-IN" sz="3200" b="1" dirty="0">
                <a:solidFill>
                  <a:schemeClr val="bg1"/>
                </a:solidFill>
              </a:rPr>
              <a:t>ALGORITHMS</a:t>
            </a:r>
          </a:p>
        </p:txBody>
      </p:sp>
      <p:pic>
        <p:nvPicPr>
          <p:cNvPr id="14" name="Picture 3" descr="Colorized light photo effects">
            <a:extLst>
              <a:ext uri="{FF2B5EF4-FFF2-40B4-BE49-F238E27FC236}">
                <a16:creationId xmlns:a16="http://schemas.microsoft.com/office/drawing/2014/main" id="{F4BFE432-0FAA-8C07-3CDF-286CFD3F26F4}"/>
              </a:ext>
            </a:extLst>
          </p:cNvPr>
          <p:cNvPicPr>
            <a:picLocks noChangeAspect="1"/>
          </p:cNvPicPr>
          <p:nvPr/>
        </p:nvPicPr>
        <p:blipFill rotWithShape="1">
          <a:blip r:embed="rId2"/>
          <a:srcRect r="15627" b="-1"/>
          <a:stretch/>
        </p:blipFill>
        <p:spPr>
          <a:xfrm>
            <a:off x="4503619" y="579069"/>
            <a:ext cx="7214138" cy="5707376"/>
          </a:xfrm>
          <a:prstGeom prst="rect">
            <a:avLst/>
          </a:prstGeom>
        </p:spPr>
      </p:pic>
    </p:spTree>
    <p:extLst>
      <p:ext uri="{BB962C8B-B14F-4D97-AF65-F5344CB8AC3E}">
        <p14:creationId xmlns:p14="http://schemas.microsoft.com/office/powerpoint/2010/main" val="82912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606B51-FA29-66AF-B1B7-4610E94C32C8}"/>
              </a:ext>
            </a:extLst>
          </p:cNvPr>
          <p:cNvSpPr>
            <a:spLocks noGrp="1"/>
          </p:cNvSpPr>
          <p:nvPr>
            <p:ph type="title"/>
          </p:nvPr>
        </p:nvSpPr>
        <p:spPr>
          <a:xfrm>
            <a:off x="12018" y="2883796"/>
            <a:ext cx="3901221" cy="1089976"/>
          </a:xfrm>
        </p:spPr>
        <p:txBody>
          <a:bodyPr>
            <a:noAutofit/>
          </a:bodyPr>
          <a:lstStyle/>
          <a:p>
            <a:pPr algn="r"/>
            <a:r>
              <a:rPr lang="en-IN" sz="2600" dirty="0">
                <a:solidFill>
                  <a:schemeClr val="bg1"/>
                </a:solidFill>
              </a:rPr>
              <a:t>Getting the FUNDAMENTALS</a:t>
            </a:r>
          </a:p>
        </p:txBody>
      </p:sp>
      <p:sp>
        <p:nvSpPr>
          <p:cNvPr id="3" name="Content Placeholder 2">
            <a:extLst>
              <a:ext uri="{FF2B5EF4-FFF2-40B4-BE49-F238E27FC236}">
                <a16:creationId xmlns:a16="http://schemas.microsoft.com/office/drawing/2014/main" id="{9C4F2DA9-DDC7-16B4-466E-3EC02B60381F}"/>
              </a:ext>
            </a:extLst>
          </p:cNvPr>
          <p:cNvSpPr>
            <a:spLocks noGrp="1"/>
          </p:cNvSpPr>
          <p:nvPr>
            <p:ph idx="1"/>
          </p:nvPr>
        </p:nvSpPr>
        <p:spPr>
          <a:xfrm>
            <a:off x="4368182" y="858489"/>
            <a:ext cx="7243715" cy="5140589"/>
          </a:xfrm>
        </p:spPr>
        <p:txBody>
          <a:bodyPr>
            <a:normAutofit/>
          </a:bodyPr>
          <a:lstStyle/>
          <a:p>
            <a:r>
              <a:rPr lang="en-IN" b="1" dirty="0">
                <a:solidFill>
                  <a:srgbClr val="7030A0"/>
                </a:solidFill>
              </a:rPr>
              <a:t>SIGNAL FILTERING</a:t>
            </a:r>
          </a:p>
          <a:p>
            <a:pPr marL="0" indent="0">
              <a:buNone/>
            </a:pPr>
            <a:r>
              <a:rPr lang="en-US" sz="1700" dirty="0">
                <a:solidFill>
                  <a:srgbClr val="404040"/>
                </a:solidFill>
              </a:rPr>
              <a:t>C</a:t>
            </a:r>
            <a:r>
              <a:rPr lang="en-US" sz="1700" i="0" u="none" strike="noStrike" dirty="0">
                <a:solidFill>
                  <a:srgbClr val="404040"/>
                </a:solidFill>
                <a:effectLst/>
              </a:rPr>
              <a:t>ompletely or partially, suppresses unwanted components or features from a signa</a:t>
            </a:r>
            <a:r>
              <a:rPr lang="en-IN" sz="1700" i="0" u="none" strike="noStrike" dirty="0">
                <a:solidFill>
                  <a:srgbClr val="404040"/>
                </a:solidFill>
                <a:effectLst/>
              </a:rPr>
              <a:t>l in consideration.</a:t>
            </a:r>
            <a:endParaRPr lang="en-IN" sz="1700" dirty="0"/>
          </a:p>
          <a:p>
            <a:r>
              <a:rPr lang="en-IN" b="1" dirty="0">
                <a:solidFill>
                  <a:srgbClr val="7030A0"/>
                </a:solidFill>
              </a:rPr>
              <a:t>BAYESIAN STATISTICS</a:t>
            </a:r>
          </a:p>
          <a:p>
            <a:pPr marL="0" indent="0">
              <a:buNone/>
            </a:pPr>
            <a:r>
              <a:rPr lang="en-IN" sz="1700" dirty="0"/>
              <a:t>An updating mechanism to repeatedly update the probability of an event when and where a new information is available for the event.</a:t>
            </a:r>
            <a:endParaRPr lang="en-IN" dirty="0"/>
          </a:p>
          <a:p>
            <a:r>
              <a:rPr lang="en-IN" b="1" dirty="0">
                <a:solidFill>
                  <a:srgbClr val="7030A0"/>
                </a:solidFill>
              </a:rPr>
              <a:t>KALMAN FILTER</a:t>
            </a:r>
          </a:p>
          <a:p>
            <a:pPr marL="0" indent="0">
              <a:buNone/>
            </a:pPr>
            <a:r>
              <a:rPr lang="en-US" sz="1700" i="0" dirty="0">
                <a:solidFill>
                  <a:srgbClr val="111111"/>
                </a:solidFill>
                <a:effectLst/>
              </a:rPr>
              <a:t>The Kalman filter keeps track of the estimated state of the system and the variance or uncertainty of the estimate. The estimate is updated using a state transition model and measurements.</a:t>
            </a:r>
            <a:endParaRPr lang="en-IN" dirty="0"/>
          </a:p>
          <a:p>
            <a:r>
              <a:rPr lang="en-IN" b="1" dirty="0">
                <a:solidFill>
                  <a:srgbClr val="7030A0"/>
                </a:solidFill>
              </a:rPr>
              <a:t>MONTE CARLO SAMPLING</a:t>
            </a:r>
          </a:p>
          <a:p>
            <a:pPr marL="0" indent="0">
              <a:buNone/>
            </a:pPr>
            <a:r>
              <a:rPr lang="en-IN" sz="1700" dirty="0"/>
              <a:t>Using a finite number of randomly sampled points to compute a statistical result is called as the Monte Carlo Method.</a:t>
            </a:r>
          </a:p>
        </p:txBody>
      </p:sp>
    </p:spTree>
    <p:extLst>
      <p:ext uri="{BB962C8B-B14F-4D97-AF65-F5344CB8AC3E}">
        <p14:creationId xmlns:p14="http://schemas.microsoft.com/office/powerpoint/2010/main" val="191157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F53113C-BFA8-5A9F-7679-E87546627640}"/>
              </a:ext>
            </a:extLst>
          </p:cNvPr>
          <p:cNvSpPr>
            <a:spLocks noGrp="1"/>
          </p:cNvSpPr>
          <p:nvPr>
            <p:ph type="title"/>
          </p:nvPr>
        </p:nvSpPr>
        <p:spPr>
          <a:xfrm>
            <a:off x="387927" y="1028701"/>
            <a:ext cx="3248863" cy="3020785"/>
          </a:xfrm>
        </p:spPr>
        <p:txBody>
          <a:bodyPr>
            <a:normAutofit/>
          </a:bodyPr>
          <a:lstStyle/>
          <a:p>
            <a:pPr algn="r"/>
            <a:r>
              <a:rPr lang="en-IN" sz="2800" i="0" dirty="0">
                <a:solidFill>
                  <a:schemeClr val="bg1"/>
                </a:solidFill>
                <a:effectLst/>
                <a:latin typeface="-apple-system"/>
              </a:rPr>
              <a:t>Bayesian Monte Carlo technique</a:t>
            </a:r>
            <a:endParaRPr lang="en-IN" sz="2800" dirty="0">
              <a:solidFill>
                <a:schemeClr val="bg1"/>
              </a:solidFill>
            </a:endParaRPr>
          </a:p>
        </p:txBody>
      </p:sp>
      <p:sp>
        <p:nvSpPr>
          <p:cNvPr id="3" name="Content Placeholder 2">
            <a:extLst>
              <a:ext uri="{FF2B5EF4-FFF2-40B4-BE49-F238E27FC236}">
                <a16:creationId xmlns:a16="http://schemas.microsoft.com/office/drawing/2014/main" id="{09500C8B-6D65-CFB9-E17A-92E8A9B568DE}"/>
              </a:ext>
            </a:extLst>
          </p:cNvPr>
          <p:cNvSpPr>
            <a:spLocks noGrp="1"/>
          </p:cNvSpPr>
          <p:nvPr>
            <p:ph idx="1"/>
          </p:nvPr>
        </p:nvSpPr>
        <p:spPr>
          <a:xfrm>
            <a:off x="4267200" y="1172234"/>
            <a:ext cx="7639665" cy="5326888"/>
          </a:xfrm>
        </p:spPr>
        <p:txBody>
          <a:bodyPr>
            <a:normAutofit/>
          </a:bodyPr>
          <a:lstStyle/>
          <a:p>
            <a:r>
              <a:rPr lang="en-US" sz="1700" b="1" i="0" dirty="0">
                <a:solidFill>
                  <a:srgbClr val="7030A0"/>
                </a:solidFill>
                <a:effectLst/>
              </a:rPr>
              <a:t>Kalman and Bayesian filters </a:t>
            </a:r>
            <a:r>
              <a:rPr lang="en-US" sz="1700" b="0" i="0" dirty="0">
                <a:effectLst/>
              </a:rPr>
              <a:t>blend our noisy and limited knowledge of how a system behaves with the noisy and limited sensor readings to produce the best possible estimate of the state of the system.</a:t>
            </a:r>
          </a:p>
          <a:p>
            <a:pPr marL="0" indent="0">
              <a:buNone/>
            </a:pPr>
            <a:endParaRPr lang="en-US" sz="1700" b="0" i="0" dirty="0">
              <a:effectLst/>
            </a:endParaRPr>
          </a:p>
          <a:p>
            <a:r>
              <a:rPr lang="en-IN" sz="1700" dirty="0"/>
              <a:t>The Bayesian Technique for Filtering depends on multiple iterations –</a:t>
            </a:r>
          </a:p>
          <a:p>
            <a:pPr lvl="1"/>
            <a:r>
              <a:rPr lang="en-IN" sz="1700" dirty="0"/>
              <a:t>Prediction Step</a:t>
            </a:r>
          </a:p>
          <a:p>
            <a:pPr lvl="1"/>
            <a:r>
              <a:rPr lang="en-IN" sz="1700" dirty="0"/>
              <a:t>Update Step</a:t>
            </a:r>
          </a:p>
          <a:p>
            <a:pPr lvl="1"/>
            <a:r>
              <a:rPr lang="en-IN" sz="1700" dirty="0"/>
              <a:t>State Estimation of a Step</a:t>
            </a:r>
          </a:p>
          <a:p>
            <a:pPr lvl="1"/>
            <a:r>
              <a:rPr lang="en-IN" sz="1700" dirty="0"/>
              <a:t>Particle Resampling</a:t>
            </a:r>
          </a:p>
        </p:txBody>
      </p:sp>
    </p:spTree>
    <p:extLst>
      <p:ext uri="{BB962C8B-B14F-4D97-AF65-F5344CB8AC3E}">
        <p14:creationId xmlns:p14="http://schemas.microsoft.com/office/powerpoint/2010/main" val="312292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DD2AC7F-8D6B-43DD-8B41-7A0221557ED9}"/>
              </a:ext>
            </a:extLst>
          </p:cNvPr>
          <p:cNvSpPr>
            <a:spLocks noGrp="1"/>
          </p:cNvSpPr>
          <p:nvPr>
            <p:ph type="title"/>
          </p:nvPr>
        </p:nvSpPr>
        <p:spPr>
          <a:xfrm>
            <a:off x="206477" y="2644877"/>
            <a:ext cx="3430313" cy="1404609"/>
          </a:xfrm>
        </p:spPr>
        <p:txBody>
          <a:bodyPr>
            <a:normAutofit fontScale="90000"/>
          </a:bodyPr>
          <a:lstStyle/>
          <a:p>
            <a:pPr algn="r"/>
            <a:r>
              <a:rPr lang="en-IN" sz="3200" dirty="0">
                <a:solidFill>
                  <a:schemeClr val="bg1"/>
                </a:solidFill>
              </a:rPr>
              <a:t>THE</a:t>
            </a:r>
            <a:br>
              <a:rPr lang="en-IN" sz="3200" dirty="0">
                <a:solidFill>
                  <a:schemeClr val="bg1"/>
                </a:solidFill>
              </a:rPr>
            </a:br>
            <a:r>
              <a:rPr lang="en-IN" sz="3200" dirty="0">
                <a:solidFill>
                  <a:schemeClr val="bg1"/>
                </a:solidFill>
              </a:rPr>
              <a:t>FILTERING ALGORITHM</a:t>
            </a:r>
          </a:p>
        </p:txBody>
      </p:sp>
      <p:sp>
        <p:nvSpPr>
          <p:cNvPr id="3" name="Content Placeholder 2">
            <a:extLst>
              <a:ext uri="{FF2B5EF4-FFF2-40B4-BE49-F238E27FC236}">
                <a16:creationId xmlns:a16="http://schemas.microsoft.com/office/drawing/2014/main" id="{7857E528-E8DD-77F7-958E-0DE1C7E30C15}"/>
              </a:ext>
            </a:extLst>
          </p:cNvPr>
          <p:cNvSpPr>
            <a:spLocks noGrp="1"/>
          </p:cNvSpPr>
          <p:nvPr>
            <p:ph idx="1"/>
          </p:nvPr>
        </p:nvSpPr>
        <p:spPr>
          <a:xfrm>
            <a:off x="4244313" y="285135"/>
            <a:ext cx="7465906" cy="6184491"/>
          </a:xfrm>
        </p:spPr>
        <p:txBody>
          <a:bodyPr>
            <a:normAutofit/>
          </a:bodyPr>
          <a:lstStyle/>
          <a:p>
            <a:r>
              <a:rPr lang="en-IN" b="1" dirty="0">
                <a:solidFill>
                  <a:srgbClr val="7030A0"/>
                </a:solidFill>
              </a:rPr>
              <a:t>Prediction Step</a:t>
            </a:r>
          </a:p>
          <a:p>
            <a:pPr marL="0" indent="0">
              <a:buNone/>
            </a:pPr>
            <a:endParaRPr lang="en-IN" sz="1700" dirty="0"/>
          </a:p>
          <a:p>
            <a:pPr marL="0" indent="0">
              <a:buNone/>
            </a:pPr>
            <a:endParaRPr lang="en-IN" sz="1700" dirty="0"/>
          </a:p>
          <a:p>
            <a:pPr marL="0" indent="0">
              <a:buNone/>
            </a:pPr>
            <a:endParaRPr lang="en-IN" sz="1700" dirty="0"/>
          </a:p>
          <a:p>
            <a:pPr marL="0" indent="0">
              <a:buNone/>
            </a:pPr>
            <a:endParaRPr lang="en-IN" sz="1700" dirty="0"/>
          </a:p>
          <a:p>
            <a:pPr marL="0" indent="0">
              <a:buNone/>
            </a:pPr>
            <a:endParaRPr lang="en-IN" sz="1700" dirty="0"/>
          </a:p>
          <a:p>
            <a:pPr marL="0" indent="0">
              <a:buNone/>
            </a:pPr>
            <a:endParaRPr lang="en-IN" sz="1700" dirty="0"/>
          </a:p>
          <a:p>
            <a:pPr marL="0" indent="0">
              <a:buNone/>
            </a:pPr>
            <a:endParaRPr lang="en-IN" sz="1600" dirty="0"/>
          </a:p>
          <a:p>
            <a:pPr marL="0" indent="0">
              <a:buNone/>
            </a:pPr>
            <a:endParaRPr lang="en-IN" sz="1600" dirty="0"/>
          </a:p>
          <a:p>
            <a:pPr marL="0" indent="0">
              <a:buNone/>
            </a:pPr>
            <a:r>
              <a:rPr lang="en-IN" sz="1600" dirty="0"/>
              <a:t>We have a set of samples which are believed to be the current position of the object to be tracked. We add a gaussian noise to it (as there would be some noise to the motion of object so we can have a fairly good chance for the samples to track the motion).</a:t>
            </a:r>
          </a:p>
        </p:txBody>
      </p:sp>
      <p:pic>
        <p:nvPicPr>
          <p:cNvPr id="5" name="Picture 4">
            <a:extLst>
              <a:ext uri="{FF2B5EF4-FFF2-40B4-BE49-F238E27FC236}">
                <a16:creationId xmlns:a16="http://schemas.microsoft.com/office/drawing/2014/main" id="{8E6F5726-EAAF-70D8-4A58-3A3DD8D756E5}"/>
              </a:ext>
            </a:extLst>
          </p:cNvPr>
          <p:cNvPicPr>
            <a:picLocks noChangeAspect="1"/>
          </p:cNvPicPr>
          <p:nvPr/>
        </p:nvPicPr>
        <p:blipFill rotWithShape="1">
          <a:blip r:embed="rId3"/>
          <a:srcRect l="17823" t="40142" r="28387" b="23860"/>
          <a:stretch/>
        </p:blipFill>
        <p:spPr>
          <a:xfrm>
            <a:off x="4368182" y="960096"/>
            <a:ext cx="6558117" cy="2468688"/>
          </a:xfrm>
          <a:prstGeom prst="rect">
            <a:avLst/>
          </a:prstGeom>
        </p:spPr>
      </p:pic>
    </p:spTree>
    <p:extLst>
      <p:ext uri="{BB962C8B-B14F-4D97-AF65-F5344CB8AC3E}">
        <p14:creationId xmlns:p14="http://schemas.microsoft.com/office/powerpoint/2010/main" val="244732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75D6755-98AA-5A57-AEB2-DB16E091AF91}"/>
              </a:ext>
            </a:extLst>
          </p:cNvPr>
          <p:cNvSpPr>
            <a:spLocks noGrp="1"/>
          </p:cNvSpPr>
          <p:nvPr>
            <p:ph type="title"/>
          </p:nvPr>
        </p:nvSpPr>
        <p:spPr>
          <a:xfrm>
            <a:off x="167149" y="1028701"/>
            <a:ext cx="3469642" cy="3020785"/>
          </a:xfrm>
        </p:spPr>
        <p:txBody>
          <a:bodyPr>
            <a:normAutofit/>
          </a:bodyPr>
          <a:lstStyle/>
          <a:p>
            <a:pPr algn="r"/>
            <a:r>
              <a:rPr lang="en-IN" sz="3200" dirty="0">
                <a:solidFill>
                  <a:schemeClr val="bg1"/>
                </a:solidFill>
              </a:rPr>
              <a:t>THE</a:t>
            </a:r>
            <a:br>
              <a:rPr lang="en-IN" sz="3200" dirty="0">
                <a:solidFill>
                  <a:schemeClr val="bg1"/>
                </a:solidFill>
              </a:rPr>
            </a:br>
            <a:r>
              <a:rPr lang="en-IN" sz="3200" dirty="0">
                <a:solidFill>
                  <a:schemeClr val="bg1"/>
                </a:solidFill>
              </a:rPr>
              <a:t>FILTERING ALGORITHM</a:t>
            </a:r>
          </a:p>
        </p:txBody>
      </p:sp>
      <p:sp>
        <p:nvSpPr>
          <p:cNvPr id="3" name="Content Placeholder 2">
            <a:extLst>
              <a:ext uri="{FF2B5EF4-FFF2-40B4-BE49-F238E27FC236}">
                <a16:creationId xmlns:a16="http://schemas.microsoft.com/office/drawing/2014/main" id="{138A14C0-6A13-0F5E-BE97-985B60265134}"/>
              </a:ext>
            </a:extLst>
          </p:cNvPr>
          <p:cNvSpPr>
            <a:spLocks noGrp="1"/>
          </p:cNvSpPr>
          <p:nvPr>
            <p:ph idx="1"/>
          </p:nvPr>
        </p:nvSpPr>
        <p:spPr>
          <a:xfrm>
            <a:off x="4350602" y="422787"/>
            <a:ext cx="7459824" cy="5890035"/>
          </a:xfrm>
        </p:spPr>
        <p:txBody>
          <a:bodyPr>
            <a:normAutofit/>
          </a:bodyPr>
          <a:lstStyle/>
          <a:p>
            <a:r>
              <a:rPr lang="en-IN" b="1" dirty="0">
                <a:solidFill>
                  <a:schemeClr val="accent2"/>
                </a:solidFill>
              </a:rPr>
              <a:t>Importance Sampling</a:t>
            </a:r>
          </a:p>
          <a:p>
            <a:pPr marL="0" indent="0">
              <a:buNone/>
            </a:pPr>
            <a:r>
              <a:rPr lang="en-IN" sz="1600" dirty="0"/>
              <a:t>Many times, the probability distribution to sample from is unknown and thus we cannot make a set of samples which qualitatively describes the particle of interest.</a:t>
            </a:r>
            <a:endParaRPr lang="en-IN" sz="1600" dirty="0">
              <a:solidFill>
                <a:schemeClr val="accent2"/>
              </a:solidFill>
            </a:endParaRPr>
          </a:p>
          <a:p>
            <a:pPr marL="0" indent="0" algn="l">
              <a:buNone/>
            </a:pPr>
            <a:r>
              <a:rPr lang="en-US" sz="1600" b="1" dirty="0"/>
              <a:t>Importance Sampling </a:t>
            </a:r>
            <a:r>
              <a:rPr lang="en-US" sz="1600" b="0" i="0" u="none" strike="noStrike" baseline="0" dirty="0"/>
              <a:t>gives us a way to draw samples from a different and known probability distribution and use those to compute the properties of the </a:t>
            </a:r>
            <a:r>
              <a:rPr lang="en-IN" sz="1600" b="0" i="0" u="none" strike="noStrike" baseline="0" dirty="0"/>
              <a:t>unknown one.</a:t>
            </a:r>
          </a:p>
          <a:p>
            <a:pPr marL="0" indent="0" algn="l">
              <a:buNone/>
            </a:pPr>
            <a:r>
              <a:rPr lang="en-IN" sz="1600" dirty="0"/>
              <a:t>The idea is simple – </a:t>
            </a:r>
            <a:r>
              <a:rPr lang="en-IN" sz="1600" dirty="0">
                <a:solidFill>
                  <a:schemeClr val="accent1">
                    <a:lumMod val="60000"/>
                    <a:lumOff val="40000"/>
                  </a:schemeClr>
                </a:solidFill>
              </a:rPr>
              <a:t>We weight the samples drawn from a known probability distribution such that the statistical properties match with the unknown.</a:t>
            </a:r>
          </a:p>
        </p:txBody>
      </p:sp>
      <p:pic>
        <p:nvPicPr>
          <p:cNvPr id="5" name="Picture 4">
            <a:extLst>
              <a:ext uri="{FF2B5EF4-FFF2-40B4-BE49-F238E27FC236}">
                <a16:creationId xmlns:a16="http://schemas.microsoft.com/office/drawing/2014/main" id="{6693945A-B1A1-F834-681D-B919DF254B33}"/>
              </a:ext>
            </a:extLst>
          </p:cNvPr>
          <p:cNvPicPr>
            <a:picLocks noChangeAspect="1"/>
          </p:cNvPicPr>
          <p:nvPr/>
        </p:nvPicPr>
        <p:blipFill rotWithShape="1">
          <a:blip r:embed="rId2"/>
          <a:srcRect l="24213" t="44731" r="28560" b="37204"/>
          <a:stretch/>
        </p:blipFill>
        <p:spPr>
          <a:xfrm>
            <a:off x="4044953" y="4049486"/>
            <a:ext cx="8135029" cy="2196681"/>
          </a:xfrm>
          <a:prstGeom prst="rect">
            <a:avLst/>
          </a:prstGeom>
        </p:spPr>
      </p:pic>
    </p:spTree>
    <p:extLst>
      <p:ext uri="{BB962C8B-B14F-4D97-AF65-F5344CB8AC3E}">
        <p14:creationId xmlns:p14="http://schemas.microsoft.com/office/powerpoint/2010/main" val="183388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8D5D3A6-4E58-5936-A602-826D0A77F5DD}"/>
              </a:ext>
            </a:extLst>
          </p:cNvPr>
          <p:cNvSpPr>
            <a:spLocks noGrp="1"/>
          </p:cNvSpPr>
          <p:nvPr>
            <p:ph type="title"/>
          </p:nvPr>
        </p:nvSpPr>
        <p:spPr>
          <a:xfrm>
            <a:off x="147485" y="1028701"/>
            <a:ext cx="3489306" cy="3020785"/>
          </a:xfrm>
        </p:spPr>
        <p:txBody>
          <a:bodyPr>
            <a:normAutofit/>
          </a:bodyPr>
          <a:lstStyle/>
          <a:p>
            <a:pPr algn="r"/>
            <a:r>
              <a:rPr lang="en-IN" sz="3200" dirty="0">
                <a:solidFill>
                  <a:schemeClr val="bg1"/>
                </a:solidFill>
              </a:rPr>
              <a:t>THE</a:t>
            </a:r>
            <a:br>
              <a:rPr lang="en-IN" sz="3200" dirty="0">
                <a:solidFill>
                  <a:schemeClr val="bg1"/>
                </a:solidFill>
              </a:rPr>
            </a:br>
            <a:r>
              <a:rPr lang="en-IN" sz="3200" dirty="0">
                <a:solidFill>
                  <a:schemeClr val="bg1"/>
                </a:solidFill>
              </a:rPr>
              <a:t>FILTERING ALGORITHM</a:t>
            </a:r>
          </a:p>
        </p:txBody>
      </p:sp>
      <p:sp>
        <p:nvSpPr>
          <p:cNvPr id="3" name="Content Placeholder 2">
            <a:extLst>
              <a:ext uri="{FF2B5EF4-FFF2-40B4-BE49-F238E27FC236}">
                <a16:creationId xmlns:a16="http://schemas.microsoft.com/office/drawing/2014/main" id="{8F482DB9-FD29-E6C6-F236-8D0D95817999}"/>
              </a:ext>
            </a:extLst>
          </p:cNvPr>
          <p:cNvSpPr>
            <a:spLocks noGrp="1"/>
          </p:cNvSpPr>
          <p:nvPr>
            <p:ph idx="1"/>
          </p:nvPr>
        </p:nvSpPr>
        <p:spPr>
          <a:xfrm>
            <a:off x="4277032" y="275302"/>
            <a:ext cx="7600336" cy="6135330"/>
          </a:xfrm>
        </p:spPr>
        <p:txBody>
          <a:bodyPr>
            <a:normAutofit/>
          </a:bodyPr>
          <a:lstStyle/>
          <a:p>
            <a:r>
              <a:rPr lang="en-IN" b="1" dirty="0">
                <a:solidFill>
                  <a:srgbClr val="7030A0"/>
                </a:solidFill>
              </a:rPr>
              <a:t>Update Step</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dirty="0"/>
          </a:p>
          <a:p>
            <a:pPr marL="0" indent="0">
              <a:buNone/>
            </a:pPr>
            <a:r>
              <a:rPr lang="en-IN" sz="1600" dirty="0"/>
              <a:t>Updating the weights requires a realisation of the Bayes Theorem.</a:t>
            </a:r>
          </a:p>
          <a:p>
            <a:pPr marL="0" indent="0">
              <a:buNone/>
            </a:pPr>
            <a:r>
              <a:rPr lang="en-IN" sz="1600" dirty="0"/>
              <a:t>Weights are assigned to all the samples according to the amount by which they differ from the actual measurements and the weights are then normalized (this is to keep the equations consistent and maintain the efficiency of the algorithm).</a:t>
            </a:r>
            <a:endParaRPr lang="en-IN" sz="1600" b="1" dirty="0"/>
          </a:p>
          <a:p>
            <a:pPr marL="0" indent="0" algn="ctr">
              <a:buNone/>
            </a:pPr>
            <a:r>
              <a:rPr lang="en-IN" sz="1600" b="1" dirty="0">
                <a:solidFill>
                  <a:schemeClr val="accent1">
                    <a:lumMod val="60000"/>
                    <a:lumOff val="40000"/>
                  </a:schemeClr>
                </a:solidFill>
              </a:rPr>
              <a:t>Sequential Importance Sampling (SIS) Algorithm</a:t>
            </a:r>
          </a:p>
        </p:txBody>
      </p:sp>
      <p:pic>
        <p:nvPicPr>
          <p:cNvPr id="5" name="Picture 4">
            <a:extLst>
              <a:ext uri="{FF2B5EF4-FFF2-40B4-BE49-F238E27FC236}">
                <a16:creationId xmlns:a16="http://schemas.microsoft.com/office/drawing/2014/main" id="{8F1B11B7-53D9-6D8B-B69A-2AE912EE7AF9}"/>
              </a:ext>
            </a:extLst>
          </p:cNvPr>
          <p:cNvPicPr>
            <a:picLocks noChangeAspect="1"/>
          </p:cNvPicPr>
          <p:nvPr/>
        </p:nvPicPr>
        <p:blipFill rotWithShape="1">
          <a:blip r:embed="rId2"/>
          <a:srcRect l="14920" t="41291" r="56461" b="47383"/>
          <a:stretch/>
        </p:blipFill>
        <p:spPr>
          <a:xfrm>
            <a:off x="4185321" y="894735"/>
            <a:ext cx="3489306" cy="1342104"/>
          </a:xfrm>
          <a:prstGeom prst="rect">
            <a:avLst/>
          </a:prstGeom>
        </p:spPr>
      </p:pic>
      <p:pic>
        <p:nvPicPr>
          <p:cNvPr id="7" name="Picture 6">
            <a:extLst>
              <a:ext uri="{FF2B5EF4-FFF2-40B4-BE49-F238E27FC236}">
                <a16:creationId xmlns:a16="http://schemas.microsoft.com/office/drawing/2014/main" id="{286FECC7-0D04-4DA6-79ED-21CEFF6AA06D}"/>
              </a:ext>
            </a:extLst>
          </p:cNvPr>
          <p:cNvPicPr>
            <a:picLocks noChangeAspect="1"/>
          </p:cNvPicPr>
          <p:nvPr/>
        </p:nvPicPr>
        <p:blipFill rotWithShape="1">
          <a:blip r:embed="rId2"/>
          <a:srcRect l="35081" t="65664" r="39839" b="21433"/>
          <a:stretch/>
        </p:blipFill>
        <p:spPr>
          <a:xfrm>
            <a:off x="8077200" y="840657"/>
            <a:ext cx="3057833" cy="1342104"/>
          </a:xfrm>
          <a:prstGeom prst="rect">
            <a:avLst/>
          </a:prstGeom>
        </p:spPr>
      </p:pic>
      <p:pic>
        <p:nvPicPr>
          <p:cNvPr id="11" name="Picture 10">
            <a:extLst>
              <a:ext uri="{FF2B5EF4-FFF2-40B4-BE49-F238E27FC236}">
                <a16:creationId xmlns:a16="http://schemas.microsoft.com/office/drawing/2014/main" id="{CE74C525-F813-708E-0E6E-85E30226DB17}"/>
              </a:ext>
            </a:extLst>
          </p:cNvPr>
          <p:cNvPicPr>
            <a:picLocks noChangeAspect="1"/>
          </p:cNvPicPr>
          <p:nvPr/>
        </p:nvPicPr>
        <p:blipFill rotWithShape="1">
          <a:blip r:embed="rId3"/>
          <a:srcRect l="16255" t="48921" r="26487" b="28888"/>
          <a:stretch/>
        </p:blipFill>
        <p:spPr>
          <a:xfrm>
            <a:off x="4368182" y="4503174"/>
            <a:ext cx="6980905" cy="1839145"/>
          </a:xfrm>
          <a:prstGeom prst="rect">
            <a:avLst/>
          </a:prstGeom>
        </p:spPr>
      </p:pic>
    </p:spTree>
    <p:extLst>
      <p:ext uri="{BB962C8B-B14F-4D97-AF65-F5344CB8AC3E}">
        <p14:creationId xmlns:p14="http://schemas.microsoft.com/office/powerpoint/2010/main" val="170809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939D6E-5F5A-D91E-2976-54D189C51366}"/>
              </a:ext>
            </a:extLst>
          </p:cNvPr>
          <p:cNvSpPr>
            <a:spLocks noGrp="1"/>
          </p:cNvSpPr>
          <p:nvPr>
            <p:ph type="title"/>
          </p:nvPr>
        </p:nvSpPr>
        <p:spPr>
          <a:xfrm>
            <a:off x="176981" y="1028701"/>
            <a:ext cx="3459809" cy="3020785"/>
          </a:xfrm>
        </p:spPr>
        <p:txBody>
          <a:bodyPr>
            <a:normAutofit/>
          </a:bodyPr>
          <a:lstStyle/>
          <a:p>
            <a:pPr algn="r"/>
            <a:r>
              <a:rPr lang="en-IN" sz="3200" dirty="0">
                <a:solidFill>
                  <a:schemeClr val="bg1"/>
                </a:solidFill>
              </a:rPr>
              <a:t>THE</a:t>
            </a:r>
            <a:br>
              <a:rPr lang="en-IN" sz="3200" dirty="0">
                <a:solidFill>
                  <a:schemeClr val="bg1"/>
                </a:solidFill>
              </a:rPr>
            </a:br>
            <a:r>
              <a:rPr lang="en-IN" sz="3200" dirty="0">
                <a:solidFill>
                  <a:schemeClr val="bg1"/>
                </a:solidFill>
              </a:rPr>
              <a:t>FILTERING ALGORITHM</a:t>
            </a:r>
          </a:p>
        </p:txBody>
      </p:sp>
      <p:sp>
        <p:nvSpPr>
          <p:cNvPr id="3" name="Content Placeholder 2">
            <a:extLst>
              <a:ext uri="{FF2B5EF4-FFF2-40B4-BE49-F238E27FC236}">
                <a16:creationId xmlns:a16="http://schemas.microsoft.com/office/drawing/2014/main" id="{FA0C8D2D-392D-7BEC-72FA-A88695ADBE86}"/>
              </a:ext>
            </a:extLst>
          </p:cNvPr>
          <p:cNvSpPr>
            <a:spLocks noGrp="1"/>
          </p:cNvSpPr>
          <p:nvPr>
            <p:ph idx="1"/>
          </p:nvPr>
        </p:nvSpPr>
        <p:spPr>
          <a:xfrm>
            <a:off x="4214817" y="304801"/>
            <a:ext cx="7485570" cy="6194322"/>
          </a:xfrm>
        </p:spPr>
        <p:txBody>
          <a:bodyPr>
            <a:normAutofit/>
          </a:bodyPr>
          <a:lstStyle/>
          <a:p>
            <a:r>
              <a:rPr lang="en-IN" b="1" dirty="0">
                <a:solidFill>
                  <a:srgbClr val="7030A0"/>
                </a:solidFill>
              </a:rPr>
              <a:t>State Estimation of Step</a:t>
            </a:r>
          </a:p>
          <a:p>
            <a:pPr marL="0" indent="0">
              <a:buNone/>
            </a:pPr>
            <a:r>
              <a:rPr lang="en-IN" sz="1600" dirty="0"/>
              <a:t>For any particular iteration of the</a:t>
            </a:r>
          </a:p>
          <a:p>
            <a:pPr marL="0" indent="0">
              <a:buNone/>
            </a:pPr>
            <a:r>
              <a:rPr lang="en-IN" sz="1600" dirty="0"/>
              <a:t>Algorithm we can check the progress by</a:t>
            </a:r>
          </a:p>
          <a:p>
            <a:pPr marL="0" indent="0">
              <a:buNone/>
            </a:pPr>
            <a:r>
              <a:rPr lang="en-IN" sz="1600" dirty="0"/>
              <a:t>Computing the mean position of the samples which are present</a:t>
            </a:r>
          </a:p>
          <a:p>
            <a:pPr marL="0" indent="0">
              <a:buNone/>
            </a:pPr>
            <a:r>
              <a:rPr lang="en-IN" sz="1600" dirty="0"/>
              <a:t>During the current iteration.</a:t>
            </a:r>
          </a:p>
          <a:p>
            <a:pPr marL="0" indent="0">
              <a:buNone/>
            </a:pPr>
            <a:r>
              <a:rPr lang="en-IN" sz="1600" dirty="0"/>
              <a:t>The mean and standard deviation are calculated simply and its distance from the actual measurements gives us an idea of the accuracy of the model.</a:t>
            </a:r>
          </a:p>
          <a:p>
            <a:pPr marL="0" indent="0">
              <a:buNone/>
            </a:pPr>
            <a:r>
              <a:rPr lang="en-IN" sz="1600" b="1" dirty="0">
                <a:solidFill>
                  <a:schemeClr val="accent1">
                    <a:lumMod val="60000"/>
                    <a:lumOff val="40000"/>
                  </a:schemeClr>
                </a:solidFill>
              </a:rPr>
              <a:t>After every iteration we try to ensure that the distance of the mean position of samples decreases as compared to the actual location.</a:t>
            </a:r>
          </a:p>
        </p:txBody>
      </p:sp>
      <p:pic>
        <p:nvPicPr>
          <p:cNvPr id="7" name="Picture 6">
            <a:extLst>
              <a:ext uri="{FF2B5EF4-FFF2-40B4-BE49-F238E27FC236}">
                <a16:creationId xmlns:a16="http://schemas.microsoft.com/office/drawing/2014/main" id="{DBF7F8A9-6174-BCE3-C735-057CF0D7C084}"/>
              </a:ext>
            </a:extLst>
          </p:cNvPr>
          <p:cNvPicPr>
            <a:picLocks noChangeAspect="1"/>
          </p:cNvPicPr>
          <p:nvPr/>
        </p:nvPicPr>
        <p:blipFill rotWithShape="1">
          <a:blip r:embed="rId3"/>
          <a:srcRect l="40914" t="28245" r="45483" b="62450"/>
          <a:stretch/>
        </p:blipFill>
        <p:spPr>
          <a:xfrm>
            <a:off x="8113964" y="304801"/>
            <a:ext cx="3298753" cy="1269398"/>
          </a:xfrm>
          <a:prstGeom prst="rect">
            <a:avLst/>
          </a:prstGeom>
        </p:spPr>
      </p:pic>
      <p:pic>
        <p:nvPicPr>
          <p:cNvPr id="9" name="Picture 8">
            <a:extLst>
              <a:ext uri="{FF2B5EF4-FFF2-40B4-BE49-F238E27FC236}">
                <a16:creationId xmlns:a16="http://schemas.microsoft.com/office/drawing/2014/main" id="{17EE52D9-E017-34A8-1A94-9B91858F7FA7}"/>
              </a:ext>
            </a:extLst>
          </p:cNvPr>
          <p:cNvPicPr>
            <a:picLocks noChangeAspect="1"/>
          </p:cNvPicPr>
          <p:nvPr/>
        </p:nvPicPr>
        <p:blipFill rotWithShape="1">
          <a:blip r:embed="rId3"/>
          <a:srcRect l="13549" t="46667" r="19193" b="32047"/>
          <a:stretch/>
        </p:blipFill>
        <p:spPr>
          <a:xfrm>
            <a:off x="4147396" y="4296594"/>
            <a:ext cx="7798295" cy="2016228"/>
          </a:xfrm>
          <a:prstGeom prst="rect">
            <a:avLst/>
          </a:prstGeom>
        </p:spPr>
      </p:pic>
    </p:spTree>
    <p:extLst>
      <p:ext uri="{BB962C8B-B14F-4D97-AF65-F5344CB8AC3E}">
        <p14:creationId xmlns:p14="http://schemas.microsoft.com/office/powerpoint/2010/main" val="87192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313B2A-69EF-761A-4FDD-9340231B4080}"/>
              </a:ext>
            </a:extLst>
          </p:cNvPr>
          <p:cNvSpPr>
            <a:spLocks noGrp="1"/>
          </p:cNvSpPr>
          <p:nvPr>
            <p:ph type="title"/>
          </p:nvPr>
        </p:nvSpPr>
        <p:spPr>
          <a:xfrm>
            <a:off x="304801" y="1028701"/>
            <a:ext cx="3331990" cy="3020785"/>
          </a:xfrm>
        </p:spPr>
        <p:txBody>
          <a:bodyPr>
            <a:normAutofit/>
          </a:bodyPr>
          <a:lstStyle/>
          <a:p>
            <a:pPr algn="r"/>
            <a:r>
              <a:rPr lang="en-IN" sz="3200" dirty="0">
                <a:solidFill>
                  <a:schemeClr val="bg1"/>
                </a:solidFill>
              </a:rPr>
              <a:t>THE</a:t>
            </a:r>
            <a:br>
              <a:rPr lang="en-IN" sz="3200" dirty="0">
                <a:solidFill>
                  <a:schemeClr val="bg1"/>
                </a:solidFill>
              </a:rPr>
            </a:br>
            <a:r>
              <a:rPr lang="en-IN" sz="3200" dirty="0">
                <a:solidFill>
                  <a:schemeClr val="bg1"/>
                </a:solidFill>
              </a:rPr>
              <a:t>FILTERING ALGORITHM</a:t>
            </a:r>
          </a:p>
        </p:txBody>
      </p:sp>
      <p:sp>
        <p:nvSpPr>
          <p:cNvPr id="3" name="Content Placeholder 2">
            <a:extLst>
              <a:ext uri="{FF2B5EF4-FFF2-40B4-BE49-F238E27FC236}">
                <a16:creationId xmlns:a16="http://schemas.microsoft.com/office/drawing/2014/main" id="{C9688A8D-2B0B-F174-C511-BE4A964F510B}"/>
              </a:ext>
            </a:extLst>
          </p:cNvPr>
          <p:cNvSpPr>
            <a:spLocks noGrp="1"/>
          </p:cNvSpPr>
          <p:nvPr>
            <p:ph idx="1"/>
          </p:nvPr>
        </p:nvSpPr>
        <p:spPr>
          <a:xfrm>
            <a:off x="4368182" y="344129"/>
            <a:ext cx="7519017" cy="6204155"/>
          </a:xfrm>
        </p:spPr>
        <p:txBody>
          <a:bodyPr>
            <a:normAutofit/>
          </a:bodyPr>
          <a:lstStyle/>
          <a:p>
            <a:r>
              <a:rPr lang="en-IN" b="1" dirty="0">
                <a:solidFill>
                  <a:schemeClr val="accent2"/>
                </a:solidFill>
              </a:rPr>
              <a:t>Particle Resampling Methods</a:t>
            </a:r>
            <a:endParaRPr lang="en-IN" sz="1600" b="1" dirty="0">
              <a:solidFill>
                <a:schemeClr val="accent2"/>
              </a:solidFill>
            </a:endParaRPr>
          </a:p>
          <a:p>
            <a:pPr marL="0" indent="0">
              <a:buNone/>
            </a:pPr>
            <a:r>
              <a:rPr lang="en-IN" sz="1600" dirty="0"/>
              <a:t>The SIS Algorithm has an inherent weakness of </a:t>
            </a:r>
            <a:r>
              <a:rPr lang="en-IN" sz="1600" b="1" dirty="0">
                <a:solidFill>
                  <a:schemeClr val="accent1">
                    <a:lumMod val="60000"/>
                    <a:lumOff val="40000"/>
                  </a:schemeClr>
                </a:solidFill>
              </a:rPr>
              <a:t>degeneracy problem</a:t>
            </a:r>
            <a:r>
              <a:rPr lang="en-IN" sz="1600" b="1" dirty="0"/>
              <a:t>. </a:t>
            </a:r>
            <a:r>
              <a:rPr lang="en-IN" sz="1600" dirty="0"/>
              <a:t>As the algorithm moves ahead it might happen that many samples provide no significant contribution to the overall prediction.</a:t>
            </a:r>
          </a:p>
          <a:p>
            <a:pPr marL="0" indent="0">
              <a:buNone/>
            </a:pPr>
            <a:r>
              <a:rPr lang="en-IN" sz="1600" dirty="0"/>
              <a:t>So, after each iteration we </a:t>
            </a:r>
            <a:r>
              <a:rPr lang="en-IN" sz="1600" b="1" dirty="0"/>
              <a:t>resample the predictions and remove all points with very low probability.</a:t>
            </a:r>
          </a:p>
          <a:p>
            <a:pPr marL="0" indent="0">
              <a:buNone/>
            </a:pPr>
            <a:r>
              <a:rPr lang="en-IN" sz="1600" dirty="0"/>
              <a:t>One of the most basic sampling algorithm is </a:t>
            </a:r>
            <a:r>
              <a:rPr lang="en-IN" sz="1600" dirty="0">
                <a:solidFill>
                  <a:schemeClr val="accent1">
                    <a:lumMod val="60000"/>
                    <a:lumOff val="40000"/>
                  </a:schemeClr>
                </a:solidFill>
              </a:rPr>
              <a:t>Simple Random Resampling or Multinomial Resampling Algorithm.</a:t>
            </a:r>
          </a:p>
          <a:p>
            <a:pPr marL="0" indent="0">
              <a:buNone/>
            </a:pPr>
            <a:r>
              <a:rPr lang="en-IN" sz="1600" dirty="0"/>
              <a:t>To decide the frequency of resampling put a </a:t>
            </a:r>
          </a:p>
          <a:p>
            <a:pPr marL="0" indent="0">
              <a:buNone/>
            </a:pPr>
            <a:r>
              <a:rPr lang="en-IN" sz="1600" dirty="0"/>
              <a:t>Minimum threshold limit on </a:t>
            </a:r>
            <a:r>
              <a:rPr lang="en-IN" sz="1600" u="sng" dirty="0"/>
              <a:t>effective N (number of samples)</a:t>
            </a:r>
          </a:p>
        </p:txBody>
      </p:sp>
      <p:pic>
        <p:nvPicPr>
          <p:cNvPr id="5" name="Picture 4">
            <a:extLst>
              <a:ext uri="{FF2B5EF4-FFF2-40B4-BE49-F238E27FC236}">
                <a16:creationId xmlns:a16="http://schemas.microsoft.com/office/drawing/2014/main" id="{C11A70EE-233C-F88B-BD77-9A8443F0EB23}"/>
              </a:ext>
            </a:extLst>
          </p:cNvPr>
          <p:cNvPicPr>
            <a:picLocks noChangeAspect="1"/>
          </p:cNvPicPr>
          <p:nvPr/>
        </p:nvPicPr>
        <p:blipFill rotWithShape="1">
          <a:blip r:embed="rId2"/>
          <a:srcRect l="16452" t="31541" r="32822" b="42366"/>
          <a:stretch/>
        </p:blipFill>
        <p:spPr>
          <a:xfrm>
            <a:off x="4286863" y="4237703"/>
            <a:ext cx="7662651" cy="2217175"/>
          </a:xfrm>
          <a:prstGeom prst="rect">
            <a:avLst/>
          </a:prstGeom>
        </p:spPr>
      </p:pic>
      <p:pic>
        <p:nvPicPr>
          <p:cNvPr id="7" name="Picture 6">
            <a:extLst>
              <a:ext uri="{FF2B5EF4-FFF2-40B4-BE49-F238E27FC236}">
                <a16:creationId xmlns:a16="http://schemas.microsoft.com/office/drawing/2014/main" id="{C02D2047-D4C3-7717-0C33-C73BACEE84A4}"/>
              </a:ext>
            </a:extLst>
          </p:cNvPr>
          <p:cNvPicPr>
            <a:picLocks noChangeAspect="1"/>
          </p:cNvPicPr>
          <p:nvPr/>
        </p:nvPicPr>
        <p:blipFill rotWithShape="1">
          <a:blip r:embed="rId2"/>
          <a:srcRect l="44169" t="70107" r="48214" b="22437"/>
          <a:stretch/>
        </p:blipFill>
        <p:spPr>
          <a:xfrm>
            <a:off x="10020675" y="3018503"/>
            <a:ext cx="1872877" cy="1030983"/>
          </a:xfrm>
          <a:prstGeom prst="rect">
            <a:avLst/>
          </a:prstGeom>
        </p:spPr>
      </p:pic>
    </p:spTree>
    <p:extLst>
      <p:ext uri="{BB962C8B-B14F-4D97-AF65-F5344CB8AC3E}">
        <p14:creationId xmlns:p14="http://schemas.microsoft.com/office/powerpoint/2010/main" val="128631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C17830B-6E72-5BA1-3DAF-01F96971727E}"/>
              </a:ext>
            </a:extLst>
          </p:cNvPr>
          <p:cNvSpPr>
            <a:spLocks noGrp="1"/>
          </p:cNvSpPr>
          <p:nvPr>
            <p:ph type="title"/>
          </p:nvPr>
        </p:nvSpPr>
        <p:spPr>
          <a:xfrm>
            <a:off x="176981" y="1028701"/>
            <a:ext cx="3459809" cy="3020785"/>
          </a:xfrm>
        </p:spPr>
        <p:txBody>
          <a:bodyPr>
            <a:normAutofit/>
          </a:bodyPr>
          <a:lstStyle/>
          <a:p>
            <a:pPr algn="r"/>
            <a:r>
              <a:rPr lang="en-IN" sz="3200" dirty="0">
                <a:solidFill>
                  <a:schemeClr val="bg1"/>
                </a:solidFill>
              </a:rPr>
              <a:t>THE</a:t>
            </a:r>
            <a:br>
              <a:rPr lang="en-IN" sz="3200" dirty="0">
                <a:solidFill>
                  <a:schemeClr val="bg1"/>
                </a:solidFill>
              </a:rPr>
            </a:br>
            <a:r>
              <a:rPr lang="en-IN" sz="3200" dirty="0">
                <a:solidFill>
                  <a:schemeClr val="bg1"/>
                </a:solidFill>
              </a:rPr>
              <a:t>FILTERING ALGORITHM</a:t>
            </a:r>
          </a:p>
        </p:txBody>
      </p:sp>
      <p:sp>
        <p:nvSpPr>
          <p:cNvPr id="3" name="Content Placeholder 2">
            <a:extLst>
              <a:ext uri="{FF2B5EF4-FFF2-40B4-BE49-F238E27FC236}">
                <a16:creationId xmlns:a16="http://schemas.microsoft.com/office/drawing/2014/main" id="{F6799517-AEE7-50CF-A5DE-0D5A44E5D529}"/>
              </a:ext>
            </a:extLst>
          </p:cNvPr>
          <p:cNvSpPr>
            <a:spLocks noGrp="1"/>
          </p:cNvSpPr>
          <p:nvPr>
            <p:ph idx="1"/>
          </p:nvPr>
        </p:nvSpPr>
        <p:spPr>
          <a:xfrm>
            <a:off x="4368182" y="255639"/>
            <a:ext cx="7479689" cy="6243484"/>
          </a:xfrm>
        </p:spPr>
        <p:txBody>
          <a:bodyPr>
            <a:normAutofit/>
          </a:bodyPr>
          <a:lstStyle/>
          <a:p>
            <a:r>
              <a:rPr lang="en-IN" b="1" dirty="0">
                <a:solidFill>
                  <a:schemeClr val="accent2"/>
                </a:solidFill>
              </a:rPr>
              <a:t>Other Resampling Algorithms</a:t>
            </a:r>
          </a:p>
          <a:p>
            <a:pPr marL="0" indent="0">
              <a:buNone/>
            </a:pPr>
            <a:r>
              <a:rPr lang="en-IN" sz="1600" dirty="0"/>
              <a:t>Other algorithms for resampling consists of various theoretical formulations on a threshold on which the points which are not significant to the algorithm anymore are removed. Some of them are –</a:t>
            </a:r>
          </a:p>
          <a:p>
            <a:pPr marL="342900" indent="-342900">
              <a:buAutoNum type="arabicParenR"/>
            </a:pPr>
            <a:r>
              <a:rPr lang="en-IN" sz="1600" dirty="0"/>
              <a:t>– Multinomial Resampling</a:t>
            </a:r>
          </a:p>
          <a:p>
            <a:pPr marL="342900" indent="-342900">
              <a:buAutoNum type="arabicParenR"/>
            </a:pPr>
            <a:r>
              <a:rPr lang="en-IN" sz="1600" dirty="0"/>
              <a:t>- Residual Resampling</a:t>
            </a:r>
          </a:p>
          <a:p>
            <a:pPr marL="342900" indent="-342900">
              <a:buAutoNum type="arabicParenR"/>
            </a:pPr>
            <a:r>
              <a:rPr lang="en-IN" sz="1600" dirty="0"/>
              <a:t>- Stratified Resampling</a:t>
            </a:r>
          </a:p>
          <a:p>
            <a:pPr marL="342900" indent="-342900">
              <a:buAutoNum type="arabicParenR"/>
            </a:pPr>
            <a:r>
              <a:rPr lang="en-IN" sz="1600" dirty="0"/>
              <a:t>- Systematic Resampling</a:t>
            </a:r>
          </a:p>
        </p:txBody>
      </p:sp>
      <p:pic>
        <p:nvPicPr>
          <p:cNvPr id="5" name="Picture 4">
            <a:extLst>
              <a:ext uri="{FF2B5EF4-FFF2-40B4-BE49-F238E27FC236}">
                <a16:creationId xmlns:a16="http://schemas.microsoft.com/office/drawing/2014/main" id="{6E97B831-44BA-6781-AD16-A8AB1B7CB1D0}"/>
              </a:ext>
            </a:extLst>
          </p:cNvPr>
          <p:cNvPicPr>
            <a:picLocks noChangeAspect="1"/>
          </p:cNvPicPr>
          <p:nvPr/>
        </p:nvPicPr>
        <p:blipFill rotWithShape="1">
          <a:blip r:embed="rId3"/>
          <a:srcRect l="20161" t="34552" r="28548" b="15000"/>
          <a:stretch/>
        </p:blipFill>
        <p:spPr>
          <a:xfrm>
            <a:off x="5321194" y="3510116"/>
            <a:ext cx="5864570" cy="3244646"/>
          </a:xfrm>
          <a:prstGeom prst="rect">
            <a:avLst/>
          </a:prstGeom>
        </p:spPr>
      </p:pic>
      <p:pic>
        <p:nvPicPr>
          <p:cNvPr id="7" name="Picture 6">
            <a:extLst>
              <a:ext uri="{FF2B5EF4-FFF2-40B4-BE49-F238E27FC236}">
                <a16:creationId xmlns:a16="http://schemas.microsoft.com/office/drawing/2014/main" id="{79EA3870-1541-BB7F-652D-D7AACD2C8D70}"/>
              </a:ext>
            </a:extLst>
          </p:cNvPr>
          <p:cNvPicPr>
            <a:picLocks noChangeAspect="1"/>
          </p:cNvPicPr>
          <p:nvPr/>
        </p:nvPicPr>
        <p:blipFill rotWithShape="1">
          <a:blip r:embed="rId4"/>
          <a:srcRect l="22419" t="38137" r="28790" b="48970"/>
          <a:stretch/>
        </p:blipFill>
        <p:spPr>
          <a:xfrm>
            <a:off x="7030064" y="2146441"/>
            <a:ext cx="4709652" cy="785304"/>
          </a:xfrm>
          <a:prstGeom prst="rect">
            <a:avLst/>
          </a:prstGeom>
        </p:spPr>
      </p:pic>
    </p:spTree>
    <p:extLst>
      <p:ext uri="{BB962C8B-B14F-4D97-AF65-F5344CB8AC3E}">
        <p14:creationId xmlns:p14="http://schemas.microsoft.com/office/powerpoint/2010/main" val="76723768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400</TotalTime>
  <Words>617</Words>
  <Application>Microsoft Office PowerPoint</Application>
  <PresentationFormat>Widescreen</PresentationFormat>
  <Paragraphs>68</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Avenir Next LT Pro</vt:lpstr>
      <vt:lpstr>Calibri</vt:lpstr>
      <vt:lpstr>GradientRiseVTI</vt:lpstr>
      <vt:lpstr>KALMAN AND BAYESIAN SIGNAL FILTERING ALGORITHMS</vt:lpstr>
      <vt:lpstr>Getting the FUNDAMENTALS</vt:lpstr>
      <vt:lpstr>Bayesian Monte Carlo technique</vt:lpstr>
      <vt:lpstr>THE FILTERING ALGORITHM</vt:lpstr>
      <vt:lpstr>THE FILTERING ALGORITHM</vt:lpstr>
      <vt:lpstr>THE FILTERING ALGORITHM</vt:lpstr>
      <vt:lpstr>THE FILTERING ALGORITHM</vt:lpstr>
      <vt:lpstr>THE FILTERING ALGORITHM</vt:lpstr>
      <vt:lpstr>THE FILTERING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KALMAN AND BAYESIAN SIGNAL FILTERING ALGORITHMS</dc:title>
  <dc:creator>Devansh Kumar Jha</dc:creator>
  <cp:lastModifiedBy>Devansh Kumar Jha</cp:lastModifiedBy>
  <cp:revision>25</cp:revision>
  <dcterms:created xsi:type="dcterms:W3CDTF">2022-10-18T17:26:42Z</dcterms:created>
  <dcterms:modified xsi:type="dcterms:W3CDTF">2022-10-20T10:59:29Z</dcterms:modified>
</cp:coreProperties>
</file>