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3" r:id="rId3"/>
    <p:sldId id="257" r:id="rId4"/>
    <p:sldId id="264" r:id="rId5"/>
    <p:sldId id="258" r:id="rId6"/>
    <p:sldId id="259" r:id="rId7"/>
    <p:sldId id="261"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989DA9C-5CF4-417E-BCA4-56F2D9560CE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96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3A63-EDA3-4417-9B81-CD7C4B71EF0A}"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400243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01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89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272056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31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12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62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36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144605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B3A63-EDA3-4417-9B81-CD7C4B71EF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9DA9C-5CF4-417E-BCA4-56F2D9560CE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03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B3A63-EDA3-4417-9B81-CD7C4B71EF0A}"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27307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B3A63-EDA3-4417-9B81-CD7C4B71EF0A}"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89DA9C-5CF4-417E-BCA4-56F2D9560CE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60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B3A63-EDA3-4417-9B81-CD7C4B71EF0A}"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89DA9C-5CF4-417E-BCA4-56F2D9560C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04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B3A63-EDA3-4417-9B81-CD7C4B71EF0A}"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230739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3A63-EDA3-4417-9B81-CD7C4B71EF0A}"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9DA9C-5CF4-417E-BCA4-56F2D9560CE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19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3A63-EDA3-4417-9B81-CD7C4B71EF0A}"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9DA9C-5CF4-417E-BCA4-56F2D9560CE9}" type="slidenum">
              <a:rPr lang="en-IN" smtClean="0"/>
              <a:t>‹#›</a:t>
            </a:fld>
            <a:endParaRPr lang="en-IN"/>
          </a:p>
        </p:txBody>
      </p:sp>
    </p:spTree>
    <p:extLst>
      <p:ext uri="{BB962C8B-B14F-4D97-AF65-F5344CB8AC3E}">
        <p14:creationId xmlns:p14="http://schemas.microsoft.com/office/powerpoint/2010/main" val="11606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0B3A63-EDA3-4417-9B81-CD7C4B71EF0A}" type="datetimeFigureOut">
              <a:rPr lang="en-IN" smtClean="0"/>
              <a:t>17-07-2022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89DA9C-5CF4-417E-BCA4-56F2D9560CE9}" type="slidenum">
              <a:rPr lang="en-IN" smtClean="0"/>
              <a:t>‹#›</a:t>
            </a:fld>
            <a:endParaRPr lang="en-IN"/>
          </a:p>
        </p:txBody>
      </p:sp>
    </p:spTree>
    <p:extLst>
      <p:ext uri="{BB962C8B-B14F-4D97-AF65-F5344CB8AC3E}">
        <p14:creationId xmlns:p14="http://schemas.microsoft.com/office/powerpoint/2010/main" val="795061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A781-B9CD-4B11-9567-EE6C932B63BC}"/>
              </a:ext>
            </a:extLst>
          </p:cNvPr>
          <p:cNvSpPr>
            <a:spLocks noGrp="1"/>
          </p:cNvSpPr>
          <p:nvPr>
            <p:ph type="ctrTitle"/>
          </p:nvPr>
        </p:nvSpPr>
        <p:spPr>
          <a:xfrm>
            <a:off x="2688164" y="1604801"/>
            <a:ext cx="6815669" cy="1515533"/>
          </a:xfrm>
        </p:spPr>
        <p:txBody>
          <a:bodyPr>
            <a:normAutofit fontScale="90000"/>
          </a:bodyPr>
          <a:lstStyle/>
          <a:p>
            <a:r>
              <a:rPr lang="en-US" dirty="0"/>
              <a:t>COVID VACCINE REGISTRATION</a:t>
            </a:r>
            <a:endParaRPr lang="en-IN" dirty="0"/>
          </a:p>
        </p:txBody>
      </p:sp>
      <p:sp>
        <p:nvSpPr>
          <p:cNvPr id="3" name="Subtitle 2">
            <a:extLst>
              <a:ext uri="{FF2B5EF4-FFF2-40B4-BE49-F238E27FC236}">
                <a16:creationId xmlns:a16="http://schemas.microsoft.com/office/drawing/2014/main" id="{E5083DCB-68BF-44A1-8900-DDD186A8BE44}"/>
              </a:ext>
            </a:extLst>
          </p:cNvPr>
          <p:cNvSpPr>
            <a:spLocks noGrp="1"/>
          </p:cNvSpPr>
          <p:nvPr>
            <p:ph type="subTitle" idx="1"/>
          </p:nvPr>
        </p:nvSpPr>
        <p:spPr>
          <a:xfrm>
            <a:off x="2281561" y="3597437"/>
            <a:ext cx="7634797" cy="1655762"/>
          </a:xfrm>
        </p:spPr>
        <p:txBody>
          <a:bodyPr>
            <a:normAutofit fontScale="85000" lnSpcReduction="10000"/>
          </a:bodyPr>
          <a:lstStyle/>
          <a:p>
            <a:pPr algn="ctr"/>
            <a:r>
              <a:rPr lang="en-US" dirty="0"/>
              <a:t>BY:</a:t>
            </a:r>
          </a:p>
          <a:p>
            <a:pPr algn="ctr"/>
            <a:r>
              <a:rPr lang="en-US" dirty="0"/>
              <a:t>					                                    20BCE055 – DEVANSH SHAH</a:t>
            </a:r>
            <a:endParaRPr lang="en-IN" dirty="0"/>
          </a:p>
          <a:p>
            <a:pPr algn="r"/>
            <a:r>
              <a:rPr lang="en-US" dirty="0"/>
              <a:t>		  			                                20BCE061 – DHRUV PRAJAPATI</a:t>
            </a:r>
          </a:p>
          <a:p>
            <a:pPr algn="r"/>
            <a:r>
              <a:rPr lang="en-US" dirty="0"/>
              <a:t>20BCE080 – KARAN GONDALIYA</a:t>
            </a:r>
          </a:p>
        </p:txBody>
      </p:sp>
    </p:spTree>
    <p:extLst>
      <p:ext uri="{BB962C8B-B14F-4D97-AF65-F5344CB8AC3E}">
        <p14:creationId xmlns:p14="http://schemas.microsoft.com/office/powerpoint/2010/main" val="150736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D1F5-D1A0-42D5-82FB-51DDD761F108}"/>
              </a:ext>
            </a:extLst>
          </p:cNvPr>
          <p:cNvSpPr>
            <a:spLocks noGrp="1"/>
          </p:cNvSpPr>
          <p:nvPr>
            <p:ph type="title"/>
          </p:nvPr>
        </p:nvSpPr>
        <p:spPr/>
        <p:txBody>
          <a:bodyPr/>
          <a:lstStyle/>
          <a:p>
            <a:r>
              <a:rPr lang="en-US" b="1" i="1" dirty="0"/>
              <a:t>Concepts used</a:t>
            </a:r>
            <a:endParaRPr lang="en-IN" b="1" i="1" dirty="0"/>
          </a:p>
        </p:txBody>
      </p:sp>
      <p:sp>
        <p:nvSpPr>
          <p:cNvPr id="3" name="Content Placeholder 2">
            <a:extLst>
              <a:ext uri="{FF2B5EF4-FFF2-40B4-BE49-F238E27FC236}">
                <a16:creationId xmlns:a16="http://schemas.microsoft.com/office/drawing/2014/main" id="{75EC840D-46C0-4A41-A941-ADC4A5463699}"/>
              </a:ext>
            </a:extLst>
          </p:cNvPr>
          <p:cNvSpPr>
            <a:spLocks noGrp="1"/>
          </p:cNvSpPr>
          <p:nvPr>
            <p:ph idx="1"/>
          </p:nvPr>
        </p:nvSpPr>
        <p:spPr>
          <a:xfrm>
            <a:off x="1145219" y="2423604"/>
            <a:ext cx="9738064" cy="3618422"/>
          </a:xfrm>
        </p:spPr>
        <p:txBody>
          <a:bodyPr>
            <a:normAutofit fontScale="62500" lnSpcReduction="20000"/>
          </a:bodyPr>
          <a:lstStyle/>
          <a:p>
            <a:pPr marL="457200" indent="-457200">
              <a:buFont typeface="+mj-lt"/>
              <a:buAutoNum type="arabicPeriod"/>
            </a:pPr>
            <a:r>
              <a:rPr lang="en-US" dirty="0"/>
              <a:t>Class</a:t>
            </a:r>
          </a:p>
          <a:p>
            <a:pPr marL="457200" indent="-457200">
              <a:buFont typeface="+mj-lt"/>
              <a:buAutoNum type="arabicPeriod"/>
            </a:pPr>
            <a:r>
              <a:rPr lang="en-US" dirty="0"/>
              <a:t>Constructors</a:t>
            </a:r>
          </a:p>
          <a:p>
            <a:pPr marL="457200" indent="-457200">
              <a:buFont typeface="+mj-lt"/>
              <a:buAutoNum type="arabicPeriod"/>
            </a:pPr>
            <a:r>
              <a:rPr lang="en-US" dirty="0"/>
              <a:t>Methods</a:t>
            </a:r>
          </a:p>
          <a:p>
            <a:pPr marL="457200" indent="-457200">
              <a:buFont typeface="+mj-lt"/>
              <a:buAutoNum type="arabicPeriod"/>
            </a:pPr>
            <a:r>
              <a:rPr lang="en-US" dirty="0"/>
              <a:t>Strings</a:t>
            </a:r>
          </a:p>
          <a:p>
            <a:pPr marL="457200" indent="-457200">
              <a:buFont typeface="+mj-lt"/>
              <a:buAutoNum type="arabicPeriod"/>
            </a:pPr>
            <a:r>
              <a:rPr lang="en-US" dirty="0"/>
              <a:t>Random Number Generation</a:t>
            </a:r>
          </a:p>
          <a:p>
            <a:pPr marL="457200" indent="-457200">
              <a:buFont typeface="+mj-lt"/>
              <a:buAutoNum type="arabicPeriod"/>
            </a:pPr>
            <a:r>
              <a:rPr lang="en-IN" dirty="0"/>
              <a:t>Local Date &amp; Time Display</a:t>
            </a:r>
            <a:endParaRPr lang="en-US" dirty="0"/>
          </a:p>
          <a:p>
            <a:pPr marL="457200" indent="-457200">
              <a:buFont typeface="+mj-lt"/>
              <a:buAutoNum type="arabicPeriod"/>
            </a:pPr>
            <a:r>
              <a:rPr lang="en-IN" dirty="0"/>
              <a:t>Method Overloading</a:t>
            </a:r>
          </a:p>
          <a:p>
            <a:pPr marL="457200" indent="-457200">
              <a:buFont typeface="+mj-lt"/>
              <a:buAutoNum type="arabicPeriod"/>
            </a:pPr>
            <a:r>
              <a:rPr lang="en-IN" dirty="0"/>
              <a:t>Inheritance</a:t>
            </a:r>
          </a:p>
          <a:p>
            <a:pPr marL="457200" indent="-457200">
              <a:buFont typeface="+mj-lt"/>
              <a:buAutoNum type="arabicPeriod"/>
            </a:pPr>
            <a:r>
              <a:rPr lang="en-IN" dirty="0"/>
              <a:t>Thread</a:t>
            </a:r>
          </a:p>
          <a:p>
            <a:pPr marL="457200" indent="-457200">
              <a:buFont typeface="+mj-lt"/>
              <a:buAutoNum type="arabicPeriod"/>
            </a:pPr>
            <a:r>
              <a:rPr lang="en-IN" dirty="0"/>
              <a:t>Exception handling (Try-Catch)</a:t>
            </a:r>
          </a:p>
          <a:p>
            <a:pPr marL="457200" indent="-457200">
              <a:buFont typeface="+mj-lt"/>
              <a:buAutoNum type="arabicPeriod"/>
            </a:pPr>
            <a:r>
              <a:rPr lang="en-IN" dirty="0"/>
              <a:t>File handling</a:t>
            </a:r>
          </a:p>
        </p:txBody>
      </p:sp>
    </p:spTree>
    <p:extLst>
      <p:ext uri="{BB962C8B-B14F-4D97-AF65-F5344CB8AC3E}">
        <p14:creationId xmlns:p14="http://schemas.microsoft.com/office/powerpoint/2010/main" val="106770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B356F8C8-879F-486C-963B-A435D63567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422" t="20754" r="1463" b="10972"/>
          <a:stretch/>
        </p:blipFill>
        <p:spPr>
          <a:xfrm>
            <a:off x="606641" y="542078"/>
            <a:ext cx="10949299" cy="4776186"/>
          </a:xfrm>
        </p:spPr>
      </p:pic>
      <p:sp>
        <p:nvSpPr>
          <p:cNvPr id="4" name="Text Placeholder 3">
            <a:extLst>
              <a:ext uri="{FF2B5EF4-FFF2-40B4-BE49-F238E27FC236}">
                <a16:creationId xmlns:a16="http://schemas.microsoft.com/office/drawing/2014/main" id="{301081A8-1238-4716-9519-51929B9B72DF}"/>
              </a:ext>
            </a:extLst>
          </p:cNvPr>
          <p:cNvSpPr>
            <a:spLocks noGrp="1"/>
          </p:cNvSpPr>
          <p:nvPr>
            <p:ph type="body" sz="half" idx="2"/>
          </p:nvPr>
        </p:nvSpPr>
        <p:spPr>
          <a:xfrm>
            <a:off x="479480" y="5318264"/>
            <a:ext cx="11203619" cy="1428765"/>
          </a:xfrm>
        </p:spPr>
        <p:txBody>
          <a:bodyPr>
            <a:normAutofit/>
          </a:bodyPr>
          <a:lstStyle/>
          <a:p>
            <a:r>
              <a:rPr lang="en-US" sz="1200" dirty="0"/>
              <a:t>We start running the program – 1</a:t>
            </a:r>
            <a:r>
              <a:rPr lang="en-US" sz="1200" baseline="30000" dirty="0"/>
              <a:t>st</a:t>
            </a:r>
            <a:r>
              <a:rPr lang="en-US" sz="1200" dirty="0"/>
              <a:t>, we call the Registration class where within the method : void Details() – we take input of Name and Mobile Number. There are 2 other methods in class Registration – namely void </a:t>
            </a:r>
            <a:r>
              <a:rPr lang="en-US" sz="1200" dirty="0" err="1"/>
              <a:t>OTPGeneration</a:t>
            </a:r>
            <a:r>
              <a:rPr lang="en-US" sz="1200" dirty="0"/>
              <a:t>() &amp; void </a:t>
            </a:r>
            <a:r>
              <a:rPr lang="en-US" sz="1200" dirty="0" err="1"/>
              <a:t>OTPVerification</a:t>
            </a:r>
            <a:r>
              <a:rPr lang="en-US" sz="1200" dirty="0"/>
              <a:t>().</a:t>
            </a:r>
          </a:p>
          <a:p>
            <a:r>
              <a:rPr lang="en-US" sz="1200" dirty="0"/>
              <a:t>Using Random Number Generation concept – an OTP is generated. Before the OTP is displayed, we have used </a:t>
            </a:r>
            <a:r>
              <a:rPr lang="en-US" sz="1200" dirty="0" err="1"/>
              <a:t>Thread.sleep</a:t>
            </a:r>
            <a:r>
              <a:rPr lang="en-US" sz="1200" dirty="0"/>
              <a:t> wherein we give a delay of 5 seconds. Once you enter the OTP, void </a:t>
            </a:r>
            <a:r>
              <a:rPr lang="en-US" sz="1200" dirty="0" err="1"/>
              <a:t>OTPVerification</a:t>
            </a:r>
            <a:r>
              <a:rPr lang="en-US" sz="1200" dirty="0"/>
              <a:t>() method verifies if it is correct or not. We give 1 more try to the user if it is incorrectly entered. If correctly entered, we proceed further ahead.</a:t>
            </a:r>
          </a:p>
        </p:txBody>
      </p:sp>
    </p:spTree>
    <p:extLst>
      <p:ext uri="{BB962C8B-B14F-4D97-AF65-F5344CB8AC3E}">
        <p14:creationId xmlns:p14="http://schemas.microsoft.com/office/powerpoint/2010/main" val="293718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74D283-D991-4008-B099-ED8BFBFA0435}"/>
              </a:ext>
            </a:extLst>
          </p:cNvPr>
          <p:cNvPicPr>
            <a:picLocks noChangeAspect="1"/>
          </p:cNvPicPr>
          <p:nvPr/>
        </p:nvPicPr>
        <p:blipFill rotWithShape="1">
          <a:blip r:embed="rId2">
            <a:extLst>
              <a:ext uri="{28A0092B-C50C-407E-A947-70E740481C1C}">
                <a14:useLocalDpi xmlns:a14="http://schemas.microsoft.com/office/drawing/2010/main" val="0"/>
              </a:ext>
            </a:extLst>
          </a:blip>
          <a:srcRect l="18276" t="10615" r="7962" b="9903"/>
          <a:stretch/>
        </p:blipFill>
        <p:spPr>
          <a:xfrm>
            <a:off x="1111188" y="509160"/>
            <a:ext cx="9738805" cy="3921524"/>
          </a:xfrm>
          <a:prstGeom prst="rect">
            <a:avLst/>
          </a:prstGeom>
        </p:spPr>
      </p:pic>
      <p:sp>
        <p:nvSpPr>
          <p:cNvPr id="7" name="TextBox 6">
            <a:extLst>
              <a:ext uri="{FF2B5EF4-FFF2-40B4-BE49-F238E27FC236}">
                <a16:creationId xmlns:a16="http://schemas.microsoft.com/office/drawing/2014/main" id="{3549066B-DE6A-447A-A7D5-8FF5EC00F266}"/>
              </a:ext>
            </a:extLst>
          </p:cNvPr>
          <p:cNvSpPr txBox="1"/>
          <p:nvPr/>
        </p:nvSpPr>
        <p:spPr>
          <a:xfrm>
            <a:off x="631794" y="4430684"/>
            <a:ext cx="10928412" cy="1815882"/>
          </a:xfrm>
          <a:prstGeom prst="rect">
            <a:avLst/>
          </a:prstGeom>
          <a:noFill/>
        </p:spPr>
        <p:txBody>
          <a:bodyPr wrap="square" rtlCol="0">
            <a:spAutoFit/>
          </a:bodyPr>
          <a:lstStyle/>
          <a:p>
            <a:r>
              <a:rPr lang="en-US" sz="1400" dirty="0"/>
              <a:t>Next, in the class </a:t>
            </a:r>
            <a:r>
              <a:rPr lang="en-US" sz="1400" dirty="0" err="1"/>
              <a:t>SlotBooking</a:t>
            </a:r>
            <a:r>
              <a:rPr lang="en-US" sz="1400" dirty="0"/>
              <a:t>() which inherits class Registration– in the method void </a:t>
            </a:r>
            <a:r>
              <a:rPr lang="en-US" sz="1400" dirty="0" err="1"/>
              <a:t>PasswordSet</a:t>
            </a:r>
            <a:r>
              <a:rPr lang="en-US" sz="1400" dirty="0"/>
              <a:t>() - The user is asked to set the password between 8-32 characters. We have validated it, </a:t>
            </a:r>
            <a:r>
              <a:rPr lang="en-US" sz="1400" dirty="0" err="1"/>
              <a:t>i.e</a:t>
            </a:r>
            <a:r>
              <a:rPr lang="en-US" sz="1400" dirty="0"/>
              <a:t> if &lt;8 or &gt;32 characters – user has to enter it again – total 3 tries are given. Only if valid syntax of password, we proceed to void Booking() where other important details like Aadhar Card Number, Gender, Birth year are stored. The user is asked for his choice of vaccine in the void Slot() method and place of vaccination in void Appointment() – in the same method – using random numbers – date and time of appointment is also fixed. Now using void </a:t>
            </a:r>
            <a:r>
              <a:rPr lang="en-US" sz="1400" dirty="0" err="1"/>
              <a:t>DisplayOtherDetails</a:t>
            </a:r>
            <a:r>
              <a:rPr lang="en-US" sz="1400" dirty="0"/>
              <a:t>() – wherein we have used file handling, the certificate is printed in a text file which is shown on the next page – user is given a choice whether to schedule 1</a:t>
            </a:r>
            <a:r>
              <a:rPr lang="en-US" sz="1400" baseline="30000" dirty="0"/>
              <a:t>st</a:t>
            </a:r>
            <a:r>
              <a:rPr lang="en-US" sz="1400" dirty="0"/>
              <a:t> dose for a family member or 2</a:t>
            </a:r>
            <a:r>
              <a:rPr lang="en-US" sz="1400" baseline="30000" dirty="0"/>
              <a:t>nd</a:t>
            </a:r>
            <a:r>
              <a:rPr lang="en-US" sz="1400" dirty="0"/>
              <a:t> dose for himself. </a:t>
            </a:r>
          </a:p>
          <a:p>
            <a:r>
              <a:rPr lang="en-US" sz="1400" dirty="0"/>
              <a:t>Here, we see that user has clicked on scheduling dose 2 – he is asked for password through method-  void Dose2() – if he enters correct password, automatically his 2</a:t>
            </a:r>
            <a:r>
              <a:rPr lang="en-US" sz="1400" baseline="30000" dirty="0"/>
              <a:t>nd</a:t>
            </a:r>
            <a:r>
              <a:rPr lang="en-US" sz="1400" dirty="0"/>
              <a:t> dose is scheduled approximately 3 months from the 2</a:t>
            </a:r>
            <a:r>
              <a:rPr lang="en-US" sz="1400" baseline="30000" dirty="0"/>
              <a:t>nd</a:t>
            </a:r>
            <a:r>
              <a:rPr lang="en-US" sz="1400" dirty="0"/>
              <a:t> dose and again using file handling, we print the final vaccination certificate</a:t>
            </a:r>
          </a:p>
        </p:txBody>
      </p:sp>
    </p:spTree>
    <p:extLst>
      <p:ext uri="{BB962C8B-B14F-4D97-AF65-F5344CB8AC3E}">
        <p14:creationId xmlns:p14="http://schemas.microsoft.com/office/powerpoint/2010/main" val="397419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1081A8-1238-4716-9519-51929B9B72DF}"/>
              </a:ext>
            </a:extLst>
          </p:cNvPr>
          <p:cNvSpPr>
            <a:spLocks noGrp="1"/>
          </p:cNvSpPr>
          <p:nvPr>
            <p:ph type="body" sz="half" idx="2"/>
          </p:nvPr>
        </p:nvSpPr>
        <p:spPr>
          <a:xfrm>
            <a:off x="0" y="5407672"/>
            <a:ext cx="12192000" cy="1494300"/>
          </a:xfrm>
        </p:spPr>
        <p:txBody>
          <a:bodyPr/>
          <a:lstStyle/>
          <a:p>
            <a:r>
              <a:rPr lang="en-US" dirty="0"/>
              <a:t>Now using void </a:t>
            </a:r>
            <a:r>
              <a:rPr lang="en-US" dirty="0" err="1"/>
              <a:t>DisplayOtherDetails</a:t>
            </a:r>
            <a:r>
              <a:rPr lang="en-US" dirty="0"/>
              <a:t>() – wherein we have used file handling, the certificate is printed in a text file.</a:t>
            </a:r>
          </a:p>
        </p:txBody>
      </p:sp>
      <p:pic>
        <p:nvPicPr>
          <p:cNvPr id="15" name="Picture 14">
            <a:extLst>
              <a:ext uri="{FF2B5EF4-FFF2-40B4-BE49-F238E27FC236}">
                <a16:creationId xmlns:a16="http://schemas.microsoft.com/office/drawing/2014/main" id="{24303BBB-2419-4E08-8D59-BD4A40FB9A2B}"/>
              </a:ext>
            </a:extLst>
          </p:cNvPr>
          <p:cNvPicPr>
            <a:picLocks noChangeAspect="1"/>
          </p:cNvPicPr>
          <p:nvPr/>
        </p:nvPicPr>
        <p:blipFill rotWithShape="1">
          <a:blip r:embed="rId2">
            <a:extLst>
              <a:ext uri="{28A0092B-C50C-407E-A947-70E740481C1C}">
                <a14:useLocalDpi xmlns:a14="http://schemas.microsoft.com/office/drawing/2010/main" val="0"/>
              </a:ext>
            </a:extLst>
          </a:blip>
          <a:srcRect l="4660" t="7378" r="7834" b="19538"/>
          <a:stretch/>
        </p:blipFill>
        <p:spPr>
          <a:xfrm>
            <a:off x="609443" y="524955"/>
            <a:ext cx="10973114" cy="4624094"/>
          </a:xfrm>
          <a:prstGeom prst="rect">
            <a:avLst/>
          </a:prstGeom>
        </p:spPr>
      </p:pic>
    </p:spTree>
    <p:extLst>
      <p:ext uri="{BB962C8B-B14F-4D97-AF65-F5344CB8AC3E}">
        <p14:creationId xmlns:p14="http://schemas.microsoft.com/office/powerpoint/2010/main" val="20471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8E1788-2044-442A-8B82-6D5DFA22D5D8}"/>
              </a:ext>
            </a:extLst>
          </p:cNvPr>
          <p:cNvPicPr>
            <a:picLocks noChangeAspect="1"/>
          </p:cNvPicPr>
          <p:nvPr/>
        </p:nvPicPr>
        <p:blipFill rotWithShape="1">
          <a:blip r:embed="rId2">
            <a:extLst>
              <a:ext uri="{28A0092B-C50C-407E-A947-70E740481C1C}">
                <a14:useLocalDpi xmlns:a14="http://schemas.microsoft.com/office/drawing/2010/main" val="0"/>
              </a:ext>
            </a:extLst>
          </a:blip>
          <a:srcRect l="4679" t="7935" r="7430" b="18526"/>
          <a:stretch/>
        </p:blipFill>
        <p:spPr>
          <a:xfrm>
            <a:off x="621437" y="870012"/>
            <a:ext cx="11088563" cy="4888187"/>
          </a:xfrm>
          <a:prstGeom prst="rect">
            <a:avLst/>
          </a:prstGeom>
        </p:spPr>
      </p:pic>
    </p:spTree>
    <p:extLst>
      <p:ext uri="{BB962C8B-B14F-4D97-AF65-F5344CB8AC3E}">
        <p14:creationId xmlns:p14="http://schemas.microsoft.com/office/powerpoint/2010/main" val="343605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B2554B6-2FCA-496A-9FD1-5B3D0038F12C}"/>
              </a:ext>
            </a:extLst>
          </p:cNvPr>
          <p:cNvPicPr>
            <a:picLocks noChangeAspect="1"/>
          </p:cNvPicPr>
          <p:nvPr/>
        </p:nvPicPr>
        <p:blipFill rotWithShape="1">
          <a:blip r:embed="rId2">
            <a:extLst>
              <a:ext uri="{28A0092B-C50C-407E-A947-70E740481C1C}">
                <a14:useLocalDpi xmlns:a14="http://schemas.microsoft.com/office/drawing/2010/main" val="0"/>
              </a:ext>
            </a:extLst>
          </a:blip>
          <a:srcRect l="18191" t="10671" r="454" b="16274"/>
          <a:stretch/>
        </p:blipFill>
        <p:spPr>
          <a:xfrm>
            <a:off x="531728" y="754602"/>
            <a:ext cx="11128543" cy="4935984"/>
          </a:xfrm>
          <a:prstGeom prst="rect">
            <a:avLst/>
          </a:prstGeom>
        </p:spPr>
      </p:pic>
    </p:spTree>
    <p:extLst>
      <p:ext uri="{BB962C8B-B14F-4D97-AF65-F5344CB8AC3E}">
        <p14:creationId xmlns:p14="http://schemas.microsoft.com/office/powerpoint/2010/main" val="75423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6D7C8E9-6007-4E95-8C59-7957FF5A7D8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598" t="9067" r="14187" b="9873"/>
          <a:stretch/>
        </p:blipFill>
        <p:spPr>
          <a:xfrm>
            <a:off x="497519" y="897445"/>
            <a:ext cx="11196962" cy="4935185"/>
          </a:xfrm>
        </p:spPr>
      </p:pic>
    </p:spTree>
    <p:extLst>
      <p:ext uri="{BB962C8B-B14F-4D97-AF65-F5344CB8AC3E}">
        <p14:creationId xmlns:p14="http://schemas.microsoft.com/office/powerpoint/2010/main" val="170616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CD0439-4B5C-4751-B413-48BB38504AA5}"/>
              </a:ext>
            </a:extLst>
          </p:cNvPr>
          <p:cNvPicPr>
            <a:picLocks noChangeAspect="1"/>
          </p:cNvPicPr>
          <p:nvPr/>
        </p:nvPicPr>
        <p:blipFill rotWithShape="1">
          <a:blip r:embed="rId2">
            <a:extLst>
              <a:ext uri="{28A0092B-C50C-407E-A947-70E740481C1C}">
                <a14:useLocalDpi xmlns:a14="http://schemas.microsoft.com/office/drawing/2010/main" val="0"/>
              </a:ext>
            </a:extLst>
          </a:blip>
          <a:srcRect l="4660" t="6715" r="6578" b="17558"/>
          <a:stretch/>
        </p:blipFill>
        <p:spPr>
          <a:xfrm>
            <a:off x="536657" y="1049094"/>
            <a:ext cx="11146358" cy="4748023"/>
          </a:xfrm>
          <a:prstGeom prst="rect">
            <a:avLst/>
          </a:prstGeom>
        </p:spPr>
      </p:pic>
    </p:spTree>
    <p:extLst>
      <p:ext uri="{BB962C8B-B14F-4D97-AF65-F5344CB8AC3E}">
        <p14:creationId xmlns:p14="http://schemas.microsoft.com/office/powerpoint/2010/main" val="33772928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433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COVID VACCINE REGISTRATION</vt:lpstr>
      <vt:lpstr>Concepts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 SHAH</dc:creator>
  <cp:lastModifiedBy>DEVANSH SHAH</cp:lastModifiedBy>
  <cp:revision>20</cp:revision>
  <dcterms:created xsi:type="dcterms:W3CDTF">2021-11-13T16:45:02Z</dcterms:created>
  <dcterms:modified xsi:type="dcterms:W3CDTF">2022-07-17T15:44:24Z</dcterms:modified>
</cp:coreProperties>
</file>