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86" r:id="rId6"/>
    <p:sldId id="287" r:id="rId7"/>
    <p:sldId id="257" r:id="rId8"/>
    <p:sldId id="260" r:id="rId9"/>
    <p:sldId id="288" r:id="rId10"/>
    <p:sldId id="289" r:id="rId11"/>
    <p:sldId id="290" r:id="rId12"/>
    <p:sldId id="291" r:id="rId13"/>
    <p:sldId id="292" r:id="rId14"/>
    <p:sldId id="293" r:id="rId15"/>
    <p:sldId id="294" r:id="rId16"/>
    <p:sldId id="295" r:id="rId17"/>
    <p:sldId id="296"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5/26/2021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334009"/>
            <a:ext cx="7077456" cy="1243584"/>
          </a:xfrm>
        </p:spPr>
        <p:txBody>
          <a:bodyPr/>
          <a:lstStyle/>
          <a:p>
            <a:r>
              <a:rPr lang="en-US" dirty="0"/>
              <a:t>Arduino Uno R3</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280407"/>
            <a:ext cx="7077456" cy="1493859"/>
          </a:xfrm>
        </p:spPr>
        <p:txBody>
          <a:bodyPr>
            <a:normAutofit/>
          </a:bodyPr>
          <a:lstStyle/>
          <a:p>
            <a:pPr marL="0" indent="0">
              <a:buNone/>
            </a:pPr>
            <a:r>
              <a:rPr lang="en-US" sz="1600" dirty="0"/>
              <a:t>By</a:t>
            </a:r>
          </a:p>
          <a:p>
            <a:pPr marL="0" indent="0">
              <a:buNone/>
            </a:pPr>
            <a:r>
              <a:rPr lang="en-US" sz="2000" b="1" dirty="0"/>
              <a:t>Devansh Srivastava</a:t>
            </a:r>
          </a:p>
          <a:p>
            <a:pPr marL="0" indent="0">
              <a:buNone/>
            </a:pPr>
            <a:r>
              <a:rPr lang="en-US" sz="1600" dirty="0"/>
              <a:t>ISRO Intern, </a:t>
            </a:r>
            <a:r>
              <a:rPr lang="en-US" sz="1600" dirty="0" err="1"/>
              <a:t>hG</a:t>
            </a:r>
            <a:r>
              <a:rPr lang="en-US" sz="1600" dirty="0"/>
              <a:t> Joint Secretary, IEEE SB Chairman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a:lstStyle/>
          <a:p>
            <a:r>
              <a:rPr lang="en-US" dirty="0"/>
              <a:t>I2C- Inter Integrated Circuit Bus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idx="1"/>
          </p:nvPr>
        </p:nvSpPr>
        <p:spPr/>
        <p:txBody>
          <a:bodyPr>
            <a:normAutofit fontScale="92500" lnSpcReduction="20000"/>
          </a:bodyPr>
          <a:lstStyle/>
          <a:p>
            <a:r>
              <a:rPr lang="en-US" dirty="0"/>
              <a:t>Initially SCL and SDA is in HIGH condition. When the communication has to start, the MASTER makes the bus low.</a:t>
            </a:r>
          </a:p>
          <a:p>
            <a:endParaRPr lang="en-US" dirty="0"/>
          </a:p>
          <a:p>
            <a:r>
              <a:rPr lang="en-US" dirty="0"/>
              <a:t>MASTER sends the address of the slave to whom it wants to communicate. This address is checked by every slave and the destined SLAVE is identified.</a:t>
            </a:r>
          </a:p>
          <a:p>
            <a:endParaRPr lang="en-US" dirty="0"/>
          </a:p>
          <a:p>
            <a:r>
              <a:rPr lang="en-US" dirty="0"/>
              <a:t>After identification, MASTER sends either 1(Write) or 0(Read) to the Slave.</a:t>
            </a:r>
          </a:p>
          <a:p>
            <a:endParaRPr lang="en-US" dirty="0"/>
          </a:p>
          <a:p>
            <a:r>
              <a:rPr lang="en-US" dirty="0"/>
              <a:t>In return, the Slave will send an Acknowledgment and bus is ready for communication. </a:t>
            </a:r>
          </a:p>
        </p:txBody>
      </p:sp>
    </p:spTree>
    <p:extLst>
      <p:ext uri="{BB962C8B-B14F-4D97-AF65-F5344CB8AC3E}">
        <p14:creationId xmlns:p14="http://schemas.microsoft.com/office/powerpoint/2010/main" val="32366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a:lstStyle/>
          <a:p>
            <a:r>
              <a:rPr lang="en-US" dirty="0"/>
              <a:t>SPI- Serial Peripheral Interface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idx="1"/>
          </p:nvPr>
        </p:nvSpPr>
        <p:spPr/>
        <p:txBody>
          <a:bodyPr>
            <a:normAutofit/>
          </a:bodyPr>
          <a:lstStyle/>
          <a:p>
            <a:r>
              <a:rPr lang="en-US" dirty="0"/>
              <a:t>Synchronous, bi-Directional, Full duplex, four wire serial interface bus</a:t>
            </a:r>
          </a:p>
          <a:p>
            <a:endParaRPr lang="en-US" dirty="0"/>
          </a:p>
          <a:p>
            <a:r>
              <a:rPr lang="en-US" dirty="0"/>
              <a:t>Full-duplex- Both Slave and Master can send data at the same time</a:t>
            </a:r>
          </a:p>
          <a:p>
            <a:endParaRPr lang="en-US" dirty="0"/>
          </a:p>
          <a:p>
            <a:r>
              <a:rPr lang="en-US" dirty="0"/>
              <a:t>Single Master Multiple Slave</a:t>
            </a:r>
          </a:p>
          <a:p>
            <a:endParaRPr lang="en-US" dirty="0"/>
          </a:p>
          <a:p>
            <a:r>
              <a:rPr lang="en-US" dirty="0"/>
              <a:t>Four lines are- MISO(master in slave out), MOSI(master out slave in), SCLK(serial clock), SS(slave select)</a:t>
            </a:r>
          </a:p>
        </p:txBody>
      </p:sp>
    </p:spTree>
    <p:extLst>
      <p:ext uri="{BB962C8B-B14F-4D97-AF65-F5344CB8AC3E}">
        <p14:creationId xmlns:p14="http://schemas.microsoft.com/office/powerpoint/2010/main" val="284816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a:lstStyle/>
          <a:p>
            <a:pPr algn="ctr"/>
            <a:r>
              <a:rPr lang="en-US" dirty="0">
                <a:solidFill>
                  <a:schemeClr val="tx1"/>
                </a:solidFill>
              </a:rPr>
              <a:t>SPI- Serial Peripheral Interface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6" name="Picture 5">
            <a:extLst>
              <a:ext uri="{FF2B5EF4-FFF2-40B4-BE49-F238E27FC236}">
                <a16:creationId xmlns:a16="http://schemas.microsoft.com/office/drawing/2014/main" id="{7677F6BC-D252-4FB9-8800-EF5EA387CAC8}"/>
              </a:ext>
            </a:extLst>
          </p:cNvPr>
          <p:cNvPicPr>
            <a:picLocks noChangeAspect="1"/>
          </p:cNvPicPr>
          <p:nvPr/>
        </p:nvPicPr>
        <p:blipFill>
          <a:blip r:embed="rId2"/>
          <a:stretch>
            <a:fillRect/>
          </a:stretch>
        </p:blipFill>
        <p:spPr>
          <a:xfrm>
            <a:off x="2938585" y="1280160"/>
            <a:ext cx="6303889" cy="5400040"/>
          </a:xfrm>
          <a:prstGeom prst="rect">
            <a:avLst/>
          </a:prstGeom>
        </p:spPr>
      </p:pic>
    </p:spTree>
    <p:extLst>
      <p:ext uri="{BB962C8B-B14F-4D97-AF65-F5344CB8AC3E}">
        <p14:creationId xmlns:p14="http://schemas.microsoft.com/office/powerpoint/2010/main" val="100526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a:lstStyle/>
          <a:p>
            <a:r>
              <a:rPr lang="en-US" dirty="0"/>
              <a:t>SPI- Serial Peripheral Interface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idx="1"/>
          </p:nvPr>
        </p:nvSpPr>
        <p:spPr/>
        <p:txBody>
          <a:bodyPr>
            <a:normAutofit/>
          </a:bodyPr>
          <a:lstStyle/>
          <a:p>
            <a:r>
              <a:rPr lang="en-US" dirty="0"/>
              <a:t>MISO- Slave send data to Master</a:t>
            </a:r>
          </a:p>
          <a:p>
            <a:endParaRPr lang="en-US" dirty="0"/>
          </a:p>
          <a:p>
            <a:r>
              <a:rPr lang="en-US" dirty="0"/>
              <a:t>MOSI- Master sends data to Slave</a:t>
            </a:r>
          </a:p>
          <a:p>
            <a:endParaRPr lang="en-US" dirty="0"/>
          </a:p>
          <a:p>
            <a:r>
              <a:rPr lang="en-US" dirty="0"/>
              <a:t>SS- SS in the master is used to enable the slave connected to it</a:t>
            </a:r>
          </a:p>
          <a:p>
            <a:pPr marL="0" indent="0">
              <a:buNone/>
            </a:pPr>
            <a:r>
              <a:rPr lang="en-US" dirty="0"/>
              <a:t>	SS in the slave decides whether slave has to listen to master or     	not. If SS in slave is low, It listens to the master. </a:t>
            </a:r>
          </a:p>
          <a:p>
            <a:pPr marL="0" indent="0">
              <a:buNone/>
            </a:pPr>
            <a:r>
              <a:rPr lang="en-US" dirty="0"/>
              <a:t> </a:t>
            </a:r>
          </a:p>
        </p:txBody>
      </p:sp>
    </p:spTree>
    <p:extLst>
      <p:ext uri="{BB962C8B-B14F-4D97-AF65-F5344CB8AC3E}">
        <p14:creationId xmlns:p14="http://schemas.microsoft.com/office/powerpoint/2010/main" val="291759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a:lstStyle/>
          <a:p>
            <a:r>
              <a:rPr lang="en-US" dirty="0"/>
              <a:t>UART- Universal </a:t>
            </a:r>
            <a:r>
              <a:rPr lang="en-US" dirty="0" err="1"/>
              <a:t>Asychronous</a:t>
            </a:r>
            <a:r>
              <a:rPr lang="en-US" dirty="0"/>
              <a:t> Receiver Transmitter</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idx="1"/>
          </p:nvPr>
        </p:nvSpPr>
        <p:spPr/>
        <p:txBody>
          <a:bodyPr>
            <a:normAutofit/>
          </a:bodyPr>
          <a:lstStyle/>
          <a:p>
            <a:r>
              <a:rPr lang="en-US" dirty="0"/>
              <a:t>Full duplex, asynchronous, three signal- Rx, Tx and CLK</a:t>
            </a:r>
          </a:p>
          <a:p>
            <a:endParaRPr lang="en-US" dirty="0"/>
          </a:p>
          <a:p>
            <a:endParaRPr lang="en-US" dirty="0"/>
          </a:p>
          <a:p>
            <a:endParaRPr lang="en-US" dirty="0"/>
          </a:p>
          <a:p>
            <a:endParaRPr lang="en-US" dirty="0"/>
          </a:p>
          <a:p>
            <a:endParaRPr lang="en-US" dirty="0"/>
          </a:p>
          <a:p>
            <a:endParaRPr lang="en-US" dirty="0"/>
          </a:p>
          <a:p>
            <a:r>
              <a:rPr lang="en-US" dirty="0"/>
              <a:t>Sender sends a starting bit and ending bit along with the message.</a:t>
            </a:r>
          </a:p>
        </p:txBody>
      </p:sp>
      <p:pic>
        <p:nvPicPr>
          <p:cNvPr id="6" name="Picture 5">
            <a:extLst>
              <a:ext uri="{FF2B5EF4-FFF2-40B4-BE49-F238E27FC236}">
                <a16:creationId xmlns:a16="http://schemas.microsoft.com/office/drawing/2014/main" id="{B8135CDF-1F6C-4FC5-8AF2-A8E13CA2C145}"/>
              </a:ext>
            </a:extLst>
          </p:cNvPr>
          <p:cNvPicPr>
            <a:picLocks noChangeAspect="1"/>
          </p:cNvPicPr>
          <p:nvPr/>
        </p:nvPicPr>
        <p:blipFill>
          <a:blip r:embed="rId2"/>
          <a:stretch>
            <a:fillRect/>
          </a:stretch>
        </p:blipFill>
        <p:spPr>
          <a:xfrm>
            <a:off x="3756075" y="2623701"/>
            <a:ext cx="4360984" cy="2398469"/>
          </a:xfrm>
          <a:prstGeom prst="rect">
            <a:avLst/>
          </a:prstGeom>
        </p:spPr>
      </p:pic>
    </p:spTree>
    <p:extLst>
      <p:ext uri="{BB962C8B-B14F-4D97-AF65-F5344CB8AC3E}">
        <p14:creationId xmlns:p14="http://schemas.microsoft.com/office/powerpoint/2010/main" val="370927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939485" y="3161234"/>
            <a:ext cx="4313030" cy="535531"/>
          </a:xfrm>
        </p:spPr>
        <p:txBody>
          <a:bodyPr/>
          <a:lstStyle/>
          <a:p>
            <a:pPr algn="ctr"/>
            <a:r>
              <a:rPr lang="en-US" dirty="0" err="1"/>
              <a:t>QnA</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05268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3365" y="681037"/>
            <a:ext cx="5929796" cy="535531"/>
          </a:xfrm>
        </p:spPr>
        <p:txBody>
          <a:bodyPr/>
          <a:lstStyle/>
          <a:p>
            <a:pPr algn="ctr"/>
            <a:r>
              <a:rPr lang="en-US" dirty="0"/>
              <a:t>Architecture of </a:t>
            </a:r>
            <a:r>
              <a:rPr lang="en-US" dirty="0" err="1"/>
              <a:t>Atmega</a:t>
            </a:r>
            <a:r>
              <a:rPr lang="en-US" dirty="0"/>
              <a:t> 328P</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5" name="Content Placeholder 4">
            <a:extLst>
              <a:ext uri="{FF2B5EF4-FFF2-40B4-BE49-F238E27FC236}">
                <a16:creationId xmlns:a16="http://schemas.microsoft.com/office/drawing/2014/main" id="{984880EA-0938-4063-837C-92ECF97AAB01}"/>
              </a:ext>
            </a:extLst>
          </p:cNvPr>
          <p:cNvSpPr>
            <a:spLocks noGrp="1"/>
          </p:cNvSpPr>
          <p:nvPr>
            <p:ph idx="1"/>
          </p:nvPr>
        </p:nvSpPr>
        <p:spPr/>
        <p:txBody>
          <a:bodyPr>
            <a:normAutofit lnSpcReduction="10000"/>
          </a:bodyPr>
          <a:lstStyle/>
          <a:p>
            <a:r>
              <a:rPr lang="en-US" dirty="0"/>
              <a:t>Low power CMOS 8-bit microprocessor based on RISC architecture and Harvard Architecture.</a:t>
            </a:r>
          </a:p>
          <a:p>
            <a:endParaRPr lang="en-US" dirty="0"/>
          </a:p>
          <a:p>
            <a:r>
              <a:rPr lang="en-US" dirty="0"/>
              <a:t>RISC Architecture- In this, the microprocessor has to load the data from the memory to the registers and then it can be used. It has less complexity and pipelining is possible. Number of clocks for each instruction is fixed.</a:t>
            </a:r>
          </a:p>
          <a:p>
            <a:endParaRPr lang="en-US" dirty="0"/>
          </a:p>
          <a:p>
            <a:r>
              <a:rPr lang="en-US" dirty="0"/>
              <a:t>Harvard Architecture- Program memory and Data Memory are kept in separate units. Due to this, parallel processing is possible. </a:t>
            </a:r>
          </a:p>
          <a:p>
            <a:pPr marL="0" indent="0">
              <a:buNone/>
            </a:pPr>
            <a:endParaRPr lang="hi-IN" dirty="0"/>
          </a:p>
        </p:txBody>
      </p:sp>
    </p:spTree>
    <p:extLst>
      <p:ext uri="{BB962C8B-B14F-4D97-AF65-F5344CB8AC3E}">
        <p14:creationId xmlns:p14="http://schemas.microsoft.com/office/powerpoint/2010/main" val="270340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3364" y="681037"/>
            <a:ext cx="11215235" cy="535531"/>
          </a:xfrm>
        </p:spPr>
        <p:txBody>
          <a:bodyPr/>
          <a:lstStyle/>
          <a:p>
            <a:pPr algn="ctr"/>
            <a:r>
              <a:rPr lang="en-US" dirty="0"/>
              <a:t>Architecture of </a:t>
            </a:r>
            <a:r>
              <a:rPr lang="en-US" dirty="0" err="1"/>
              <a:t>ATmega</a:t>
            </a:r>
            <a:r>
              <a:rPr lang="en-US" dirty="0"/>
              <a:t> 328P</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Content Placeholder 5">
            <a:extLst>
              <a:ext uri="{FF2B5EF4-FFF2-40B4-BE49-F238E27FC236}">
                <a16:creationId xmlns:a16="http://schemas.microsoft.com/office/drawing/2014/main" id="{BEABD793-C35D-4203-BBF0-D31D66F02709}"/>
              </a:ext>
            </a:extLst>
          </p:cNvPr>
          <p:cNvPicPr>
            <a:picLocks noGrp="1" noChangeAspect="1"/>
          </p:cNvPicPr>
          <p:nvPr>
            <p:ph idx="1"/>
          </p:nvPr>
        </p:nvPicPr>
        <p:blipFill>
          <a:blip r:embed="rId2"/>
          <a:stretch>
            <a:fillRect/>
          </a:stretch>
        </p:blipFill>
        <p:spPr>
          <a:xfrm>
            <a:off x="2955235" y="1484243"/>
            <a:ext cx="6361043" cy="5009322"/>
          </a:xfrm>
        </p:spPr>
      </p:pic>
    </p:spTree>
    <p:extLst>
      <p:ext uri="{BB962C8B-B14F-4D97-AF65-F5344CB8AC3E}">
        <p14:creationId xmlns:p14="http://schemas.microsoft.com/office/powerpoint/2010/main" val="131652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681037"/>
            <a:ext cx="5651500" cy="535531"/>
          </a:xfrm>
        </p:spPr>
        <p:txBody>
          <a:bodyPr/>
          <a:lstStyle/>
          <a:p>
            <a:pPr algn="ctr"/>
            <a:r>
              <a:rPr lang="en-US" dirty="0"/>
              <a:t>Workflow of </a:t>
            </a:r>
            <a:r>
              <a:rPr lang="en-US" dirty="0" err="1"/>
              <a:t>Atmega</a:t>
            </a:r>
            <a:r>
              <a:rPr lang="en-US" dirty="0"/>
              <a:t> 328P</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Content Placeholder 5">
            <a:extLst>
              <a:ext uri="{FF2B5EF4-FFF2-40B4-BE49-F238E27FC236}">
                <a16:creationId xmlns:a16="http://schemas.microsoft.com/office/drawing/2014/main" id="{30DE331D-0D21-4040-AF17-FD86FCF0F12B}"/>
              </a:ext>
            </a:extLst>
          </p:cNvPr>
          <p:cNvSpPr>
            <a:spLocks noGrp="1"/>
          </p:cNvSpPr>
          <p:nvPr>
            <p:ph idx="1"/>
          </p:nvPr>
        </p:nvSpPr>
        <p:spPr/>
        <p:txBody>
          <a:bodyPr/>
          <a:lstStyle/>
          <a:p>
            <a:r>
              <a:rPr lang="en-US" dirty="0"/>
              <a:t>By the help of bootloader, the program is uploaded to the board. When uploaded, it is in HEX format, that is in form of 0 and 1.</a:t>
            </a:r>
          </a:p>
          <a:p>
            <a:endParaRPr lang="en-US" dirty="0"/>
          </a:p>
          <a:p>
            <a:r>
              <a:rPr lang="en-US" dirty="0"/>
              <a:t>The instruction is sent to instruction register bit-by-bit sequentially, and instantly to the decoder in the same clock.</a:t>
            </a:r>
          </a:p>
          <a:p>
            <a:endParaRPr lang="en-US" dirty="0"/>
          </a:p>
          <a:p>
            <a:r>
              <a:rPr lang="en-US" dirty="0"/>
              <a:t>After getting decoded, desired action is performed using the control signals. And the next instruction reaches the Instruction Register.</a:t>
            </a:r>
          </a:p>
          <a:p>
            <a:pPr marL="0" indent="0">
              <a:buNone/>
            </a:pPr>
            <a:endParaRPr lang="en-US" dirty="0"/>
          </a:p>
          <a:p>
            <a:pPr marL="0" indent="0">
              <a:buNone/>
            </a:pPr>
            <a:endParaRPr lang="hi-IN"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a:lstStyle/>
          <a:p>
            <a:r>
              <a:rPr lang="en-US" dirty="0"/>
              <a:t>Components in Architecture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idx="1"/>
          </p:nvPr>
        </p:nvSpPr>
        <p:spPr/>
        <p:txBody>
          <a:bodyPr>
            <a:normAutofit fontScale="92500" lnSpcReduction="10000"/>
          </a:bodyPr>
          <a:lstStyle/>
          <a:p>
            <a:r>
              <a:rPr lang="en-US" dirty="0"/>
              <a:t>General Purpose Registers- It is used in storing the variables for calculations. </a:t>
            </a:r>
          </a:p>
          <a:p>
            <a:endParaRPr lang="en-US" dirty="0"/>
          </a:p>
          <a:p>
            <a:r>
              <a:rPr lang="en-US" dirty="0"/>
              <a:t>SRAM- It acts as backup RAM memory when all the registers are already used and more memory is needed for storing variables.</a:t>
            </a:r>
          </a:p>
          <a:p>
            <a:endParaRPr lang="en-US" dirty="0"/>
          </a:p>
          <a:p>
            <a:r>
              <a:rPr lang="en-US" dirty="0"/>
              <a:t>Flash Program Memory- We store our Arduino Sketch in this memory. It holds the instructions that we give to the microcontroller.</a:t>
            </a:r>
          </a:p>
          <a:p>
            <a:endParaRPr lang="en-US" dirty="0"/>
          </a:p>
          <a:p>
            <a:r>
              <a:rPr lang="en-US" dirty="0"/>
              <a:t>EEPROM- It is used to store the program that is intended to exist for a longer period of time.  </a:t>
            </a:r>
          </a:p>
          <a:p>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a:lstStyle/>
          <a:p>
            <a:r>
              <a:rPr lang="en-US" dirty="0"/>
              <a:t>Components in Architecture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idx="1"/>
          </p:nvPr>
        </p:nvSpPr>
        <p:spPr/>
        <p:txBody>
          <a:bodyPr>
            <a:normAutofit/>
          </a:bodyPr>
          <a:lstStyle/>
          <a:p>
            <a:r>
              <a:rPr lang="en-US" dirty="0"/>
              <a:t>Arithmetic Logical Unit(ALU)- It performs logical, arithmetic and bit operations. </a:t>
            </a:r>
          </a:p>
          <a:p>
            <a:endParaRPr lang="en-US" dirty="0"/>
          </a:p>
          <a:p>
            <a:r>
              <a:rPr lang="en-US" dirty="0"/>
              <a:t>Watchdog Timer- Whenever the microcontroller takes more time than expected, the watchdog timer resets the microprocessor. </a:t>
            </a:r>
          </a:p>
          <a:p>
            <a:endParaRPr lang="en-US" dirty="0"/>
          </a:p>
          <a:p>
            <a:r>
              <a:rPr lang="en-US" dirty="0"/>
              <a:t> Program Counter- It is a register that holds the address of the next instruction to be fetched.</a:t>
            </a:r>
          </a:p>
        </p:txBody>
      </p:sp>
    </p:spTree>
    <p:extLst>
      <p:ext uri="{BB962C8B-B14F-4D97-AF65-F5344CB8AC3E}">
        <p14:creationId xmlns:p14="http://schemas.microsoft.com/office/powerpoint/2010/main" val="12740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2734983" y="2568006"/>
            <a:ext cx="7077456" cy="1243584"/>
          </a:xfrm>
        </p:spPr>
        <p:txBody>
          <a:bodyPr/>
          <a:lstStyle/>
          <a:p>
            <a:r>
              <a:rPr lang="en-US" dirty="0"/>
              <a:t>Communication Interfaces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01436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a:lstStyle/>
          <a:p>
            <a:r>
              <a:rPr lang="en-US" dirty="0"/>
              <a:t>I2C- Inter Integrated Circuit Bus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idx="1"/>
          </p:nvPr>
        </p:nvSpPr>
        <p:spPr/>
        <p:txBody>
          <a:bodyPr>
            <a:normAutofit lnSpcReduction="10000"/>
          </a:bodyPr>
          <a:lstStyle/>
          <a:p>
            <a:r>
              <a:rPr lang="en-US" dirty="0"/>
              <a:t>Synchronous, Bi-directional, Half duplex two-wire Integrated Bus.</a:t>
            </a:r>
          </a:p>
          <a:p>
            <a:endParaRPr lang="en-US" dirty="0"/>
          </a:p>
          <a:p>
            <a:r>
              <a:rPr lang="en-US" dirty="0"/>
              <a:t>2 bus lines- Serial clock(SCL) and Serial Data(SDA)</a:t>
            </a:r>
          </a:p>
          <a:p>
            <a:endParaRPr lang="en-US" dirty="0"/>
          </a:p>
          <a:p>
            <a:r>
              <a:rPr lang="en-US" dirty="0"/>
              <a:t>Synchronous- Master and Slave has common clock</a:t>
            </a:r>
          </a:p>
          <a:p>
            <a:endParaRPr lang="en-US" dirty="0"/>
          </a:p>
          <a:p>
            <a:r>
              <a:rPr lang="en-US" dirty="0"/>
              <a:t>Half-Duplex- Only one end can transmit message at a time</a:t>
            </a:r>
          </a:p>
          <a:p>
            <a:endParaRPr lang="en-US" dirty="0"/>
          </a:p>
          <a:p>
            <a:r>
              <a:rPr lang="en-US" dirty="0"/>
              <a:t>Bi-directional- Data can be sent from both- master and slave</a:t>
            </a:r>
          </a:p>
          <a:p>
            <a:pPr marL="0" indent="0">
              <a:buNone/>
            </a:pPr>
            <a:endParaRPr lang="en-US" dirty="0"/>
          </a:p>
        </p:txBody>
      </p:sp>
    </p:spTree>
    <p:extLst>
      <p:ext uri="{BB962C8B-B14F-4D97-AF65-F5344CB8AC3E}">
        <p14:creationId xmlns:p14="http://schemas.microsoft.com/office/powerpoint/2010/main" val="7568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053883" y="599196"/>
            <a:ext cx="7663375" cy="535531"/>
          </a:xfrm>
        </p:spPr>
        <p:txBody>
          <a:bodyPr/>
          <a:lstStyle/>
          <a:p>
            <a:pPr algn="ctr"/>
            <a:r>
              <a:rPr lang="en-US" dirty="0"/>
              <a:t>I2C</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6" name="Content Placeholder 5">
            <a:extLst>
              <a:ext uri="{FF2B5EF4-FFF2-40B4-BE49-F238E27FC236}">
                <a16:creationId xmlns:a16="http://schemas.microsoft.com/office/drawing/2014/main" id="{74867343-CAF0-4C5A-9030-7EA8F902D247}"/>
              </a:ext>
            </a:extLst>
          </p:cNvPr>
          <p:cNvPicPr>
            <a:picLocks noGrp="1" noChangeAspect="1"/>
          </p:cNvPicPr>
          <p:nvPr>
            <p:ph idx="1"/>
          </p:nvPr>
        </p:nvPicPr>
        <p:blipFill>
          <a:blip r:embed="rId2"/>
          <a:stretch>
            <a:fillRect/>
          </a:stretch>
        </p:blipFill>
        <p:spPr>
          <a:xfrm>
            <a:off x="1173956" y="2110581"/>
            <a:ext cx="9753600" cy="3781425"/>
          </a:xfrm>
        </p:spPr>
      </p:pic>
    </p:spTree>
    <p:extLst>
      <p:ext uri="{BB962C8B-B14F-4D97-AF65-F5344CB8AC3E}">
        <p14:creationId xmlns:p14="http://schemas.microsoft.com/office/powerpoint/2010/main" val="309540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167</TotalTime>
  <Words>636</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Trade Gothic LT Pro</vt:lpstr>
      <vt:lpstr>Trebuchet MS</vt:lpstr>
      <vt:lpstr>Office Theme</vt:lpstr>
      <vt:lpstr>Arduino Uno R3</vt:lpstr>
      <vt:lpstr>Architecture of Atmega 328P</vt:lpstr>
      <vt:lpstr>Architecture of ATmega 328P</vt:lpstr>
      <vt:lpstr>Workflow of Atmega 328P</vt:lpstr>
      <vt:lpstr>Components in Architecture</vt:lpstr>
      <vt:lpstr>Components in Architecture</vt:lpstr>
      <vt:lpstr>Communication Interfaces</vt:lpstr>
      <vt:lpstr>I2C- Inter Integrated Circuit Bus</vt:lpstr>
      <vt:lpstr>I2C</vt:lpstr>
      <vt:lpstr>I2C- Inter Integrated Circuit Bus</vt:lpstr>
      <vt:lpstr>SPI- Serial Peripheral Interface</vt:lpstr>
      <vt:lpstr>SPI- Serial Peripheral Interface</vt:lpstr>
      <vt:lpstr>SPI- Serial Peripheral Interface</vt:lpstr>
      <vt:lpstr>UART- Universal Asychronous Receiver Transmitter</vt:lpstr>
      <vt:lpstr>QnA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R3</dc:title>
  <dc:creator>Khushi Upadhyay</dc:creator>
  <cp:lastModifiedBy>Khushi Upadhyay</cp:lastModifiedBy>
  <cp:revision>10</cp:revision>
  <dcterms:created xsi:type="dcterms:W3CDTF">2021-05-26T15:26:52Z</dcterms:created>
  <dcterms:modified xsi:type="dcterms:W3CDTF">2021-05-26T18:14:37Z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