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7" r:id="rId6"/>
    <p:sldId id="260" r:id="rId7"/>
    <p:sldId id="258" r:id="rId8"/>
    <p:sldId id="261" r:id="rId9"/>
    <p:sldId id="262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4" r:id="rId18"/>
    <p:sldId id="293" r:id="rId19"/>
    <p:sldId id="295" r:id="rId20"/>
    <p:sldId id="29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5/26/2021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5/26/2021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488" y="1521085"/>
            <a:ext cx="7442686" cy="1243584"/>
          </a:xfrm>
        </p:spPr>
        <p:txBody>
          <a:bodyPr/>
          <a:lstStyle/>
          <a:p>
            <a:r>
              <a:rPr lang="en-US" dirty="0"/>
              <a:t>Arduino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4468235"/>
            <a:ext cx="7077456" cy="86868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dirty="0"/>
              <a:t>By</a:t>
            </a:r>
          </a:p>
          <a:p>
            <a:pPr marL="0" indent="0">
              <a:buNone/>
            </a:pPr>
            <a:r>
              <a:rPr lang="en-US" b="1" dirty="0"/>
              <a:t>Devansh Srivastava</a:t>
            </a:r>
          </a:p>
          <a:p>
            <a:pPr marL="0" indent="0">
              <a:buNone/>
            </a:pPr>
            <a:r>
              <a:rPr lang="en-US" dirty="0"/>
              <a:t>ISRO Intern, </a:t>
            </a:r>
            <a:r>
              <a:rPr lang="en-US" dirty="0" err="1"/>
              <a:t>hG</a:t>
            </a:r>
            <a:r>
              <a:rPr lang="en-US" dirty="0"/>
              <a:t> Joint Secretary, IEEE SB Chairman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33">
            <a:extLst>
              <a:ext uri="{FF2B5EF4-FFF2-40B4-BE49-F238E27FC236}">
                <a16:creationId xmlns:a16="http://schemas.microsoft.com/office/drawing/2014/main" id="{83D61D56-2711-4B66-9BC2-4880F7661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1553178"/>
            <a:ext cx="11214100" cy="601447"/>
          </a:xfrm>
        </p:spPr>
        <p:txBody>
          <a:bodyPr/>
          <a:lstStyle/>
          <a:p>
            <a:pPr algn="ctr"/>
            <a:r>
              <a:rPr lang="en-US" sz="3600" dirty="0"/>
              <a:t>Actuators</a:t>
            </a:r>
            <a:endParaRPr lang="hi-IN" sz="3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1F11E7-EDE5-4119-BA64-4FC57C28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2A16BBF9-4358-480B-B1A4-DDED93160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2098071"/>
            <a:ext cx="11215235" cy="435133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Used to perform the action that we want the ES to do</a:t>
            </a:r>
          </a:p>
          <a:p>
            <a:r>
              <a:rPr lang="en-US" dirty="0"/>
              <a:t>Analogous to hand/leg/throat of the human body</a:t>
            </a:r>
          </a:p>
          <a:p>
            <a:r>
              <a:rPr lang="en-US" dirty="0"/>
              <a:t>Some of the widely used actuators are- </a:t>
            </a:r>
          </a:p>
          <a:p>
            <a:pPr marL="0" indent="0">
              <a:buNone/>
            </a:pPr>
            <a:r>
              <a:rPr lang="en-US" dirty="0"/>
              <a:t>     1- DC,AC and Stepper Motors</a:t>
            </a:r>
          </a:p>
          <a:p>
            <a:pPr marL="0" indent="0">
              <a:buNone/>
            </a:pPr>
            <a:r>
              <a:rPr lang="en-US" dirty="0"/>
              <a:t>     2- LED and LCD Module</a:t>
            </a:r>
          </a:p>
          <a:p>
            <a:pPr marL="0" indent="0">
              <a:buNone/>
            </a:pPr>
            <a:r>
              <a:rPr lang="en-US" dirty="0"/>
              <a:t>     3- Speaker</a:t>
            </a:r>
          </a:p>
        </p:txBody>
      </p:sp>
    </p:spTree>
    <p:extLst>
      <p:ext uri="{BB962C8B-B14F-4D97-AF65-F5344CB8AC3E}">
        <p14:creationId xmlns:p14="http://schemas.microsoft.com/office/powerpoint/2010/main" val="310106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367E202-E312-414C-8616-A5C52479A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8236" y="2965571"/>
            <a:ext cx="7077456" cy="1243584"/>
          </a:xfrm>
        </p:spPr>
        <p:txBody>
          <a:bodyPr/>
          <a:lstStyle/>
          <a:p>
            <a:r>
              <a:rPr lang="en-US" dirty="0"/>
              <a:t>Arduino Programming</a:t>
            </a:r>
            <a:endParaRPr lang="hi-I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1F11E7-EDE5-4119-BA64-4FC57C285D1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85600" y="6315075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196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25E3E2-D51C-4BC2-8A3A-19894C777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26F3B7-4A78-4653-868E-D5EAC0E00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494320"/>
            <a:ext cx="11215235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Arduino Programming is very similar to C. All the rules of C is applicable in Arduino IDE.</a:t>
            </a:r>
          </a:p>
          <a:p>
            <a:endParaRPr lang="en-US" dirty="0"/>
          </a:p>
          <a:p>
            <a:r>
              <a:rPr lang="en-US" dirty="0"/>
              <a:t>IDE editor has two inbuilt functions- void setup() and void loop()</a:t>
            </a:r>
          </a:p>
          <a:p>
            <a:endParaRPr lang="en-US" dirty="0"/>
          </a:p>
          <a:p>
            <a:r>
              <a:rPr lang="en-US" dirty="0"/>
              <a:t>void setup() is used to configure the input/output ports and initialize the Terminal Window generally. </a:t>
            </a:r>
          </a:p>
          <a:p>
            <a:endParaRPr lang="en-US" dirty="0"/>
          </a:p>
          <a:p>
            <a:r>
              <a:rPr lang="en-US" dirty="0"/>
              <a:t>void loop() contains the main body of the code that has to run for infinite times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2014603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33">
            <a:extLst>
              <a:ext uri="{FF2B5EF4-FFF2-40B4-BE49-F238E27FC236}">
                <a16:creationId xmlns:a16="http://schemas.microsoft.com/office/drawing/2014/main" id="{83D61D56-2711-4B66-9BC2-4880F7661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78459" y="701494"/>
            <a:ext cx="6574459" cy="601447"/>
          </a:xfrm>
        </p:spPr>
        <p:txBody>
          <a:bodyPr/>
          <a:lstStyle/>
          <a:p>
            <a:pPr algn="ctr"/>
            <a:r>
              <a:rPr lang="en-US" sz="3600" dirty="0"/>
              <a:t>Some inbuilt functions</a:t>
            </a:r>
            <a:endParaRPr lang="hi-IN" sz="3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1F11E7-EDE5-4119-BA64-4FC57C28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2A16BBF9-4358-480B-B1A4-DDED93160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002216"/>
            <a:ext cx="11215235" cy="5154289"/>
          </a:xfrm>
        </p:spPr>
        <p:txBody>
          <a:bodyPr>
            <a:normAutofit fontScale="92500"/>
          </a:bodyPr>
          <a:lstStyle/>
          <a:p>
            <a:endParaRPr lang="en-US" dirty="0"/>
          </a:p>
          <a:p>
            <a:r>
              <a:rPr lang="en-US" dirty="0" err="1"/>
              <a:t>digitalWrite</a:t>
            </a:r>
            <a:r>
              <a:rPr lang="en-US" dirty="0"/>
              <a:t>( </a:t>
            </a:r>
            <a:r>
              <a:rPr lang="en-US" dirty="0" err="1"/>
              <a:t>pinnumber</a:t>
            </a:r>
            <a:r>
              <a:rPr lang="en-US" dirty="0"/>
              <a:t>, ACTION )- used to produce digital outputs at any output port. ACTION can be either HIGH or LOW</a:t>
            </a:r>
          </a:p>
          <a:p>
            <a:r>
              <a:rPr lang="en-US" dirty="0" err="1"/>
              <a:t>digitalRead</a:t>
            </a:r>
            <a:r>
              <a:rPr lang="en-US" dirty="0"/>
              <a:t>(</a:t>
            </a:r>
            <a:r>
              <a:rPr lang="en-US" dirty="0" err="1"/>
              <a:t>pinnumber</a:t>
            </a:r>
            <a:r>
              <a:rPr lang="en-US" dirty="0"/>
              <a:t>)- used to intake digital inputs at any input port</a:t>
            </a:r>
          </a:p>
          <a:p>
            <a:endParaRPr lang="en-US" dirty="0"/>
          </a:p>
          <a:p>
            <a:r>
              <a:rPr lang="en-US" dirty="0" err="1"/>
              <a:t>Serial.begin</a:t>
            </a:r>
            <a:r>
              <a:rPr lang="en-US" dirty="0"/>
              <a:t>(‘</a:t>
            </a:r>
            <a:r>
              <a:rPr lang="en-US" dirty="0" err="1"/>
              <a:t>baudrate</a:t>
            </a:r>
            <a:r>
              <a:rPr lang="en-US" dirty="0"/>
              <a:t>’)- initializes the terminal window</a:t>
            </a:r>
          </a:p>
          <a:p>
            <a:r>
              <a:rPr lang="en-US" dirty="0" err="1"/>
              <a:t>Serial.println</a:t>
            </a:r>
            <a:r>
              <a:rPr lang="en-US" dirty="0"/>
              <a:t>(“message”)- prints and change the line in terminal window</a:t>
            </a:r>
          </a:p>
          <a:p>
            <a:endParaRPr lang="en-US" dirty="0"/>
          </a:p>
          <a:p>
            <a:r>
              <a:rPr lang="en-US" dirty="0"/>
              <a:t>delay(‘time in milliseconds’)- produces delay of given amount</a:t>
            </a:r>
          </a:p>
          <a:p>
            <a:r>
              <a:rPr lang="en-US" dirty="0" err="1"/>
              <a:t>pinMode</a:t>
            </a:r>
            <a:r>
              <a:rPr lang="en-US" dirty="0"/>
              <a:t>(</a:t>
            </a:r>
            <a:r>
              <a:rPr lang="en-US" dirty="0" err="1"/>
              <a:t>pinnumber</a:t>
            </a:r>
            <a:r>
              <a:rPr lang="en-US" dirty="0"/>
              <a:t>, Mode)- defines the character of pin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17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33">
            <a:extLst>
              <a:ext uri="{FF2B5EF4-FFF2-40B4-BE49-F238E27FC236}">
                <a16:creationId xmlns:a16="http://schemas.microsoft.com/office/drawing/2014/main" id="{83D61D56-2711-4B66-9BC2-4880F7661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78459" y="701494"/>
            <a:ext cx="6574459" cy="601447"/>
          </a:xfrm>
        </p:spPr>
        <p:txBody>
          <a:bodyPr/>
          <a:lstStyle/>
          <a:p>
            <a:pPr algn="ctr"/>
            <a:r>
              <a:rPr lang="en-US" sz="3600" dirty="0"/>
              <a:t>Some inbuilt functions</a:t>
            </a:r>
            <a:endParaRPr lang="hi-IN" sz="3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1F11E7-EDE5-4119-BA64-4FC57C28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2A16BBF9-4358-480B-B1A4-DDED93160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002216"/>
            <a:ext cx="11215235" cy="5154289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 err="1"/>
              <a:t>analogRead</a:t>
            </a:r>
            <a:r>
              <a:rPr lang="en-US" dirty="0"/>
              <a:t>( </a:t>
            </a:r>
            <a:r>
              <a:rPr lang="en-US" dirty="0" err="1"/>
              <a:t>pinnumber</a:t>
            </a:r>
            <a:r>
              <a:rPr lang="en-US" dirty="0"/>
              <a:t> )- used to intake analog inputs at any analog port. In Arduino UNO, there is a 10-bit Analog to Digital Converter that maps 0-5V to 0-1023 value. </a:t>
            </a:r>
          </a:p>
          <a:p>
            <a:endParaRPr lang="en-US" dirty="0"/>
          </a:p>
          <a:p>
            <a:r>
              <a:rPr lang="en-US" dirty="0" err="1"/>
              <a:t>analogWrite</a:t>
            </a:r>
            <a:r>
              <a:rPr lang="en-US" dirty="0"/>
              <a:t>(</a:t>
            </a:r>
            <a:r>
              <a:rPr lang="en-US" dirty="0" err="1"/>
              <a:t>pinnumber</a:t>
            </a:r>
            <a:r>
              <a:rPr lang="en-US" dirty="0"/>
              <a:t>, value)- used to output analog outputs at any analog port. Value lies in the range 0-255 depending on the duty cycle of PWM output.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95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33">
            <a:extLst>
              <a:ext uri="{FF2B5EF4-FFF2-40B4-BE49-F238E27FC236}">
                <a16:creationId xmlns:a16="http://schemas.microsoft.com/office/drawing/2014/main" id="{83D61D56-2711-4B66-9BC2-4880F7661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3128276"/>
            <a:ext cx="11214100" cy="601447"/>
          </a:xfrm>
        </p:spPr>
        <p:txBody>
          <a:bodyPr/>
          <a:lstStyle/>
          <a:p>
            <a:pPr algn="ctr"/>
            <a:r>
              <a:rPr lang="en-US" sz="3600" dirty="0"/>
              <a:t>Blinking a LED</a:t>
            </a:r>
            <a:endParaRPr lang="hi-IN" sz="3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1F11E7-EDE5-4119-BA64-4FC57C28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26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33">
            <a:extLst>
              <a:ext uri="{FF2B5EF4-FFF2-40B4-BE49-F238E27FC236}">
                <a16:creationId xmlns:a16="http://schemas.microsoft.com/office/drawing/2014/main" id="{83D61D56-2711-4B66-9BC2-4880F7661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3128276"/>
            <a:ext cx="11214100" cy="601447"/>
          </a:xfrm>
        </p:spPr>
        <p:txBody>
          <a:bodyPr/>
          <a:lstStyle/>
          <a:p>
            <a:pPr algn="ctr"/>
            <a:r>
              <a:rPr lang="en-US" sz="3600" dirty="0"/>
              <a:t>Light LED using Potentiometer and Arduino</a:t>
            </a:r>
            <a:endParaRPr lang="hi-IN" sz="3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1F11E7-EDE5-4119-BA64-4FC57C28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80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33">
            <a:extLst>
              <a:ext uri="{FF2B5EF4-FFF2-40B4-BE49-F238E27FC236}">
                <a16:creationId xmlns:a16="http://schemas.microsoft.com/office/drawing/2014/main" id="{83D61D56-2711-4B66-9BC2-4880F7661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3128276"/>
            <a:ext cx="11214100" cy="601447"/>
          </a:xfrm>
        </p:spPr>
        <p:txBody>
          <a:bodyPr/>
          <a:lstStyle/>
          <a:p>
            <a:pPr algn="ctr"/>
            <a:r>
              <a:rPr lang="en-US" sz="3600" dirty="0" err="1"/>
              <a:t>QnA</a:t>
            </a:r>
            <a:endParaRPr lang="hi-IN" sz="3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1F11E7-EDE5-4119-BA64-4FC57C28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76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244065"/>
            <a:ext cx="7781544" cy="859055"/>
          </a:xfrm>
        </p:spPr>
        <p:txBody>
          <a:bodyPr/>
          <a:lstStyle/>
          <a:p>
            <a:pPr algn="just"/>
            <a:r>
              <a:rPr lang="en-US" dirty="0"/>
              <a:t>What is Arduino?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462253"/>
            <a:ext cx="7994098" cy="3646999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 company manufacturing open-source micro-controllers.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Some of the famous boards are Arduino Uno R3, Arduino NANO, Arduino MEGA, Arduino Leonardo etc.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32183"/>
            <a:ext cx="7781544" cy="859055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Micro-controller?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971923"/>
            <a:ext cx="6803136" cy="4031312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computer on chip.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Components of Micro-controllers-</a:t>
            </a:r>
          </a:p>
          <a:p>
            <a:r>
              <a:rPr lang="en-US" sz="2400" dirty="0"/>
              <a:t>    1- Micro-processor</a:t>
            </a:r>
          </a:p>
          <a:p>
            <a:r>
              <a:rPr lang="en-US" sz="2400" dirty="0"/>
              <a:t>    2- Input/Output Interfacing Ports</a:t>
            </a:r>
          </a:p>
          <a:p>
            <a:r>
              <a:rPr lang="en-US" sz="2400" dirty="0"/>
              <a:t>    3- Communication Channels</a:t>
            </a:r>
          </a:p>
          <a:p>
            <a:r>
              <a:rPr lang="en-US" sz="2400" dirty="0"/>
              <a:t>    4- Memory(RAM/ROM) </a:t>
            </a:r>
          </a:p>
          <a:p>
            <a:r>
              <a:rPr lang="en-US" sz="2400" dirty="0"/>
              <a:t>    5- Power pins/plugs 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E325E6-D425-45B1-B082-C8D516028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851" y="490330"/>
            <a:ext cx="9776298" cy="636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488" y="2713780"/>
            <a:ext cx="7077456" cy="1243584"/>
          </a:xfrm>
        </p:spPr>
        <p:txBody>
          <a:bodyPr/>
          <a:lstStyle/>
          <a:p>
            <a:r>
              <a:rPr lang="en-US" sz="4900" dirty="0"/>
              <a:t>Features of Arduino UNO R3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85600" y="6315075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33">
            <a:extLst>
              <a:ext uri="{FF2B5EF4-FFF2-40B4-BE49-F238E27FC236}">
                <a16:creationId xmlns:a16="http://schemas.microsoft.com/office/drawing/2014/main" id="{83D61D56-2711-4B66-9BC2-4880F7661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1553178"/>
            <a:ext cx="11214100" cy="544893"/>
          </a:xfrm>
        </p:spPr>
        <p:txBody>
          <a:bodyPr/>
          <a:lstStyle/>
          <a:p>
            <a:pPr algn="ctr"/>
            <a:r>
              <a:rPr lang="en-US" dirty="0"/>
              <a:t>Overview</a:t>
            </a:r>
            <a:endParaRPr lang="hi-I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1F11E7-EDE5-4119-BA64-4FC57C28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2A16BBF9-4358-480B-B1A4-DDED93160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u="sng" dirty="0"/>
          </a:p>
          <a:p>
            <a:endParaRPr lang="en-US" dirty="0"/>
          </a:p>
          <a:p>
            <a:r>
              <a:rPr lang="en-US" dirty="0"/>
              <a:t>Processor- </a:t>
            </a:r>
            <a:r>
              <a:rPr lang="en-US" dirty="0" err="1"/>
              <a:t>ATmega</a:t>
            </a:r>
            <a:r>
              <a:rPr lang="en-US" dirty="0"/>
              <a:t> 328P</a:t>
            </a:r>
          </a:p>
          <a:p>
            <a:r>
              <a:rPr lang="en-US" dirty="0"/>
              <a:t>14 digital </a:t>
            </a:r>
            <a:r>
              <a:rPr lang="en-US" dirty="0" err="1"/>
              <a:t>i</a:t>
            </a:r>
            <a:r>
              <a:rPr lang="en-US" dirty="0"/>
              <a:t>/o pins and 6 analog </a:t>
            </a:r>
            <a:r>
              <a:rPr lang="en-US" dirty="0" err="1"/>
              <a:t>i</a:t>
            </a:r>
            <a:r>
              <a:rPr lang="en-US" dirty="0"/>
              <a:t>/o pins</a:t>
            </a:r>
          </a:p>
          <a:p>
            <a:r>
              <a:rPr lang="en-US" dirty="0"/>
              <a:t>16MHz ceramic resonator</a:t>
            </a:r>
          </a:p>
          <a:p>
            <a:r>
              <a:rPr lang="en-US" dirty="0"/>
              <a:t>USB jack, AC-to-DC power adapter and Power Pins</a:t>
            </a:r>
          </a:p>
          <a:p>
            <a:r>
              <a:rPr lang="en-US" dirty="0"/>
              <a:t>Supports Arduino IDE for programming.</a:t>
            </a:r>
          </a:p>
          <a:p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389213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33">
            <a:extLst>
              <a:ext uri="{FF2B5EF4-FFF2-40B4-BE49-F238E27FC236}">
                <a16:creationId xmlns:a16="http://schemas.microsoft.com/office/drawing/2014/main" id="{83D61D56-2711-4B66-9BC2-4880F7661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1553178"/>
            <a:ext cx="11214100" cy="601447"/>
          </a:xfrm>
        </p:spPr>
        <p:txBody>
          <a:bodyPr/>
          <a:lstStyle/>
          <a:p>
            <a:pPr algn="ctr"/>
            <a:r>
              <a:rPr lang="en-US" sz="3600" dirty="0"/>
              <a:t>Technical Specs</a:t>
            </a:r>
            <a:endParaRPr lang="hi-IN" sz="3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1F11E7-EDE5-4119-BA64-4FC57C28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2A16BBF9-4358-480B-B1A4-DDED93160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u="sng" dirty="0"/>
          </a:p>
          <a:p>
            <a:endParaRPr lang="en-US" dirty="0"/>
          </a:p>
          <a:p>
            <a:r>
              <a:rPr lang="en-US" dirty="0"/>
              <a:t>Operating Voltage- 5V (input voltage can be 6V-20V)</a:t>
            </a:r>
          </a:p>
          <a:p>
            <a:r>
              <a:rPr lang="en-US" dirty="0"/>
              <a:t>DC current per I/O pin- 20mA</a:t>
            </a:r>
          </a:p>
          <a:p>
            <a:r>
              <a:rPr lang="en-US" dirty="0"/>
              <a:t>Flash Memory- 32kB</a:t>
            </a:r>
          </a:p>
          <a:p>
            <a:r>
              <a:rPr lang="en-US" dirty="0"/>
              <a:t>SRAM- 2kB</a:t>
            </a:r>
          </a:p>
          <a:p>
            <a:r>
              <a:rPr lang="en-US" dirty="0"/>
              <a:t>EEPROM- 1kB</a:t>
            </a:r>
          </a:p>
          <a:p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172758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33">
            <a:extLst>
              <a:ext uri="{FF2B5EF4-FFF2-40B4-BE49-F238E27FC236}">
                <a16:creationId xmlns:a16="http://schemas.microsoft.com/office/drawing/2014/main" id="{83D61D56-2711-4B66-9BC2-4880F7661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1553178"/>
            <a:ext cx="11214100" cy="544893"/>
          </a:xfrm>
        </p:spPr>
        <p:txBody>
          <a:bodyPr/>
          <a:lstStyle/>
          <a:p>
            <a:pPr algn="ctr"/>
            <a:r>
              <a:rPr lang="en-US" dirty="0"/>
              <a:t>Embedded System Hardware Architecture</a:t>
            </a:r>
            <a:endParaRPr lang="hi-I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1F11E7-EDE5-4119-BA64-4FC57C28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2A16BBF9-4358-480B-B1A4-DDED93160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u="sng" dirty="0"/>
          </a:p>
          <a:p>
            <a:endParaRPr lang="en-US" dirty="0"/>
          </a:p>
          <a:p>
            <a:endParaRPr lang="hi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7C7268-4354-4735-800C-E0AE39BDD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652" y="1687514"/>
            <a:ext cx="7460973" cy="42892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9896AF-F9F2-4305-87A0-7F742F4CF48B}"/>
              </a:ext>
            </a:extLst>
          </p:cNvPr>
          <p:cNvSpPr txBox="1"/>
          <p:nvPr/>
        </p:nvSpPr>
        <p:spPr>
          <a:xfrm>
            <a:off x="2392016" y="766461"/>
            <a:ext cx="7580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/>
              <a:t>Embedded System Hardware Architecture</a:t>
            </a:r>
            <a:endParaRPr lang="hi-IN" sz="2800" b="1" u="sng" dirty="0"/>
          </a:p>
        </p:txBody>
      </p:sp>
    </p:spTree>
    <p:extLst>
      <p:ext uri="{BB962C8B-B14F-4D97-AF65-F5344CB8AC3E}">
        <p14:creationId xmlns:p14="http://schemas.microsoft.com/office/powerpoint/2010/main" val="9534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33">
            <a:extLst>
              <a:ext uri="{FF2B5EF4-FFF2-40B4-BE49-F238E27FC236}">
                <a16:creationId xmlns:a16="http://schemas.microsoft.com/office/drawing/2014/main" id="{83D61D56-2711-4B66-9BC2-4880F7661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1553178"/>
            <a:ext cx="11214100" cy="601447"/>
          </a:xfrm>
        </p:spPr>
        <p:txBody>
          <a:bodyPr/>
          <a:lstStyle/>
          <a:p>
            <a:pPr algn="ctr"/>
            <a:r>
              <a:rPr lang="en-US" sz="3600" dirty="0"/>
              <a:t>Sensors</a:t>
            </a:r>
            <a:endParaRPr lang="hi-IN" sz="3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1F11E7-EDE5-4119-BA64-4FC57C28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2A16BBF9-4358-480B-B1A4-DDED93160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2098071"/>
            <a:ext cx="11215235" cy="435133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Used to read the stimulus of the environment</a:t>
            </a:r>
          </a:p>
          <a:p>
            <a:r>
              <a:rPr lang="en-US" dirty="0"/>
              <a:t>Analogous to eye/ear/tongue/skin of the Human body</a:t>
            </a:r>
          </a:p>
          <a:p>
            <a:r>
              <a:rPr lang="en-US" dirty="0"/>
              <a:t>Some of the popularly used sensors are-</a:t>
            </a:r>
          </a:p>
          <a:p>
            <a:pPr marL="0" indent="0">
              <a:buNone/>
            </a:pPr>
            <a:r>
              <a:rPr lang="en-US" dirty="0"/>
              <a:t>     1- Ultraviolet Sensor</a:t>
            </a:r>
          </a:p>
          <a:p>
            <a:pPr marL="0" indent="0">
              <a:buNone/>
            </a:pPr>
            <a:r>
              <a:rPr lang="en-US" dirty="0"/>
              <a:t>     2- Infrared Sensor, PIR Sensor</a:t>
            </a:r>
          </a:p>
          <a:p>
            <a:pPr marL="0" indent="0">
              <a:buNone/>
            </a:pPr>
            <a:r>
              <a:rPr lang="en-US" dirty="0"/>
              <a:t>     3- Axis Sensor, Gyroscope, Accelerometer</a:t>
            </a:r>
          </a:p>
          <a:p>
            <a:pPr marL="0" indent="0">
              <a:buNone/>
            </a:pPr>
            <a:r>
              <a:rPr lang="en-US" dirty="0"/>
              <a:t>     4- Flex Sensor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204555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2747</TotalTime>
  <Words>508</Words>
  <Application>Microsoft Office PowerPoint</Application>
  <PresentationFormat>Widescreen</PresentationFormat>
  <Paragraphs>101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Trade Gothic LT Pro</vt:lpstr>
      <vt:lpstr>Trebuchet MS</vt:lpstr>
      <vt:lpstr>Office Theme</vt:lpstr>
      <vt:lpstr>Arduino Workshop</vt:lpstr>
      <vt:lpstr>What is Arduino?</vt:lpstr>
      <vt:lpstr>What is Micro-controller?</vt:lpstr>
      <vt:lpstr>PowerPoint Presentation</vt:lpstr>
      <vt:lpstr>Features of Arduino UNO R3</vt:lpstr>
      <vt:lpstr>Overview</vt:lpstr>
      <vt:lpstr>Technical Specs</vt:lpstr>
      <vt:lpstr>Embedded System Hardware Architecture</vt:lpstr>
      <vt:lpstr>Sensors</vt:lpstr>
      <vt:lpstr>Actuators</vt:lpstr>
      <vt:lpstr>Arduino Programming</vt:lpstr>
      <vt:lpstr>PowerPoint Presentation</vt:lpstr>
      <vt:lpstr>Some inbuilt functions</vt:lpstr>
      <vt:lpstr>Some inbuilt functions</vt:lpstr>
      <vt:lpstr>Blinking a LED</vt:lpstr>
      <vt:lpstr>Light LED using Potentiometer and Arduino</vt:lpstr>
      <vt:lpstr>QnA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Workshop</dc:title>
  <dc:creator>Khushi Upadhyay</dc:creator>
  <cp:lastModifiedBy>Khushi Upadhyay</cp:lastModifiedBy>
  <cp:revision>15</cp:revision>
  <dcterms:created xsi:type="dcterms:W3CDTF">2021-05-24T04:26:14Z</dcterms:created>
  <dcterms:modified xsi:type="dcterms:W3CDTF">2021-05-26T15:29:59Z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