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33" r:id="rId1"/>
  </p:sldMasterIdLst>
  <p:sldIdLst>
    <p:sldId id="257" r:id="rId2"/>
    <p:sldId id="258" r:id="rId3"/>
    <p:sldId id="261" r:id="rId4"/>
    <p:sldId id="259" r:id="rId5"/>
    <p:sldId id="262" r:id="rId6"/>
    <p:sldId id="264" r:id="rId7"/>
    <p:sldId id="260" r:id="rId8"/>
    <p:sldId id="265"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7" autoAdjust="0"/>
    <p:restoredTop sz="94660"/>
  </p:normalViewPr>
  <p:slideViewPr>
    <p:cSldViewPr snapToGrid="0">
      <p:cViewPr varScale="1">
        <p:scale>
          <a:sx n="85" d="100"/>
          <a:sy n="85" d="100"/>
        </p:scale>
        <p:origin x="595"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38A022-CA64-4750-9F77-7854E9FE86FC}" type="datetimeFigureOut">
              <a:rPr lang="en-US" smtClean="0"/>
              <a:t>8/10/2019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5DA1F5-7BA6-4689-87D7-032D818330B3}" type="slidenum">
              <a:rPr lang="en-US" smtClean="0"/>
              <a:t>‹#›</a:t>
            </a:fld>
            <a:endParaRPr lang="en-US"/>
          </a:p>
        </p:txBody>
      </p:sp>
    </p:spTree>
    <p:extLst>
      <p:ext uri="{BB962C8B-B14F-4D97-AF65-F5344CB8AC3E}">
        <p14:creationId xmlns:p14="http://schemas.microsoft.com/office/powerpoint/2010/main" val="2153716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38A022-CA64-4750-9F77-7854E9FE86FC}" type="datetimeFigureOut">
              <a:rPr lang="en-US" smtClean="0"/>
              <a:t>8/10/2019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5DA1F5-7BA6-4689-87D7-032D818330B3}" type="slidenum">
              <a:rPr lang="en-US" smtClean="0"/>
              <a:t>‹#›</a:t>
            </a:fld>
            <a:endParaRPr lang="en-US"/>
          </a:p>
        </p:txBody>
      </p:sp>
    </p:spTree>
    <p:extLst>
      <p:ext uri="{BB962C8B-B14F-4D97-AF65-F5344CB8AC3E}">
        <p14:creationId xmlns:p14="http://schemas.microsoft.com/office/powerpoint/2010/main" val="3814668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38A022-CA64-4750-9F77-7854E9FE86FC}" type="datetimeFigureOut">
              <a:rPr lang="en-US" smtClean="0"/>
              <a:t>8/10/2019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5DA1F5-7BA6-4689-87D7-032D818330B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18319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38A022-CA64-4750-9F77-7854E9FE86FC}" type="datetimeFigureOut">
              <a:rPr lang="en-US" smtClean="0"/>
              <a:t>8/10/2019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5DA1F5-7BA6-4689-87D7-032D818330B3}" type="slidenum">
              <a:rPr lang="en-US" smtClean="0"/>
              <a:t>‹#›</a:t>
            </a:fld>
            <a:endParaRPr lang="en-US"/>
          </a:p>
        </p:txBody>
      </p:sp>
    </p:spTree>
    <p:extLst>
      <p:ext uri="{BB962C8B-B14F-4D97-AF65-F5344CB8AC3E}">
        <p14:creationId xmlns:p14="http://schemas.microsoft.com/office/powerpoint/2010/main" val="4719326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38A022-CA64-4750-9F77-7854E9FE86FC}" type="datetimeFigureOut">
              <a:rPr lang="en-US" smtClean="0"/>
              <a:t>8/10/2019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5DA1F5-7BA6-4689-87D7-032D818330B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28151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38A022-CA64-4750-9F77-7854E9FE86FC}" type="datetimeFigureOut">
              <a:rPr lang="en-US" smtClean="0"/>
              <a:t>8/10/2019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5DA1F5-7BA6-4689-87D7-032D818330B3}" type="slidenum">
              <a:rPr lang="en-US" smtClean="0"/>
              <a:t>‹#›</a:t>
            </a:fld>
            <a:endParaRPr lang="en-US"/>
          </a:p>
        </p:txBody>
      </p:sp>
    </p:spTree>
    <p:extLst>
      <p:ext uri="{BB962C8B-B14F-4D97-AF65-F5344CB8AC3E}">
        <p14:creationId xmlns:p14="http://schemas.microsoft.com/office/powerpoint/2010/main" val="28382975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38A022-CA64-4750-9F77-7854E9FE86FC}" type="datetimeFigureOut">
              <a:rPr lang="en-US" smtClean="0"/>
              <a:t>8/10/2019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5DA1F5-7BA6-4689-87D7-032D818330B3}" type="slidenum">
              <a:rPr lang="en-US" smtClean="0"/>
              <a:t>‹#›</a:t>
            </a:fld>
            <a:endParaRPr lang="en-US"/>
          </a:p>
        </p:txBody>
      </p:sp>
    </p:spTree>
    <p:extLst>
      <p:ext uri="{BB962C8B-B14F-4D97-AF65-F5344CB8AC3E}">
        <p14:creationId xmlns:p14="http://schemas.microsoft.com/office/powerpoint/2010/main" val="23658370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38A022-CA64-4750-9F77-7854E9FE86FC}" type="datetimeFigureOut">
              <a:rPr lang="en-US" smtClean="0"/>
              <a:t>8/10/2019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5DA1F5-7BA6-4689-87D7-032D818330B3}" type="slidenum">
              <a:rPr lang="en-US" smtClean="0"/>
              <a:t>‹#›</a:t>
            </a:fld>
            <a:endParaRPr lang="en-US"/>
          </a:p>
        </p:txBody>
      </p:sp>
    </p:spTree>
    <p:extLst>
      <p:ext uri="{BB962C8B-B14F-4D97-AF65-F5344CB8AC3E}">
        <p14:creationId xmlns:p14="http://schemas.microsoft.com/office/powerpoint/2010/main" val="143418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38A022-CA64-4750-9F77-7854E9FE86FC}" type="datetimeFigureOut">
              <a:rPr lang="en-US" smtClean="0"/>
              <a:t>8/10/2019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5DA1F5-7BA6-4689-87D7-032D818330B3}" type="slidenum">
              <a:rPr lang="en-US" smtClean="0"/>
              <a:t>‹#›</a:t>
            </a:fld>
            <a:endParaRPr lang="en-US"/>
          </a:p>
        </p:txBody>
      </p:sp>
    </p:spTree>
    <p:extLst>
      <p:ext uri="{BB962C8B-B14F-4D97-AF65-F5344CB8AC3E}">
        <p14:creationId xmlns:p14="http://schemas.microsoft.com/office/powerpoint/2010/main" val="1789599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38A022-CA64-4750-9F77-7854E9FE86FC}" type="datetimeFigureOut">
              <a:rPr lang="en-US" smtClean="0"/>
              <a:t>8/10/2019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5DA1F5-7BA6-4689-87D7-032D818330B3}" type="slidenum">
              <a:rPr lang="en-US" smtClean="0"/>
              <a:t>‹#›</a:t>
            </a:fld>
            <a:endParaRPr lang="en-US"/>
          </a:p>
        </p:txBody>
      </p:sp>
    </p:spTree>
    <p:extLst>
      <p:ext uri="{BB962C8B-B14F-4D97-AF65-F5344CB8AC3E}">
        <p14:creationId xmlns:p14="http://schemas.microsoft.com/office/powerpoint/2010/main" val="2967799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38A022-CA64-4750-9F77-7854E9FE86FC}" type="datetimeFigureOut">
              <a:rPr lang="en-US" smtClean="0"/>
              <a:t>8/10/2019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5DA1F5-7BA6-4689-87D7-032D818330B3}" type="slidenum">
              <a:rPr lang="en-US" smtClean="0"/>
              <a:t>‹#›</a:t>
            </a:fld>
            <a:endParaRPr lang="en-US"/>
          </a:p>
        </p:txBody>
      </p:sp>
    </p:spTree>
    <p:extLst>
      <p:ext uri="{BB962C8B-B14F-4D97-AF65-F5344CB8AC3E}">
        <p14:creationId xmlns:p14="http://schemas.microsoft.com/office/powerpoint/2010/main" val="314759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38A022-CA64-4750-9F77-7854E9FE86FC}" type="datetimeFigureOut">
              <a:rPr lang="en-US" smtClean="0"/>
              <a:t>8/10/2019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5DA1F5-7BA6-4689-87D7-032D818330B3}" type="slidenum">
              <a:rPr lang="en-US" smtClean="0"/>
              <a:t>‹#›</a:t>
            </a:fld>
            <a:endParaRPr lang="en-US"/>
          </a:p>
        </p:txBody>
      </p:sp>
    </p:spTree>
    <p:extLst>
      <p:ext uri="{BB962C8B-B14F-4D97-AF65-F5344CB8AC3E}">
        <p14:creationId xmlns:p14="http://schemas.microsoft.com/office/powerpoint/2010/main" val="4269535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38A022-CA64-4750-9F77-7854E9FE86FC}" type="datetimeFigureOut">
              <a:rPr lang="en-US" smtClean="0"/>
              <a:t>8/10/2019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5DA1F5-7BA6-4689-87D7-032D818330B3}" type="slidenum">
              <a:rPr lang="en-US" smtClean="0"/>
              <a:t>‹#›</a:t>
            </a:fld>
            <a:endParaRPr lang="en-US"/>
          </a:p>
        </p:txBody>
      </p:sp>
    </p:spTree>
    <p:extLst>
      <p:ext uri="{BB962C8B-B14F-4D97-AF65-F5344CB8AC3E}">
        <p14:creationId xmlns:p14="http://schemas.microsoft.com/office/powerpoint/2010/main" val="3208511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38A022-CA64-4750-9F77-7854E9FE86FC}" type="datetimeFigureOut">
              <a:rPr lang="en-US" smtClean="0"/>
              <a:t>8/10/2019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5DA1F5-7BA6-4689-87D7-032D818330B3}" type="slidenum">
              <a:rPr lang="en-US" smtClean="0"/>
              <a:t>‹#›</a:t>
            </a:fld>
            <a:endParaRPr lang="en-US"/>
          </a:p>
        </p:txBody>
      </p:sp>
    </p:spTree>
    <p:extLst>
      <p:ext uri="{BB962C8B-B14F-4D97-AF65-F5344CB8AC3E}">
        <p14:creationId xmlns:p14="http://schemas.microsoft.com/office/powerpoint/2010/main" val="1599558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38A022-CA64-4750-9F77-7854E9FE86FC}" type="datetimeFigureOut">
              <a:rPr lang="en-US" smtClean="0"/>
              <a:t>8/10/2019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5DA1F5-7BA6-4689-87D7-032D818330B3}" type="slidenum">
              <a:rPr lang="en-US" smtClean="0"/>
              <a:t>‹#›</a:t>
            </a:fld>
            <a:endParaRPr lang="en-US"/>
          </a:p>
        </p:txBody>
      </p:sp>
    </p:spTree>
    <p:extLst>
      <p:ext uri="{BB962C8B-B14F-4D97-AF65-F5344CB8AC3E}">
        <p14:creationId xmlns:p14="http://schemas.microsoft.com/office/powerpoint/2010/main" val="4268869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5DA1F5-7BA6-4689-87D7-032D818330B3}" type="slidenum">
              <a:rPr lang="en-US" smtClean="0"/>
              <a:t>‹#›</a:t>
            </a:fld>
            <a:endParaRPr lang="en-US"/>
          </a:p>
        </p:txBody>
      </p:sp>
      <p:sp>
        <p:nvSpPr>
          <p:cNvPr id="5" name="Date Placeholder 4"/>
          <p:cNvSpPr>
            <a:spLocks noGrp="1"/>
          </p:cNvSpPr>
          <p:nvPr>
            <p:ph type="dt" sz="half" idx="10"/>
          </p:nvPr>
        </p:nvSpPr>
        <p:spPr/>
        <p:txBody>
          <a:bodyPr/>
          <a:lstStyle/>
          <a:p>
            <a:fld id="{FC38A022-CA64-4750-9F77-7854E9FE86FC}" type="datetimeFigureOut">
              <a:rPr lang="en-US" smtClean="0"/>
              <a:t>8/10/2019</a:t>
            </a:fld>
            <a:endParaRPr lang="en-US"/>
          </a:p>
        </p:txBody>
      </p:sp>
    </p:spTree>
    <p:extLst>
      <p:ext uri="{BB962C8B-B14F-4D97-AF65-F5344CB8AC3E}">
        <p14:creationId xmlns:p14="http://schemas.microsoft.com/office/powerpoint/2010/main" val="2006389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C38A022-CA64-4750-9F77-7854E9FE86FC}" type="datetimeFigureOut">
              <a:rPr lang="en-US" smtClean="0"/>
              <a:t>8/10/2019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75DA1F5-7BA6-4689-87D7-032D818330B3}" type="slidenum">
              <a:rPr lang="en-US" smtClean="0"/>
              <a:t>‹#›</a:t>
            </a:fld>
            <a:endParaRPr lang="en-US"/>
          </a:p>
        </p:txBody>
      </p:sp>
    </p:spTree>
    <p:extLst>
      <p:ext uri="{BB962C8B-B14F-4D97-AF65-F5344CB8AC3E}">
        <p14:creationId xmlns:p14="http://schemas.microsoft.com/office/powerpoint/2010/main" val="2200020508"/>
      </p:ext>
    </p:extLst>
  </p:cSld>
  <p:clrMap bg1="lt1" tx1="dk1" bg2="lt2" tx2="dk2" accent1="accent1" accent2="accent2" accent3="accent3" accent4="accent4" accent5="accent5" accent6="accent6" hlink="hlink" folHlink="folHlink"/>
  <p:sldLayoutIdLst>
    <p:sldLayoutId id="2147484134" r:id="rId1"/>
    <p:sldLayoutId id="2147484135" r:id="rId2"/>
    <p:sldLayoutId id="2147484136" r:id="rId3"/>
    <p:sldLayoutId id="2147484137" r:id="rId4"/>
    <p:sldLayoutId id="2147484138" r:id="rId5"/>
    <p:sldLayoutId id="2147484139" r:id="rId6"/>
    <p:sldLayoutId id="2147484140" r:id="rId7"/>
    <p:sldLayoutId id="2147484141" r:id="rId8"/>
    <p:sldLayoutId id="2147484142" r:id="rId9"/>
    <p:sldLayoutId id="2147484143" r:id="rId10"/>
    <p:sldLayoutId id="2147484144" r:id="rId11"/>
    <p:sldLayoutId id="2147484145" r:id="rId12"/>
    <p:sldLayoutId id="2147484146" r:id="rId13"/>
    <p:sldLayoutId id="2147484147" r:id="rId14"/>
    <p:sldLayoutId id="2147484148" r:id="rId15"/>
    <p:sldLayoutId id="214748414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3schools.com/" TargetMode="External"/><Relationship Id="rId2" Type="http://schemas.openxmlformats.org/officeDocument/2006/relationships/hyperlink" Target="https://jerry-git.github.io/learn-python3" TargetMode="Externa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4646" y="0"/>
            <a:ext cx="8596668" cy="1320800"/>
          </a:xfrm>
        </p:spPr>
        <p:txBody>
          <a:bodyPr>
            <a:normAutofit fontScale="90000"/>
          </a:bodyPr>
          <a:lstStyle/>
          <a:p>
            <a:pPr algn="ctr"/>
            <a:br>
              <a:rPr lang="en-US" sz="2200" b="1" dirty="0">
                <a:solidFill>
                  <a:schemeClr val="tx1"/>
                </a:solidFill>
                <a:latin typeface="Times New Roman" panose="02020603050405020304" pitchFamily="18" charset="0"/>
                <a:cs typeface="Times New Roman" panose="02020603050405020304" pitchFamily="18" charset="0"/>
              </a:rPr>
            </a:br>
            <a:r>
              <a:rPr lang="en-US" sz="2200" b="1" dirty="0">
                <a:solidFill>
                  <a:schemeClr val="tx1"/>
                </a:solidFill>
                <a:latin typeface="Times New Roman" panose="02020603050405020304" pitchFamily="18" charset="0"/>
                <a:cs typeface="Times New Roman" panose="02020603050405020304" pitchFamily="18" charset="0"/>
              </a:rPr>
              <a:t>DEPARTMENT OF </a:t>
            </a:r>
            <a:br>
              <a:rPr lang="en-US" sz="2200" b="1" dirty="0">
                <a:solidFill>
                  <a:schemeClr val="tx1"/>
                </a:solidFill>
                <a:latin typeface="Times New Roman" panose="02020603050405020304" pitchFamily="18" charset="0"/>
                <a:cs typeface="Times New Roman" panose="02020603050405020304" pitchFamily="18" charset="0"/>
              </a:rPr>
            </a:br>
            <a:r>
              <a:rPr lang="en-US" sz="2200" b="1" dirty="0">
                <a:solidFill>
                  <a:schemeClr val="tx1"/>
                </a:solidFill>
                <a:latin typeface="Times New Roman" panose="02020603050405020304" pitchFamily="18" charset="0"/>
                <a:cs typeface="Times New Roman" panose="02020603050405020304" pitchFamily="18" charset="0"/>
              </a:rPr>
              <a:t>ELECTRICAL AND ELECTRONICS ENGINEERING</a:t>
            </a:r>
            <a:br>
              <a:rPr lang="en-US" sz="2200" b="1" dirty="0">
                <a:solidFill>
                  <a:schemeClr val="tx1"/>
                </a:solidFill>
                <a:latin typeface="Times New Roman" panose="02020603050405020304" pitchFamily="18" charset="0"/>
                <a:cs typeface="Times New Roman" panose="02020603050405020304" pitchFamily="18" charset="0"/>
              </a:rPr>
            </a:br>
            <a:r>
              <a:rPr lang="en-US" sz="2200" b="1" dirty="0">
                <a:solidFill>
                  <a:schemeClr val="tx1"/>
                </a:solidFill>
                <a:latin typeface="Times New Roman" panose="02020603050405020304" pitchFamily="18" charset="0"/>
                <a:cs typeface="Times New Roman" panose="02020603050405020304" pitchFamily="18" charset="0"/>
              </a:rPr>
              <a:t>BIRLA INSTITUTE OF TECHNOLOGY, MESRA</a:t>
            </a:r>
            <a:br>
              <a:rPr lang="en-US" b="1" dirty="0"/>
            </a:br>
            <a:br>
              <a:rPr lang="en-US" sz="6000" b="1" dirty="0"/>
            </a:br>
            <a:endParaRPr lang="en-US" dirty="0"/>
          </a:p>
        </p:txBody>
      </p:sp>
      <p:sp>
        <p:nvSpPr>
          <p:cNvPr id="3" name="Content Placeholder 2"/>
          <p:cNvSpPr>
            <a:spLocks noGrp="1"/>
          </p:cNvSpPr>
          <p:nvPr>
            <p:ph idx="1"/>
          </p:nvPr>
        </p:nvSpPr>
        <p:spPr>
          <a:xfrm>
            <a:off x="505095" y="1628033"/>
            <a:ext cx="10515600" cy="4351338"/>
          </a:xfrm>
        </p:spPr>
        <p:txBody>
          <a:bodyPr>
            <a:normAutofit lnSpcReduction="10000"/>
          </a:bodyPr>
          <a:lstStyle/>
          <a:p>
            <a:pPr marL="0" indent="0" algn="ctr">
              <a:buNone/>
            </a:pPr>
            <a:endParaRPr lang="en-US" sz="3800" b="1" dirty="0"/>
          </a:p>
          <a:p>
            <a:pPr marL="0" indent="0" algn="ctr">
              <a:buNone/>
            </a:pPr>
            <a:r>
              <a:rPr lang="en-US" sz="5400" b="1" dirty="0">
                <a:solidFill>
                  <a:srgbClr val="002060"/>
                </a:solidFill>
                <a:latin typeface="Adobe Devanagari" panose="02040503050201020203" pitchFamily="18" charset="0"/>
                <a:cs typeface="Adobe Devanagari" panose="02040503050201020203" pitchFamily="18" charset="0"/>
              </a:rPr>
              <a:t>PREDICTION OF STOCK MARKET USING MACHINE LEARNING ALONG WITH DATABASE SYSTEMS</a:t>
            </a:r>
            <a:endParaRPr lang="en-US" sz="5400" b="1" dirty="0">
              <a:solidFill>
                <a:srgbClr val="002060"/>
              </a:solidFill>
            </a:endParaRPr>
          </a:p>
          <a:p>
            <a:pPr marL="0" indent="0" algn="ctr">
              <a:buNone/>
            </a:pPr>
            <a:br>
              <a:rPr lang="en-US" sz="4000" dirty="0"/>
            </a:br>
            <a:endParaRPr lang="en-US" sz="4000" dirty="0"/>
          </a:p>
        </p:txBody>
      </p:sp>
      <p:sp>
        <p:nvSpPr>
          <p:cNvPr id="5" name="TextBox 4"/>
          <p:cNvSpPr txBox="1"/>
          <p:nvPr/>
        </p:nvSpPr>
        <p:spPr>
          <a:xfrm>
            <a:off x="812848" y="4340202"/>
            <a:ext cx="2737176" cy="2970044"/>
          </a:xfrm>
          <a:prstGeom prst="rect">
            <a:avLst/>
          </a:prstGeom>
          <a:noFill/>
        </p:spPr>
        <p:txBody>
          <a:bodyPr wrap="square" rtlCol="0">
            <a:spAutoFit/>
          </a:bodyPr>
          <a:lstStyle/>
          <a:p>
            <a:r>
              <a:rPr lang="en-US" sz="1200" b="1" dirty="0"/>
              <a:t> </a:t>
            </a:r>
          </a:p>
          <a:p>
            <a:pPr algn="ctr"/>
            <a:r>
              <a:rPr lang="en-US" sz="1200" b="1" dirty="0"/>
              <a:t> </a:t>
            </a:r>
            <a:r>
              <a:rPr lang="en-US" sz="1200" b="1" dirty="0">
                <a:solidFill>
                  <a:srgbClr val="002060"/>
                </a:solidFill>
              </a:rPr>
              <a:t> </a:t>
            </a:r>
          </a:p>
          <a:p>
            <a:endParaRPr lang="en-US" b="1" dirty="0">
              <a:solidFill>
                <a:srgbClr val="002060"/>
              </a:solidFill>
            </a:endParaRPr>
          </a:p>
          <a:p>
            <a:r>
              <a:rPr lang="en-US" b="1" dirty="0">
                <a:solidFill>
                  <a:srgbClr val="002060"/>
                </a:solidFill>
              </a:rPr>
              <a:t>PRESENTED  BY :  </a:t>
            </a:r>
            <a:r>
              <a:rPr lang="en-US" sz="2000" b="1" dirty="0">
                <a:solidFill>
                  <a:srgbClr val="002060"/>
                </a:solidFill>
              </a:rPr>
              <a:t>DEVANSH BALDWA</a:t>
            </a:r>
          </a:p>
          <a:p>
            <a:r>
              <a:rPr lang="en-US" sz="2000" b="1" dirty="0">
                <a:solidFill>
                  <a:srgbClr val="002060"/>
                </a:solidFill>
              </a:rPr>
              <a:t>BTECH/10492/18</a:t>
            </a:r>
            <a:endParaRPr lang="en-US" sz="2000" b="1" dirty="0"/>
          </a:p>
          <a:p>
            <a:pPr lvl="8"/>
            <a:endParaRPr lang="en-US" sz="1500" b="1" dirty="0">
              <a:solidFill>
                <a:srgbClr val="002060"/>
              </a:solidFill>
            </a:endParaRPr>
          </a:p>
          <a:p>
            <a:pPr lvl="8"/>
            <a:r>
              <a:rPr lang="en-US" sz="1500" b="1" dirty="0">
                <a:solidFill>
                  <a:srgbClr val="002060"/>
                </a:solidFill>
              </a:rPr>
              <a:t>                                        </a:t>
            </a:r>
            <a:r>
              <a:rPr lang="en-US" b="1" dirty="0">
                <a:solidFill>
                  <a:srgbClr val="002060"/>
                </a:solidFill>
              </a:rPr>
              <a:t>                                  </a:t>
            </a:r>
            <a:endParaRPr lang="en-US" dirty="0"/>
          </a:p>
          <a:p>
            <a:endParaRPr lang="en-US" sz="1350" dirty="0"/>
          </a:p>
          <a:p>
            <a:endParaRPr lang="en-US" sz="1350" dirty="0"/>
          </a:p>
          <a:p>
            <a:endParaRPr lang="en-US" sz="1350" dirty="0"/>
          </a:p>
          <a:p>
            <a:endParaRPr lang="en-US" sz="1350" dirty="0"/>
          </a:p>
        </p:txBody>
      </p:sp>
      <p:sp>
        <p:nvSpPr>
          <p:cNvPr id="6" name="TextBox 5"/>
          <p:cNvSpPr txBox="1"/>
          <p:nvPr/>
        </p:nvSpPr>
        <p:spPr>
          <a:xfrm>
            <a:off x="7530355" y="5161575"/>
            <a:ext cx="6118188" cy="954107"/>
          </a:xfrm>
          <a:prstGeom prst="rect">
            <a:avLst/>
          </a:prstGeom>
          <a:noFill/>
        </p:spPr>
        <p:txBody>
          <a:bodyPr wrap="square" rtlCol="0">
            <a:spAutoFit/>
          </a:bodyPr>
          <a:lstStyle/>
          <a:p>
            <a:pPr algn="just"/>
            <a:r>
              <a:rPr lang="en-US" b="1" dirty="0">
                <a:solidFill>
                  <a:srgbClr val="002060"/>
                </a:solidFill>
              </a:rPr>
              <a:t>SUPERVISED BY:</a:t>
            </a:r>
          </a:p>
          <a:p>
            <a:r>
              <a:rPr lang="en-US" sz="2000" b="1" dirty="0"/>
              <a:t>RUDRA KUMAR</a:t>
            </a:r>
            <a:endParaRPr lang="en-US" dirty="0"/>
          </a:p>
          <a:p>
            <a:endParaRPr lang="en-US" dirty="0"/>
          </a:p>
        </p:txBody>
      </p:sp>
      <p:pic>
        <p:nvPicPr>
          <p:cNvPr id="8" name="Content Placeholder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9449" y="82731"/>
            <a:ext cx="1524559" cy="1545302"/>
          </a:xfrm>
          <a:prstGeom prst="rect">
            <a:avLst/>
          </a:prstGeom>
          <a:effectLst>
            <a:outerShdw sx="1000" sy="1000" rotWithShape="0">
              <a:prstClr val="black"/>
            </a:outerShdw>
          </a:effectLst>
        </p:spPr>
      </p:pic>
      <p:sp>
        <p:nvSpPr>
          <p:cNvPr id="12" name="TextBox 11"/>
          <p:cNvSpPr txBox="1"/>
          <p:nvPr/>
        </p:nvSpPr>
        <p:spPr>
          <a:xfrm>
            <a:off x="2007616" y="1368513"/>
            <a:ext cx="7610270" cy="461665"/>
          </a:xfrm>
          <a:prstGeom prst="rect">
            <a:avLst/>
          </a:prstGeom>
          <a:noFill/>
        </p:spPr>
        <p:txBody>
          <a:bodyPr wrap="square" rtlCol="0">
            <a:spAutoFit/>
          </a:bodyPr>
          <a:lstStyle/>
          <a:p>
            <a:pPr algn="ctr"/>
            <a:r>
              <a:rPr lang="en-US" sz="2400" b="1" dirty="0">
                <a:latin typeface="Adobe Devanagari" panose="02040503050201020203" pitchFamily="18" charset="0"/>
                <a:cs typeface="Adobe Devanagari" panose="02040503050201020203" pitchFamily="18" charset="0"/>
              </a:rPr>
              <a:t>EEESOC SPP</a:t>
            </a:r>
          </a:p>
        </p:txBody>
      </p:sp>
      <p:pic>
        <p:nvPicPr>
          <p:cNvPr id="14" name="Picture 13"/>
          <p:cNvPicPr>
            <a:picLocks noChangeAspect="1"/>
          </p:cNvPicPr>
          <p:nvPr/>
        </p:nvPicPr>
        <p:blipFill>
          <a:blip r:embed="rId3"/>
          <a:stretch>
            <a:fillRect/>
          </a:stretch>
        </p:blipFill>
        <p:spPr>
          <a:xfrm>
            <a:off x="14835" y="62449"/>
            <a:ext cx="1767729" cy="1767729"/>
          </a:xfrm>
          <a:prstGeom prst="rect">
            <a:avLst/>
          </a:prstGeom>
        </p:spPr>
      </p:pic>
    </p:spTree>
    <p:extLst>
      <p:ext uri="{BB962C8B-B14F-4D97-AF65-F5344CB8AC3E}">
        <p14:creationId xmlns:p14="http://schemas.microsoft.com/office/powerpoint/2010/main" val="3993474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84909"/>
            <a:ext cx="10515600" cy="1325563"/>
          </a:xfrm>
        </p:spPr>
        <p:txBody>
          <a:bodyPr>
            <a:normAutofit/>
          </a:bodyPr>
          <a:lstStyle/>
          <a:p>
            <a:pPr algn="ctr"/>
            <a:r>
              <a:rPr lang="en-US" b="1" dirty="0">
                <a:solidFill>
                  <a:schemeClr val="tx1"/>
                </a:solidFill>
                <a:latin typeface="Times New Roman" panose="02020603050405020304" pitchFamily="18" charset="0"/>
                <a:cs typeface="Times New Roman" panose="02020603050405020304" pitchFamily="18" charset="0"/>
              </a:rPr>
              <a:t>CONTENTS</a:t>
            </a:r>
          </a:p>
        </p:txBody>
      </p:sp>
      <p:sp>
        <p:nvSpPr>
          <p:cNvPr id="3" name="Content Placeholder 2"/>
          <p:cNvSpPr>
            <a:spLocks noGrp="1"/>
          </p:cNvSpPr>
          <p:nvPr>
            <p:ph idx="1"/>
          </p:nvPr>
        </p:nvSpPr>
        <p:spPr>
          <a:xfrm>
            <a:off x="838199" y="1610472"/>
            <a:ext cx="10734675" cy="5346700"/>
          </a:xfrm>
        </p:spPr>
        <p:txBody>
          <a:bodyPr>
            <a:normAutofit/>
          </a:bodyPr>
          <a:lstStyle/>
          <a:p>
            <a:r>
              <a:rPr lang="en-US" sz="2800" dirty="0">
                <a:solidFill>
                  <a:schemeClr val="tx1"/>
                </a:solidFill>
                <a:latin typeface="Times New Roman" panose="02020603050405020304" pitchFamily="18" charset="0"/>
                <a:cs typeface="Times New Roman" panose="02020603050405020304" pitchFamily="18" charset="0"/>
              </a:rPr>
              <a:t>MOTIVATION</a:t>
            </a:r>
          </a:p>
          <a:p>
            <a:r>
              <a:rPr lang="en-US" sz="2800" dirty="0">
                <a:solidFill>
                  <a:schemeClr val="tx1"/>
                </a:solidFill>
                <a:latin typeface="Times New Roman" panose="02020603050405020304" pitchFamily="18" charset="0"/>
                <a:cs typeface="Times New Roman" panose="02020603050405020304" pitchFamily="18" charset="0"/>
              </a:rPr>
              <a:t>OBJECTIVE</a:t>
            </a:r>
          </a:p>
          <a:p>
            <a:r>
              <a:rPr lang="en-US" sz="2800" dirty="0">
                <a:solidFill>
                  <a:schemeClr val="tx1"/>
                </a:solidFill>
                <a:latin typeface="Times New Roman" panose="02020603050405020304" pitchFamily="18" charset="0"/>
                <a:cs typeface="Times New Roman" panose="02020603050405020304" pitchFamily="18" charset="0"/>
              </a:rPr>
              <a:t>WORK DONE </a:t>
            </a:r>
          </a:p>
          <a:p>
            <a:r>
              <a:rPr lang="en-US" sz="2800" dirty="0">
                <a:solidFill>
                  <a:schemeClr val="tx1"/>
                </a:solidFill>
                <a:latin typeface="Times New Roman" panose="02020603050405020304" pitchFamily="18" charset="0"/>
                <a:cs typeface="Times New Roman" panose="02020603050405020304" pitchFamily="18" charset="0"/>
              </a:rPr>
              <a:t>APPLICATIONS AND FUTURE SCOPE</a:t>
            </a:r>
          </a:p>
          <a:p>
            <a:r>
              <a:rPr lang="en-US" sz="2800" dirty="0">
                <a:solidFill>
                  <a:schemeClr val="tx1"/>
                </a:solidFill>
                <a:latin typeface="Times New Roman" panose="02020603050405020304" pitchFamily="18" charset="0"/>
                <a:cs typeface="Times New Roman" panose="02020603050405020304" pitchFamily="18" charset="0"/>
              </a:rPr>
              <a:t>RESULTS AND CONCLUSIONS</a:t>
            </a:r>
          </a:p>
          <a:p>
            <a:r>
              <a:rPr lang="en-US" sz="2800" dirty="0">
                <a:solidFill>
                  <a:schemeClr val="tx1"/>
                </a:solidFill>
                <a:latin typeface="Times New Roman" panose="02020603050405020304" pitchFamily="18" charset="0"/>
                <a:cs typeface="Times New Roman" panose="02020603050405020304" pitchFamily="18" charset="0"/>
              </a:rPr>
              <a:t>REFERENCES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548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6C8EA-F2AC-43E5-95E8-C379A9E50C35}"/>
              </a:ext>
            </a:extLst>
          </p:cNvPr>
          <p:cNvSpPr>
            <a:spLocks noGrp="1"/>
          </p:cNvSpPr>
          <p:nvPr>
            <p:ph type="title"/>
          </p:nvPr>
        </p:nvSpPr>
        <p:spPr/>
        <p:txBody>
          <a:bodyPr>
            <a:normAutofit/>
          </a:bodyPr>
          <a:lstStyle/>
          <a:p>
            <a:r>
              <a:rPr lang="en-US" sz="6600" dirty="0">
                <a:solidFill>
                  <a:schemeClr val="accent2">
                    <a:lumMod val="75000"/>
                  </a:schemeClr>
                </a:solidFill>
              </a:rPr>
              <a:t>MOTIVATION :</a:t>
            </a:r>
          </a:p>
        </p:txBody>
      </p:sp>
      <p:sp>
        <p:nvSpPr>
          <p:cNvPr id="3" name="Content Placeholder 2">
            <a:extLst>
              <a:ext uri="{FF2B5EF4-FFF2-40B4-BE49-F238E27FC236}">
                <a16:creationId xmlns:a16="http://schemas.microsoft.com/office/drawing/2014/main" id="{99252682-6B71-4CC0-9BEF-9BBB452A0C9C}"/>
              </a:ext>
            </a:extLst>
          </p:cNvPr>
          <p:cNvSpPr>
            <a:spLocks noGrp="1"/>
          </p:cNvSpPr>
          <p:nvPr>
            <p:ph idx="1"/>
          </p:nvPr>
        </p:nvSpPr>
        <p:spPr>
          <a:xfrm>
            <a:off x="677334" y="2160589"/>
            <a:ext cx="7023348" cy="3880773"/>
          </a:xfrm>
        </p:spPr>
        <p:txBody>
          <a:bodyPr/>
          <a:lstStyle/>
          <a:p>
            <a:r>
              <a:rPr lang="en-US" sz="2000" dirty="0"/>
              <a:t>I bought my first stock at the age of 14 with the help of my uncle. Since then I am interested in knowing and learning more about the Stock Market. </a:t>
            </a:r>
          </a:p>
          <a:p>
            <a:r>
              <a:rPr lang="en-US" sz="2000" dirty="0"/>
              <a:t>Also, I participated in VSS (Virtual Stock Simulation), which was a competition conducted by EDC BIT </a:t>
            </a:r>
            <a:r>
              <a:rPr lang="en-US" sz="2000" dirty="0" err="1"/>
              <a:t>Mesra</a:t>
            </a:r>
            <a:r>
              <a:rPr lang="en-US" sz="2000" dirty="0"/>
              <a:t>, and I want to explore the field furthermore and try to combine technology into it.</a:t>
            </a:r>
          </a:p>
          <a:p>
            <a:r>
              <a:rPr lang="en-US" sz="2000" dirty="0"/>
              <a:t>There are many companies which are in this field and looking forward to develop technologies like this. Few examples are </a:t>
            </a:r>
            <a:r>
              <a:rPr lang="en-US" sz="2000" dirty="0" err="1"/>
              <a:t>Zerodha</a:t>
            </a:r>
            <a:r>
              <a:rPr lang="en-US" sz="2000" dirty="0"/>
              <a:t>, Charles Schwab, Fidelity Investments, etc.</a:t>
            </a:r>
          </a:p>
          <a:p>
            <a:endParaRPr lang="en-US" dirty="0"/>
          </a:p>
          <a:p>
            <a:endParaRPr lang="en-US" dirty="0"/>
          </a:p>
        </p:txBody>
      </p:sp>
      <p:pic>
        <p:nvPicPr>
          <p:cNvPr id="4" name="Picture 3">
            <a:extLst>
              <a:ext uri="{FF2B5EF4-FFF2-40B4-BE49-F238E27FC236}">
                <a16:creationId xmlns:a16="http://schemas.microsoft.com/office/drawing/2014/main" id="{7C4FFA61-EC17-4504-90DC-F311448DACC0}"/>
              </a:ext>
            </a:extLst>
          </p:cNvPr>
          <p:cNvPicPr>
            <a:picLocks noChangeAspect="1"/>
          </p:cNvPicPr>
          <p:nvPr/>
        </p:nvPicPr>
        <p:blipFill>
          <a:blip r:embed="rId2"/>
          <a:stretch>
            <a:fillRect/>
          </a:stretch>
        </p:blipFill>
        <p:spPr>
          <a:xfrm>
            <a:off x="8014447" y="719138"/>
            <a:ext cx="4043082" cy="2615734"/>
          </a:xfrm>
          <a:prstGeom prst="rect">
            <a:avLst/>
          </a:prstGeom>
        </p:spPr>
      </p:pic>
      <p:pic>
        <p:nvPicPr>
          <p:cNvPr id="5" name="Picture 4">
            <a:extLst>
              <a:ext uri="{FF2B5EF4-FFF2-40B4-BE49-F238E27FC236}">
                <a16:creationId xmlns:a16="http://schemas.microsoft.com/office/drawing/2014/main" id="{69431E64-C55A-467D-8E32-64756ED0A581}"/>
              </a:ext>
            </a:extLst>
          </p:cNvPr>
          <p:cNvPicPr>
            <a:picLocks noChangeAspect="1"/>
          </p:cNvPicPr>
          <p:nvPr/>
        </p:nvPicPr>
        <p:blipFill>
          <a:blip r:embed="rId3"/>
          <a:stretch>
            <a:fillRect/>
          </a:stretch>
        </p:blipFill>
        <p:spPr>
          <a:xfrm>
            <a:off x="7845237" y="3724089"/>
            <a:ext cx="4212292" cy="2407024"/>
          </a:xfrm>
          <a:prstGeom prst="rect">
            <a:avLst/>
          </a:prstGeom>
        </p:spPr>
      </p:pic>
    </p:spTree>
    <p:extLst>
      <p:ext uri="{BB962C8B-B14F-4D97-AF65-F5344CB8AC3E}">
        <p14:creationId xmlns:p14="http://schemas.microsoft.com/office/powerpoint/2010/main" val="2923836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08A5C-1E5C-4D03-B2B5-1BD4EB863F93}"/>
              </a:ext>
            </a:extLst>
          </p:cNvPr>
          <p:cNvSpPr>
            <a:spLocks noGrp="1"/>
          </p:cNvSpPr>
          <p:nvPr>
            <p:ph type="title"/>
          </p:nvPr>
        </p:nvSpPr>
        <p:spPr>
          <a:xfrm>
            <a:off x="677334" y="416858"/>
            <a:ext cx="7045760" cy="1385048"/>
          </a:xfrm>
        </p:spPr>
        <p:txBody>
          <a:bodyPr>
            <a:normAutofit/>
          </a:bodyPr>
          <a:lstStyle/>
          <a:p>
            <a:r>
              <a:rPr lang="en-US" sz="6600" dirty="0">
                <a:solidFill>
                  <a:schemeClr val="accent2">
                    <a:lumMod val="50000"/>
                  </a:schemeClr>
                </a:solidFill>
              </a:rPr>
              <a:t>OBJECTIVE :</a:t>
            </a:r>
          </a:p>
        </p:txBody>
      </p:sp>
      <p:sp>
        <p:nvSpPr>
          <p:cNvPr id="3" name="Content Placeholder 2">
            <a:extLst>
              <a:ext uri="{FF2B5EF4-FFF2-40B4-BE49-F238E27FC236}">
                <a16:creationId xmlns:a16="http://schemas.microsoft.com/office/drawing/2014/main" id="{D5CE5AFC-903F-4D8C-813E-882CE2917210}"/>
              </a:ext>
            </a:extLst>
          </p:cNvPr>
          <p:cNvSpPr>
            <a:spLocks noGrp="1"/>
          </p:cNvSpPr>
          <p:nvPr>
            <p:ph idx="1"/>
          </p:nvPr>
        </p:nvSpPr>
        <p:spPr>
          <a:xfrm>
            <a:off x="520453" y="1752695"/>
            <a:ext cx="6543736" cy="4114706"/>
          </a:xfrm>
        </p:spPr>
        <p:txBody>
          <a:bodyPr>
            <a:normAutofit/>
          </a:bodyPr>
          <a:lstStyle/>
          <a:p>
            <a:r>
              <a:rPr lang="en-US" sz="2800" dirty="0"/>
              <a:t>The objective of this project is to use Machine Learning to predict the Stock Market. Along with ML, Database Systems in MySQL(since we need to store in tabular form) are used which help us manage the records and information about the stocks. These two are combined to make a very useful product. </a:t>
            </a:r>
            <a:r>
              <a:rPr lang="en-US" dirty="0"/>
              <a:t>   </a:t>
            </a:r>
          </a:p>
        </p:txBody>
      </p:sp>
      <p:pic>
        <p:nvPicPr>
          <p:cNvPr id="4" name="Picture 3">
            <a:extLst>
              <a:ext uri="{FF2B5EF4-FFF2-40B4-BE49-F238E27FC236}">
                <a16:creationId xmlns:a16="http://schemas.microsoft.com/office/drawing/2014/main" id="{01AE227C-783A-4ACD-923C-C64B4478D810}"/>
              </a:ext>
            </a:extLst>
          </p:cNvPr>
          <p:cNvPicPr>
            <a:picLocks noChangeAspect="1"/>
          </p:cNvPicPr>
          <p:nvPr/>
        </p:nvPicPr>
        <p:blipFill>
          <a:blip r:embed="rId2"/>
          <a:stretch>
            <a:fillRect/>
          </a:stretch>
        </p:blipFill>
        <p:spPr>
          <a:xfrm>
            <a:off x="7098384" y="1206815"/>
            <a:ext cx="4906651" cy="4444369"/>
          </a:xfrm>
          <a:prstGeom prst="rect">
            <a:avLst/>
          </a:prstGeom>
        </p:spPr>
      </p:pic>
    </p:spTree>
    <p:extLst>
      <p:ext uri="{BB962C8B-B14F-4D97-AF65-F5344CB8AC3E}">
        <p14:creationId xmlns:p14="http://schemas.microsoft.com/office/powerpoint/2010/main" val="26135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7BBCB-DA09-4820-A877-EABA5868B9FC}"/>
              </a:ext>
            </a:extLst>
          </p:cNvPr>
          <p:cNvSpPr>
            <a:spLocks noGrp="1"/>
          </p:cNvSpPr>
          <p:nvPr>
            <p:ph type="title"/>
          </p:nvPr>
        </p:nvSpPr>
        <p:spPr>
          <a:xfrm>
            <a:off x="596652" y="246530"/>
            <a:ext cx="8596668" cy="1320800"/>
          </a:xfrm>
        </p:spPr>
        <p:txBody>
          <a:bodyPr>
            <a:normAutofit/>
          </a:bodyPr>
          <a:lstStyle/>
          <a:p>
            <a:r>
              <a:rPr lang="en-US" sz="6600" dirty="0">
                <a:solidFill>
                  <a:schemeClr val="accent2">
                    <a:lumMod val="75000"/>
                  </a:schemeClr>
                </a:solidFill>
              </a:rPr>
              <a:t>WORK DONE :</a:t>
            </a:r>
          </a:p>
        </p:txBody>
      </p:sp>
      <p:sp>
        <p:nvSpPr>
          <p:cNvPr id="3" name="Content Placeholder 2">
            <a:extLst>
              <a:ext uri="{FF2B5EF4-FFF2-40B4-BE49-F238E27FC236}">
                <a16:creationId xmlns:a16="http://schemas.microsoft.com/office/drawing/2014/main" id="{2609CE53-F05E-4E39-AB69-74D0861E2E06}"/>
              </a:ext>
            </a:extLst>
          </p:cNvPr>
          <p:cNvSpPr>
            <a:spLocks noGrp="1"/>
          </p:cNvSpPr>
          <p:nvPr>
            <p:ph idx="1"/>
          </p:nvPr>
        </p:nvSpPr>
        <p:spPr>
          <a:xfrm>
            <a:off x="677334" y="2160589"/>
            <a:ext cx="7583642" cy="3880773"/>
          </a:xfrm>
        </p:spPr>
        <p:txBody>
          <a:bodyPr>
            <a:normAutofit lnSpcReduction="10000"/>
          </a:bodyPr>
          <a:lstStyle/>
          <a:p>
            <a:r>
              <a:rPr lang="en-US" sz="2800" dirty="0"/>
              <a:t>Code on Python was written and data which was taken as input was downloaded from the site </a:t>
            </a:r>
            <a:r>
              <a:rPr lang="en-US" sz="2800" dirty="0" err="1"/>
              <a:t>Quandl</a:t>
            </a:r>
            <a:r>
              <a:rPr lang="en-US" sz="2800" dirty="0"/>
              <a:t>. Then the input data was run and the stock prices were predicted.</a:t>
            </a:r>
          </a:p>
          <a:p>
            <a:r>
              <a:rPr lang="en-US" sz="2800" dirty="0"/>
              <a:t>Then the predicted prices were noted in MySQL which is a Database Management System which will help to keep a track of all the stock predictions of the stocks we are interested in. </a:t>
            </a:r>
          </a:p>
        </p:txBody>
      </p:sp>
      <p:pic>
        <p:nvPicPr>
          <p:cNvPr id="4" name="Picture 3">
            <a:extLst>
              <a:ext uri="{FF2B5EF4-FFF2-40B4-BE49-F238E27FC236}">
                <a16:creationId xmlns:a16="http://schemas.microsoft.com/office/drawing/2014/main" id="{1CF0688F-C80E-4EDA-9B0A-88B73C200BC1}"/>
              </a:ext>
            </a:extLst>
          </p:cNvPr>
          <p:cNvPicPr>
            <a:picLocks noChangeAspect="1"/>
          </p:cNvPicPr>
          <p:nvPr/>
        </p:nvPicPr>
        <p:blipFill>
          <a:blip r:embed="rId2"/>
          <a:stretch>
            <a:fillRect/>
          </a:stretch>
        </p:blipFill>
        <p:spPr>
          <a:xfrm>
            <a:off x="8260976" y="3724836"/>
            <a:ext cx="3639671" cy="2729753"/>
          </a:xfrm>
          <a:prstGeom prst="rect">
            <a:avLst/>
          </a:prstGeom>
        </p:spPr>
      </p:pic>
      <p:pic>
        <p:nvPicPr>
          <p:cNvPr id="5" name="Picture 4">
            <a:extLst>
              <a:ext uri="{FF2B5EF4-FFF2-40B4-BE49-F238E27FC236}">
                <a16:creationId xmlns:a16="http://schemas.microsoft.com/office/drawing/2014/main" id="{69B9AAAF-AF36-4709-8B1D-B3A550EB9983}"/>
              </a:ext>
            </a:extLst>
          </p:cNvPr>
          <p:cNvPicPr>
            <a:picLocks noChangeAspect="1"/>
          </p:cNvPicPr>
          <p:nvPr/>
        </p:nvPicPr>
        <p:blipFill>
          <a:blip r:embed="rId3"/>
          <a:stretch>
            <a:fillRect/>
          </a:stretch>
        </p:blipFill>
        <p:spPr>
          <a:xfrm>
            <a:off x="8260976" y="906930"/>
            <a:ext cx="3540783" cy="2655587"/>
          </a:xfrm>
          <a:prstGeom prst="rect">
            <a:avLst/>
          </a:prstGeom>
        </p:spPr>
      </p:pic>
    </p:spTree>
    <p:extLst>
      <p:ext uri="{BB962C8B-B14F-4D97-AF65-F5344CB8AC3E}">
        <p14:creationId xmlns:p14="http://schemas.microsoft.com/office/powerpoint/2010/main" val="2100677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BCBD1-44F8-43EA-BB66-49387869945C}"/>
              </a:ext>
            </a:extLst>
          </p:cNvPr>
          <p:cNvSpPr>
            <a:spLocks noGrp="1"/>
          </p:cNvSpPr>
          <p:nvPr>
            <p:ph type="title"/>
          </p:nvPr>
        </p:nvSpPr>
        <p:spPr>
          <a:xfrm>
            <a:off x="677334" y="609600"/>
            <a:ext cx="8596668" cy="1320800"/>
          </a:xfrm>
        </p:spPr>
        <p:txBody>
          <a:bodyPr>
            <a:normAutofit/>
          </a:bodyPr>
          <a:lstStyle/>
          <a:p>
            <a:r>
              <a:rPr lang="en-US" sz="4400" dirty="0">
                <a:solidFill>
                  <a:schemeClr val="accent2">
                    <a:lumMod val="50000"/>
                  </a:schemeClr>
                </a:solidFill>
              </a:rPr>
              <a:t>APPLICATIONS &amp; FUTURE SCOPE :</a:t>
            </a:r>
          </a:p>
        </p:txBody>
      </p:sp>
      <p:sp>
        <p:nvSpPr>
          <p:cNvPr id="3" name="Content Placeholder 2">
            <a:extLst>
              <a:ext uri="{FF2B5EF4-FFF2-40B4-BE49-F238E27FC236}">
                <a16:creationId xmlns:a16="http://schemas.microsoft.com/office/drawing/2014/main" id="{2C887CD3-ED0E-4360-AA60-5913A89BD189}"/>
              </a:ext>
            </a:extLst>
          </p:cNvPr>
          <p:cNvSpPr>
            <a:spLocks noGrp="1"/>
          </p:cNvSpPr>
          <p:nvPr>
            <p:ph idx="1"/>
          </p:nvPr>
        </p:nvSpPr>
        <p:spPr>
          <a:xfrm>
            <a:off x="677334" y="1748119"/>
            <a:ext cx="7789831" cy="4293244"/>
          </a:xfrm>
        </p:spPr>
        <p:txBody>
          <a:bodyPr>
            <a:normAutofit/>
          </a:bodyPr>
          <a:lstStyle/>
          <a:p>
            <a:r>
              <a:rPr lang="en-US" sz="2800" dirty="0"/>
              <a:t>Predictive models for Stock Market are being used presently but they can definitely be improved by using Deep Learning, AI and other technologies for precise results.</a:t>
            </a:r>
          </a:p>
          <a:p>
            <a:r>
              <a:rPr lang="en-US" sz="2800" dirty="0"/>
              <a:t>Projects like these are very useful for huge FinTech Companies which use ML, Deep Learning &amp; AI to store, preserve and protect the data of their consumers. Examples of such companies are </a:t>
            </a:r>
            <a:r>
              <a:rPr lang="en-US" sz="2800" dirty="0" err="1"/>
              <a:t>PayTm</a:t>
            </a:r>
            <a:r>
              <a:rPr lang="en-US" sz="2800" dirty="0"/>
              <a:t>, MasterCard, etc.</a:t>
            </a:r>
          </a:p>
        </p:txBody>
      </p:sp>
      <p:pic>
        <p:nvPicPr>
          <p:cNvPr id="5" name="Picture 4">
            <a:extLst>
              <a:ext uri="{FF2B5EF4-FFF2-40B4-BE49-F238E27FC236}">
                <a16:creationId xmlns:a16="http://schemas.microsoft.com/office/drawing/2014/main" id="{B184EF76-C4A0-43C9-BF6C-B9165A9EDCE3}"/>
              </a:ext>
            </a:extLst>
          </p:cNvPr>
          <p:cNvPicPr>
            <a:picLocks noChangeAspect="1"/>
          </p:cNvPicPr>
          <p:nvPr/>
        </p:nvPicPr>
        <p:blipFill>
          <a:blip r:embed="rId2"/>
          <a:stretch>
            <a:fillRect/>
          </a:stretch>
        </p:blipFill>
        <p:spPr>
          <a:xfrm>
            <a:off x="8380428" y="1564849"/>
            <a:ext cx="3766008" cy="3153266"/>
          </a:xfrm>
          <a:prstGeom prst="rect">
            <a:avLst/>
          </a:prstGeom>
        </p:spPr>
      </p:pic>
      <p:pic>
        <p:nvPicPr>
          <p:cNvPr id="6" name="Picture 5">
            <a:extLst>
              <a:ext uri="{FF2B5EF4-FFF2-40B4-BE49-F238E27FC236}">
                <a16:creationId xmlns:a16="http://schemas.microsoft.com/office/drawing/2014/main" id="{7FDC8BB6-F220-4E1C-8697-EC1339C530AE}"/>
              </a:ext>
            </a:extLst>
          </p:cNvPr>
          <p:cNvPicPr>
            <a:picLocks noChangeAspect="1"/>
          </p:cNvPicPr>
          <p:nvPr/>
        </p:nvPicPr>
        <p:blipFill>
          <a:blip r:embed="rId3"/>
          <a:stretch>
            <a:fillRect/>
          </a:stretch>
        </p:blipFill>
        <p:spPr>
          <a:xfrm>
            <a:off x="8319155" y="4231014"/>
            <a:ext cx="3827281" cy="2245200"/>
          </a:xfrm>
          <a:prstGeom prst="rect">
            <a:avLst/>
          </a:prstGeom>
        </p:spPr>
      </p:pic>
    </p:spTree>
    <p:extLst>
      <p:ext uri="{BB962C8B-B14F-4D97-AF65-F5344CB8AC3E}">
        <p14:creationId xmlns:p14="http://schemas.microsoft.com/office/powerpoint/2010/main" val="2146449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4C43B-FA06-4093-8BDA-DDDA5F9C1742}"/>
              </a:ext>
            </a:extLst>
          </p:cNvPr>
          <p:cNvSpPr>
            <a:spLocks noGrp="1"/>
          </p:cNvSpPr>
          <p:nvPr>
            <p:ph type="title"/>
          </p:nvPr>
        </p:nvSpPr>
        <p:spPr>
          <a:xfrm>
            <a:off x="677334" y="609600"/>
            <a:ext cx="6938184" cy="887506"/>
          </a:xfrm>
        </p:spPr>
        <p:txBody>
          <a:bodyPr>
            <a:normAutofit/>
          </a:bodyPr>
          <a:lstStyle/>
          <a:p>
            <a:r>
              <a:rPr lang="en-US" sz="4400" dirty="0">
                <a:solidFill>
                  <a:schemeClr val="accent2">
                    <a:lumMod val="50000"/>
                  </a:schemeClr>
                </a:solidFill>
              </a:rPr>
              <a:t>RESULTS &amp; CONCLUSIONS :</a:t>
            </a:r>
          </a:p>
        </p:txBody>
      </p:sp>
      <p:sp>
        <p:nvSpPr>
          <p:cNvPr id="3" name="Content Placeholder 2">
            <a:extLst>
              <a:ext uri="{FF2B5EF4-FFF2-40B4-BE49-F238E27FC236}">
                <a16:creationId xmlns:a16="http://schemas.microsoft.com/office/drawing/2014/main" id="{F6D34D9A-D276-4715-B5F7-493E486ECAC5}"/>
              </a:ext>
            </a:extLst>
          </p:cNvPr>
          <p:cNvSpPr>
            <a:spLocks noGrp="1"/>
          </p:cNvSpPr>
          <p:nvPr>
            <p:ph idx="1"/>
          </p:nvPr>
        </p:nvSpPr>
        <p:spPr>
          <a:xfrm>
            <a:off x="677334" y="1600201"/>
            <a:ext cx="7852584" cy="4441162"/>
          </a:xfrm>
        </p:spPr>
        <p:txBody>
          <a:bodyPr>
            <a:normAutofit fontScale="92500"/>
          </a:bodyPr>
          <a:lstStyle/>
          <a:p>
            <a:r>
              <a:rPr lang="en-US" sz="2800" dirty="0"/>
              <a:t>The prediction using this project is not always true, but the price of the stock is predicted upto a certain extent and the data is linked to a tabular database.  </a:t>
            </a:r>
          </a:p>
          <a:p>
            <a:r>
              <a:rPr lang="en-US" sz="2800" dirty="0"/>
              <a:t>Therefore, we used Machine Learning using predictive models and modules in Python like Numpy, Pandas, Sklearn, Matplotlib, etc. to predict the value of a stock. We also used Database System in MySQL to store information about our stock and it’s predicted value. </a:t>
            </a:r>
          </a:p>
        </p:txBody>
      </p:sp>
      <p:pic>
        <p:nvPicPr>
          <p:cNvPr id="4" name="Picture 3">
            <a:extLst>
              <a:ext uri="{FF2B5EF4-FFF2-40B4-BE49-F238E27FC236}">
                <a16:creationId xmlns:a16="http://schemas.microsoft.com/office/drawing/2014/main" id="{5FBC33AB-9D3B-4BBC-B187-7532B96305FD}"/>
              </a:ext>
            </a:extLst>
          </p:cNvPr>
          <p:cNvPicPr>
            <a:picLocks noChangeAspect="1"/>
          </p:cNvPicPr>
          <p:nvPr/>
        </p:nvPicPr>
        <p:blipFill>
          <a:blip r:embed="rId2"/>
          <a:stretch>
            <a:fillRect/>
          </a:stretch>
        </p:blipFill>
        <p:spPr>
          <a:xfrm>
            <a:off x="8529918" y="873726"/>
            <a:ext cx="3578001" cy="2779392"/>
          </a:xfrm>
          <a:prstGeom prst="rect">
            <a:avLst/>
          </a:prstGeom>
        </p:spPr>
      </p:pic>
      <p:pic>
        <p:nvPicPr>
          <p:cNvPr id="5" name="Picture 4">
            <a:extLst>
              <a:ext uri="{FF2B5EF4-FFF2-40B4-BE49-F238E27FC236}">
                <a16:creationId xmlns:a16="http://schemas.microsoft.com/office/drawing/2014/main" id="{0F0D2FAD-3286-4086-B8D4-4C90D950DB09}"/>
              </a:ext>
            </a:extLst>
          </p:cNvPr>
          <p:cNvPicPr>
            <a:picLocks noChangeAspect="1"/>
          </p:cNvPicPr>
          <p:nvPr/>
        </p:nvPicPr>
        <p:blipFill>
          <a:blip r:embed="rId3"/>
          <a:stretch>
            <a:fillRect/>
          </a:stretch>
        </p:blipFill>
        <p:spPr>
          <a:xfrm>
            <a:off x="8308881" y="4123484"/>
            <a:ext cx="3799038" cy="1968034"/>
          </a:xfrm>
          <a:prstGeom prst="rect">
            <a:avLst/>
          </a:prstGeom>
        </p:spPr>
      </p:pic>
    </p:spTree>
    <p:extLst>
      <p:ext uri="{BB962C8B-B14F-4D97-AF65-F5344CB8AC3E}">
        <p14:creationId xmlns:p14="http://schemas.microsoft.com/office/powerpoint/2010/main" val="1314386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74D49-FA43-43A3-898E-6144B0896E5D}"/>
              </a:ext>
            </a:extLst>
          </p:cNvPr>
          <p:cNvSpPr>
            <a:spLocks noGrp="1"/>
          </p:cNvSpPr>
          <p:nvPr>
            <p:ph type="title"/>
          </p:nvPr>
        </p:nvSpPr>
        <p:spPr/>
        <p:txBody>
          <a:bodyPr>
            <a:normAutofit/>
          </a:bodyPr>
          <a:lstStyle/>
          <a:p>
            <a:r>
              <a:rPr lang="en-US" sz="6600" dirty="0">
                <a:solidFill>
                  <a:schemeClr val="accent2">
                    <a:lumMod val="75000"/>
                  </a:schemeClr>
                </a:solidFill>
              </a:rPr>
              <a:t>REFERENCES :</a:t>
            </a:r>
          </a:p>
        </p:txBody>
      </p:sp>
      <p:sp>
        <p:nvSpPr>
          <p:cNvPr id="3" name="Content Placeholder 2">
            <a:extLst>
              <a:ext uri="{FF2B5EF4-FFF2-40B4-BE49-F238E27FC236}">
                <a16:creationId xmlns:a16="http://schemas.microsoft.com/office/drawing/2014/main" id="{E08EF46B-9A32-4AED-B15B-454A1A85FB64}"/>
              </a:ext>
            </a:extLst>
          </p:cNvPr>
          <p:cNvSpPr>
            <a:spLocks noGrp="1"/>
          </p:cNvSpPr>
          <p:nvPr>
            <p:ph idx="1"/>
          </p:nvPr>
        </p:nvSpPr>
        <p:spPr>
          <a:xfrm>
            <a:off x="300816" y="2012672"/>
            <a:ext cx="8022913" cy="3880773"/>
          </a:xfrm>
        </p:spPr>
        <p:txBody>
          <a:bodyPr/>
          <a:lstStyle/>
          <a:p>
            <a:r>
              <a:rPr lang="en-US" sz="2800" dirty="0"/>
              <a:t>References for this project were taken from:</a:t>
            </a:r>
          </a:p>
          <a:p>
            <a:pPr marL="0" indent="0">
              <a:buNone/>
            </a:pPr>
            <a:r>
              <a:rPr lang="en-US" sz="2800" dirty="0"/>
              <a:t>	1) YouTube Videos by Siraj </a:t>
            </a:r>
            <a:r>
              <a:rPr lang="en-US" sz="2800" dirty="0" err="1"/>
              <a:t>Raval</a:t>
            </a:r>
            <a:endParaRPr lang="en-US" sz="2800" dirty="0"/>
          </a:p>
          <a:p>
            <a:pPr marL="0" indent="0">
              <a:buNone/>
            </a:pPr>
            <a:r>
              <a:rPr lang="en-US" sz="2800" dirty="0"/>
              <a:t>	2) For Python –</a:t>
            </a:r>
          </a:p>
          <a:p>
            <a:pPr marL="0" indent="0">
              <a:buNone/>
            </a:pPr>
            <a:r>
              <a:rPr lang="en-US" sz="2800" dirty="0"/>
              <a:t>	     </a:t>
            </a:r>
            <a:r>
              <a:rPr lang="en-US" sz="2800" dirty="0">
                <a:hlinkClick r:id="rId2"/>
              </a:rPr>
              <a:t>https://jerry-git.github.io/learnpython3</a:t>
            </a:r>
            <a:endParaRPr lang="en-US" sz="2800" dirty="0"/>
          </a:p>
          <a:p>
            <a:pPr marL="0" indent="0">
              <a:buNone/>
            </a:pPr>
            <a:r>
              <a:rPr lang="en-US" sz="2800" dirty="0"/>
              <a:t>	3) Online blogs on Quora</a:t>
            </a:r>
          </a:p>
          <a:p>
            <a:pPr marL="0" indent="0">
              <a:buNone/>
            </a:pPr>
            <a:r>
              <a:rPr lang="en-US" sz="2800" dirty="0"/>
              <a:t>	4) Theory from –</a:t>
            </a:r>
          </a:p>
          <a:p>
            <a:pPr marL="0" indent="0">
              <a:buNone/>
            </a:pPr>
            <a:r>
              <a:rPr lang="en-US" sz="2800" dirty="0"/>
              <a:t>		</a:t>
            </a:r>
            <a:r>
              <a:rPr lang="en-US" sz="2800" dirty="0">
                <a:hlinkClick r:id="rId3"/>
              </a:rPr>
              <a:t>https://w3schools.com</a:t>
            </a:r>
            <a:endParaRPr lang="en-US" sz="2800" dirty="0"/>
          </a:p>
          <a:p>
            <a:pPr marL="0" indent="0">
              <a:buNone/>
            </a:pPr>
            <a:endParaRPr lang="en-US" sz="2800" dirty="0"/>
          </a:p>
          <a:p>
            <a:endParaRPr lang="en-US" dirty="0"/>
          </a:p>
        </p:txBody>
      </p:sp>
      <p:pic>
        <p:nvPicPr>
          <p:cNvPr id="4" name="Picture 3">
            <a:extLst>
              <a:ext uri="{FF2B5EF4-FFF2-40B4-BE49-F238E27FC236}">
                <a16:creationId xmlns:a16="http://schemas.microsoft.com/office/drawing/2014/main" id="{44D33763-AA0E-46C8-9D7C-16CD727A11DD}"/>
              </a:ext>
            </a:extLst>
          </p:cNvPr>
          <p:cNvPicPr>
            <a:picLocks noChangeAspect="1"/>
          </p:cNvPicPr>
          <p:nvPr/>
        </p:nvPicPr>
        <p:blipFill>
          <a:blip r:embed="rId4"/>
          <a:stretch>
            <a:fillRect/>
          </a:stretch>
        </p:blipFill>
        <p:spPr>
          <a:xfrm>
            <a:off x="8664178" y="4715750"/>
            <a:ext cx="2734445" cy="2172223"/>
          </a:xfrm>
          <a:prstGeom prst="rect">
            <a:avLst/>
          </a:prstGeom>
        </p:spPr>
      </p:pic>
      <p:pic>
        <p:nvPicPr>
          <p:cNvPr id="5" name="Picture 4">
            <a:extLst>
              <a:ext uri="{FF2B5EF4-FFF2-40B4-BE49-F238E27FC236}">
                <a16:creationId xmlns:a16="http://schemas.microsoft.com/office/drawing/2014/main" id="{A2E42EC0-7827-422C-9BC5-527E6999DA07}"/>
              </a:ext>
            </a:extLst>
          </p:cNvPr>
          <p:cNvPicPr>
            <a:picLocks noChangeAspect="1"/>
          </p:cNvPicPr>
          <p:nvPr/>
        </p:nvPicPr>
        <p:blipFill>
          <a:blip r:embed="rId5"/>
          <a:stretch>
            <a:fillRect/>
          </a:stretch>
        </p:blipFill>
        <p:spPr>
          <a:xfrm>
            <a:off x="8838574" y="104169"/>
            <a:ext cx="2734445" cy="2143125"/>
          </a:xfrm>
          <a:prstGeom prst="rect">
            <a:avLst/>
          </a:prstGeom>
        </p:spPr>
      </p:pic>
      <p:pic>
        <p:nvPicPr>
          <p:cNvPr id="6" name="Picture 5">
            <a:extLst>
              <a:ext uri="{FF2B5EF4-FFF2-40B4-BE49-F238E27FC236}">
                <a16:creationId xmlns:a16="http://schemas.microsoft.com/office/drawing/2014/main" id="{FA72AAD5-3424-4208-9B5F-30BAC89D14E2}"/>
              </a:ext>
            </a:extLst>
          </p:cNvPr>
          <p:cNvPicPr>
            <a:picLocks noChangeAspect="1"/>
          </p:cNvPicPr>
          <p:nvPr/>
        </p:nvPicPr>
        <p:blipFill>
          <a:blip r:embed="rId6"/>
          <a:stretch>
            <a:fillRect/>
          </a:stretch>
        </p:blipFill>
        <p:spPr>
          <a:xfrm>
            <a:off x="8838574" y="2492033"/>
            <a:ext cx="2515386" cy="2097464"/>
          </a:xfrm>
          <a:prstGeom prst="rect">
            <a:avLst/>
          </a:prstGeom>
        </p:spPr>
      </p:pic>
    </p:spTree>
    <p:extLst>
      <p:ext uri="{BB962C8B-B14F-4D97-AF65-F5344CB8AC3E}">
        <p14:creationId xmlns:p14="http://schemas.microsoft.com/office/powerpoint/2010/main" val="2901952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1029ED5-F105-4DD2-99C8-1E4422817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2D621E68-BF28-4A1C-B1A2-4E55E139E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BE8BBE4D-F0DF-49B9-B75A-99DAC53ACA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E0F07DDC-34A6-46A1-9DE9-2BBE2931A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CEB2BF9-B8DB-45B9-86EA-D197B5B1A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08B5BB34-3801-4E70-A981-FE007635E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38432A75-2CEB-463C-A8F2-ABB50A79F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E7E850B8-C050-4597-8BEB-113FEC9A2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24ACC798-9CEC-4B6F-A8DD-F8E6FCCCF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1D58A8C6-1294-4CD9-89BC-F1E981A5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32F2ED6-6143-46C4-A641-72D42732B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5C9652B3-A450-4ED6-8FBF-F536BA60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22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9EC08BA-D06C-4ADE-9E5E-E2F59E379025}"/>
              </a:ext>
            </a:extLst>
          </p:cNvPr>
          <p:cNvPicPr>
            <a:picLocks noChangeAspect="1"/>
          </p:cNvPicPr>
          <p:nvPr/>
        </p:nvPicPr>
        <p:blipFill rotWithShape="1">
          <a:blip r:embed="rId2"/>
          <a:srcRect t="16760" r="1" b="5210"/>
          <a:stretch/>
        </p:blipFill>
        <p:spPr>
          <a:xfrm>
            <a:off x="568452" y="571500"/>
            <a:ext cx="11055096" cy="5715000"/>
          </a:xfrm>
          <a:prstGeom prst="rect">
            <a:avLst/>
          </a:prstGeom>
        </p:spPr>
      </p:pic>
    </p:spTree>
    <p:extLst>
      <p:ext uri="{BB962C8B-B14F-4D97-AF65-F5344CB8AC3E}">
        <p14:creationId xmlns:p14="http://schemas.microsoft.com/office/powerpoint/2010/main" val="51482061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otalTime>13</TotalTime>
  <Words>444</Words>
  <Application>Microsoft Office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Adobe Devanagari</vt:lpstr>
      <vt:lpstr>Arial</vt:lpstr>
      <vt:lpstr>Times New Roman</vt:lpstr>
      <vt:lpstr>Trebuchet MS</vt:lpstr>
      <vt:lpstr>Wingdings 3</vt:lpstr>
      <vt:lpstr>Facet</vt:lpstr>
      <vt:lpstr> DEPARTMENT OF  ELECTRICAL AND ELECTRONICS ENGINEERING BIRLA INSTITUTE OF TECHNOLOGY, MESRA  </vt:lpstr>
      <vt:lpstr>CONTENTS</vt:lpstr>
      <vt:lpstr>MOTIVATION :</vt:lpstr>
      <vt:lpstr>OBJECTIVE :</vt:lpstr>
      <vt:lpstr>WORK DONE :</vt:lpstr>
      <vt:lpstr>APPLICATIONS &amp; FUTURE SCOPE :</vt:lpstr>
      <vt:lpstr>RESULTS &amp; CONCLUSIONS :</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DEPARTMENT OF  ELECTRICAL AND ELECTRONICS ENGINEERING BIRLA INSTITUTE OF TECHNOLOGY, MESRA  </dc:title>
  <dc:creator>Devansh Baldwa</dc:creator>
  <cp:lastModifiedBy>Devansh Baldwa</cp:lastModifiedBy>
  <cp:revision>4</cp:revision>
  <dcterms:created xsi:type="dcterms:W3CDTF">2019-08-10T09:56:40Z</dcterms:created>
  <dcterms:modified xsi:type="dcterms:W3CDTF">2019-08-10T10:10:44Z</dcterms:modified>
</cp:coreProperties>
</file>