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29"/>
  </p:notesMasterIdLst>
  <p:sldIdLst>
    <p:sldId id="258" r:id="rId2"/>
    <p:sldId id="270" r:id="rId3"/>
    <p:sldId id="272" r:id="rId4"/>
    <p:sldId id="256" r:id="rId5"/>
    <p:sldId id="257" r:id="rId6"/>
    <p:sldId id="266" r:id="rId7"/>
    <p:sldId id="261" r:id="rId8"/>
    <p:sldId id="273" r:id="rId9"/>
    <p:sldId id="274" r:id="rId10"/>
    <p:sldId id="262" r:id="rId11"/>
    <p:sldId id="275" r:id="rId12"/>
    <p:sldId id="267" r:id="rId13"/>
    <p:sldId id="269" r:id="rId14"/>
    <p:sldId id="263" r:id="rId15"/>
    <p:sldId id="276" r:id="rId16"/>
    <p:sldId id="265" r:id="rId17"/>
    <p:sldId id="268" r:id="rId18"/>
    <p:sldId id="283" r:id="rId19"/>
    <p:sldId id="277" r:id="rId20"/>
    <p:sldId id="281" r:id="rId21"/>
    <p:sldId id="278" r:id="rId22"/>
    <p:sldId id="282" r:id="rId23"/>
    <p:sldId id="279" r:id="rId24"/>
    <p:sldId id="285" r:id="rId25"/>
    <p:sldId id="259" r:id="rId26"/>
    <p:sldId id="284" r:id="rId27"/>
    <p:sldId id="26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42"/>
    <p:restoredTop sz="94643"/>
  </p:normalViewPr>
  <p:slideViewPr>
    <p:cSldViewPr snapToGrid="0">
      <p:cViewPr>
        <p:scale>
          <a:sx n="73" d="100"/>
          <a:sy n="73" d="100"/>
        </p:scale>
        <p:origin x="1784" y="1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05EA6C-DD1B-4F51-A080-C9E2C5199FD5}"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7C68D3EA-F3D9-46A0-A0F1-D18DB24BBDBC}">
      <dgm:prSet/>
      <dgm:spPr/>
      <dgm:t>
        <a:bodyPr/>
        <a:lstStyle/>
        <a:p>
          <a:r>
            <a:rPr lang="en-US" dirty="0"/>
            <a:t>EDA &amp; Data cleaning</a:t>
          </a:r>
        </a:p>
      </dgm:t>
    </dgm:pt>
    <dgm:pt modelId="{4CF2A017-BF59-4EC0-AC89-09A767E188A0}" type="parTrans" cxnId="{87FE8A73-BDAE-4556-A864-762A032EB294}">
      <dgm:prSet/>
      <dgm:spPr/>
      <dgm:t>
        <a:bodyPr/>
        <a:lstStyle/>
        <a:p>
          <a:endParaRPr lang="en-US"/>
        </a:p>
      </dgm:t>
    </dgm:pt>
    <dgm:pt modelId="{2C251CFF-6A58-4CEA-94E9-1D80F573918C}" type="sibTrans" cxnId="{87FE8A73-BDAE-4556-A864-762A032EB294}">
      <dgm:prSet/>
      <dgm:spPr/>
      <dgm:t>
        <a:bodyPr/>
        <a:lstStyle/>
        <a:p>
          <a:endParaRPr lang="en-US"/>
        </a:p>
      </dgm:t>
    </dgm:pt>
    <dgm:pt modelId="{93E64757-F9AE-427B-8E26-5E27F9541576}">
      <dgm:prSet/>
      <dgm:spPr/>
      <dgm:t>
        <a:bodyPr/>
        <a:lstStyle/>
        <a:p>
          <a:r>
            <a:rPr lang="en-US"/>
            <a:t>Handling Categorical Data</a:t>
          </a:r>
        </a:p>
      </dgm:t>
    </dgm:pt>
    <dgm:pt modelId="{6948360F-7DC3-4E19-AE46-DD4F156D8D69}" type="parTrans" cxnId="{C154158D-0FE6-4D0F-A318-364F954C599F}">
      <dgm:prSet/>
      <dgm:spPr/>
      <dgm:t>
        <a:bodyPr/>
        <a:lstStyle/>
        <a:p>
          <a:endParaRPr lang="en-US"/>
        </a:p>
      </dgm:t>
    </dgm:pt>
    <dgm:pt modelId="{4201FD29-47B8-4360-82B5-763E47EB72DC}" type="sibTrans" cxnId="{C154158D-0FE6-4D0F-A318-364F954C599F}">
      <dgm:prSet/>
      <dgm:spPr/>
      <dgm:t>
        <a:bodyPr/>
        <a:lstStyle/>
        <a:p>
          <a:endParaRPr lang="en-US"/>
        </a:p>
      </dgm:t>
    </dgm:pt>
    <dgm:pt modelId="{E092BB21-3C89-47BC-8B65-E6F90DB36544}">
      <dgm:prSet/>
      <dgm:spPr/>
      <dgm:t>
        <a:bodyPr/>
        <a:lstStyle/>
        <a:p>
          <a:r>
            <a:rPr lang="en-US" dirty="0"/>
            <a:t>Feature Engineering</a:t>
          </a:r>
        </a:p>
      </dgm:t>
    </dgm:pt>
    <dgm:pt modelId="{3028E33D-E471-4824-89FB-B25B51FEC05F}" type="parTrans" cxnId="{9329D2D8-ADE3-418D-86F8-B341DC9E5F17}">
      <dgm:prSet/>
      <dgm:spPr/>
      <dgm:t>
        <a:bodyPr/>
        <a:lstStyle/>
        <a:p>
          <a:endParaRPr lang="en-US"/>
        </a:p>
      </dgm:t>
    </dgm:pt>
    <dgm:pt modelId="{630A69A6-AB30-423E-BA55-FDDE31D4F9E1}" type="sibTrans" cxnId="{9329D2D8-ADE3-418D-86F8-B341DC9E5F17}">
      <dgm:prSet/>
      <dgm:spPr/>
      <dgm:t>
        <a:bodyPr/>
        <a:lstStyle/>
        <a:p>
          <a:endParaRPr lang="en-US"/>
        </a:p>
      </dgm:t>
    </dgm:pt>
    <dgm:pt modelId="{523CBC66-EBCC-4B66-9BFB-7DCBCA61BC35}">
      <dgm:prSet/>
      <dgm:spPr/>
      <dgm:t>
        <a:bodyPr/>
        <a:lstStyle/>
        <a:p>
          <a:r>
            <a:rPr lang="en-US" dirty="0"/>
            <a:t>Data Sampling and Model selection</a:t>
          </a:r>
        </a:p>
      </dgm:t>
    </dgm:pt>
    <dgm:pt modelId="{385D9C95-B20B-4477-94CE-6A06612A0B96}" type="parTrans" cxnId="{2424D5FC-118D-449B-8FF8-80790C2EC760}">
      <dgm:prSet/>
      <dgm:spPr/>
      <dgm:t>
        <a:bodyPr/>
        <a:lstStyle/>
        <a:p>
          <a:endParaRPr lang="en-US"/>
        </a:p>
      </dgm:t>
    </dgm:pt>
    <dgm:pt modelId="{FD5CA8BC-78E3-4911-8477-35F4CD800941}" type="sibTrans" cxnId="{2424D5FC-118D-449B-8FF8-80790C2EC760}">
      <dgm:prSet/>
      <dgm:spPr/>
      <dgm:t>
        <a:bodyPr/>
        <a:lstStyle/>
        <a:p>
          <a:endParaRPr lang="en-US"/>
        </a:p>
      </dgm:t>
    </dgm:pt>
    <dgm:pt modelId="{452DF147-11A6-C149-B26A-A0AA360CCDF9}" type="pres">
      <dgm:prSet presAssocID="{2305EA6C-DD1B-4F51-A080-C9E2C5199FD5}" presName="CompostProcess" presStyleCnt="0">
        <dgm:presLayoutVars>
          <dgm:dir/>
          <dgm:resizeHandles val="exact"/>
        </dgm:presLayoutVars>
      </dgm:prSet>
      <dgm:spPr/>
    </dgm:pt>
    <dgm:pt modelId="{473A2787-7B7D-A74F-8EF1-388BE0890ABD}" type="pres">
      <dgm:prSet presAssocID="{2305EA6C-DD1B-4F51-A080-C9E2C5199FD5}" presName="arrow" presStyleLbl="bgShp" presStyleIdx="0" presStyleCnt="1"/>
      <dgm:spPr/>
    </dgm:pt>
    <dgm:pt modelId="{3D5ED14A-8C26-2B4A-88B0-E3466BA70D0C}" type="pres">
      <dgm:prSet presAssocID="{2305EA6C-DD1B-4F51-A080-C9E2C5199FD5}" presName="linearProcess" presStyleCnt="0"/>
      <dgm:spPr/>
    </dgm:pt>
    <dgm:pt modelId="{84CABDA3-B464-9344-902E-574D541DD428}" type="pres">
      <dgm:prSet presAssocID="{7C68D3EA-F3D9-46A0-A0F1-D18DB24BBDBC}" presName="textNode" presStyleLbl="node1" presStyleIdx="0" presStyleCnt="4" custScaleX="168489">
        <dgm:presLayoutVars>
          <dgm:bulletEnabled val="1"/>
        </dgm:presLayoutVars>
      </dgm:prSet>
      <dgm:spPr/>
    </dgm:pt>
    <dgm:pt modelId="{C54853A2-758E-4D4C-8F3C-6BA7447EE3F4}" type="pres">
      <dgm:prSet presAssocID="{2C251CFF-6A58-4CEA-94E9-1D80F573918C}" presName="sibTrans" presStyleCnt="0"/>
      <dgm:spPr/>
    </dgm:pt>
    <dgm:pt modelId="{347DF488-4FAF-7842-8562-C01EB157E314}" type="pres">
      <dgm:prSet presAssocID="{93E64757-F9AE-427B-8E26-5E27F9541576}" presName="textNode" presStyleLbl="node1" presStyleIdx="1" presStyleCnt="4" custScaleX="168489">
        <dgm:presLayoutVars>
          <dgm:bulletEnabled val="1"/>
        </dgm:presLayoutVars>
      </dgm:prSet>
      <dgm:spPr/>
    </dgm:pt>
    <dgm:pt modelId="{94F10F5D-C346-6848-8E63-85F67DEB1488}" type="pres">
      <dgm:prSet presAssocID="{4201FD29-47B8-4360-82B5-763E47EB72DC}" presName="sibTrans" presStyleCnt="0"/>
      <dgm:spPr/>
    </dgm:pt>
    <dgm:pt modelId="{7599E5B5-FAFE-DF43-A2ED-9A6500CAE909}" type="pres">
      <dgm:prSet presAssocID="{E092BB21-3C89-47BC-8B65-E6F90DB36544}" presName="textNode" presStyleLbl="node1" presStyleIdx="2" presStyleCnt="4" custScaleX="168489">
        <dgm:presLayoutVars>
          <dgm:bulletEnabled val="1"/>
        </dgm:presLayoutVars>
      </dgm:prSet>
      <dgm:spPr/>
    </dgm:pt>
    <dgm:pt modelId="{7922D2E5-B016-444D-AB14-3CCDB253B786}" type="pres">
      <dgm:prSet presAssocID="{630A69A6-AB30-423E-BA55-FDDE31D4F9E1}" presName="sibTrans" presStyleCnt="0"/>
      <dgm:spPr/>
    </dgm:pt>
    <dgm:pt modelId="{2964D9A0-4987-B240-B8D4-6BA957C07D04}" type="pres">
      <dgm:prSet presAssocID="{523CBC66-EBCC-4B66-9BFB-7DCBCA61BC35}" presName="textNode" presStyleLbl="node1" presStyleIdx="3" presStyleCnt="4" custScaleX="168489">
        <dgm:presLayoutVars>
          <dgm:bulletEnabled val="1"/>
        </dgm:presLayoutVars>
      </dgm:prSet>
      <dgm:spPr/>
    </dgm:pt>
  </dgm:ptLst>
  <dgm:cxnLst>
    <dgm:cxn modelId="{ED419B00-975D-E447-B99D-6BE08543298B}" type="presOf" srcId="{93E64757-F9AE-427B-8E26-5E27F9541576}" destId="{347DF488-4FAF-7842-8562-C01EB157E314}" srcOrd="0" destOrd="0" presId="urn:microsoft.com/office/officeart/2005/8/layout/hProcess9"/>
    <dgm:cxn modelId="{69D16206-9523-9A45-959A-218107EE115C}" type="presOf" srcId="{E092BB21-3C89-47BC-8B65-E6F90DB36544}" destId="{7599E5B5-FAFE-DF43-A2ED-9A6500CAE909}" srcOrd="0" destOrd="0" presId="urn:microsoft.com/office/officeart/2005/8/layout/hProcess9"/>
    <dgm:cxn modelId="{19F4A833-A97E-B247-955B-477E9E99588D}" type="presOf" srcId="{523CBC66-EBCC-4B66-9BFB-7DCBCA61BC35}" destId="{2964D9A0-4987-B240-B8D4-6BA957C07D04}" srcOrd="0" destOrd="0" presId="urn:microsoft.com/office/officeart/2005/8/layout/hProcess9"/>
    <dgm:cxn modelId="{87FE8A73-BDAE-4556-A864-762A032EB294}" srcId="{2305EA6C-DD1B-4F51-A080-C9E2C5199FD5}" destId="{7C68D3EA-F3D9-46A0-A0F1-D18DB24BBDBC}" srcOrd="0" destOrd="0" parTransId="{4CF2A017-BF59-4EC0-AC89-09A767E188A0}" sibTransId="{2C251CFF-6A58-4CEA-94E9-1D80F573918C}"/>
    <dgm:cxn modelId="{C154158D-0FE6-4D0F-A318-364F954C599F}" srcId="{2305EA6C-DD1B-4F51-A080-C9E2C5199FD5}" destId="{93E64757-F9AE-427B-8E26-5E27F9541576}" srcOrd="1" destOrd="0" parTransId="{6948360F-7DC3-4E19-AE46-DD4F156D8D69}" sibTransId="{4201FD29-47B8-4360-82B5-763E47EB72DC}"/>
    <dgm:cxn modelId="{6710B0C2-0EBF-1848-AB69-EDB9247A3539}" type="presOf" srcId="{7C68D3EA-F3D9-46A0-A0F1-D18DB24BBDBC}" destId="{84CABDA3-B464-9344-902E-574D541DD428}" srcOrd="0" destOrd="0" presId="urn:microsoft.com/office/officeart/2005/8/layout/hProcess9"/>
    <dgm:cxn modelId="{CA7A90C4-9481-BB48-9D5F-98F3FE9B6D07}" type="presOf" srcId="{2305EA6C-DD1B-4F51-A080-C9E2C5199FD5}" destId="{452DF147-11A6-C149-B26A-A0AA360CCDF9}" srcOrd="0" destOrd="0" presId="urn:microsoft.com/office/officeart/2005/8/layout/hProcess9"/>
    <dgm:cxn modelId="{9329D2D8-ADE3-418D-86F8-B341DC9E5F17}" srcId="{2305EA6C-DD1B-4F51-A080-C9E2C5199FD5}" destId="{E092BB21-3C89-47BC-8B65-E6F90DB36544}" srcOrd="2" destOrd="0" parTransId="{3028E33D-E471-4824-89FB-B25B51FEC05F}" sibTransId="{630A69A6-AB30-423E-BA55-FDDE31D4F9E1}"/>
    <dgm:cxn modelId="{2424D5FC-118D-449B-8FF8-80790C2EC760}" srcId="{2305EA6C-DD1B-4F51-A080-C9E2C5199FD5}" destId="{523CBC66-EBCC-4B66-9BFB-7DCBCA61BC35}" srcOrd="3" destOrd="0" parTransId="{385D9C95-B20B-4477-94CE-6A06612A0B96}" sibTransId="{FD5CA8BC-78E3-4911-8477-35F4CD800941}"/>
    <dgm:cxn modelId="{8BD59CE6-A568-9648-8EFE-D74DA83ECA07}" type="presParOf" srcId="{452DF147-11A6-C149-B26A-A0AA360CCDF9}" destId="{473A2787-7B7D-A74F-8EF1-388BE0890ABD}" srcOrd="0" destOrd="0" presId="urn:microsoft.com/office/officeart/2005/8/layout/hProcess9"/>
    <dgm:cxn modelId="{7CC290E3-6B54-AF40-935C-047EDCCAAD2D}" type="presParOf" srcId="{452DF147-11A6-C149-B26A-A0AA360CCDF9}" destId="{3D5ED14A-8C26-2B4A-88B0-E3466BA70D0C}" srcOrd="1" destOrd="0" presId="urn:microsoft.com/office/officeart/2005/8/layout/hProcess9"/>
    <dgm:cxn modelId="{F4C18181-B426-0A49-9955-71D4729F378B}" type="presParOf" srcId="{3D5ED14A-8C26-2B4A-88B0-E3466BA70D0C}" destId="{84CABDA3-B464-9344-902E-574D541DD428}" srcOrd="0" destOrd="0" presId="urn:microsoft.com/office/officeart/2005/8/layout/hProcess9"/>
    <dgm:cxn modelId="{428C4903-0598-4B4B-A520-989C65BBD556}" type="presParOf" srcId="{3D5ED14A-8C26-2B4A-88B0-E3466BA70D0C}" destId="{C54853A2-758E-4D4C-8F3C-6BA7447EE3F4}" srcOrd="1" destOrd="0" presId="urn:microsoft.com/office/officeart/2005/8/layout/hProcess9"/>
    <dgm:cxn modelId="{A6B14F59-D0F2-0D41-89B0-6D56E0C0C2F2}" type="presParOf" srcId="{3D5ED14A-8C26-2B4A-88B0-E3466BA70D0C}" destId="{347DF488-4FAF-7842-8562-C01EB157E314}" srcOrd="2" destOrd="0" presId="urn:microsoft.com/office/officeart/2005/8/layout/hProcess9"/>
    <dgm:cxn modelId="{57FD7BAD-9286-7445-9BCB-7B90B23DBD91}" type="presParOf" srcId="{3D5ED14A-8C26-2B4A-88B0-E3466BA70D0C}" destId="{94F10F5D-C346-6848-8E63-85F67DEB1488}" srcOrd="3" destOrd="0" presId="urn:microsoft.com/office/officeart/2005/8/layout/hProcess9"/>
    <dgm:cxn modelId="{654C19AC-A805-9149-9CEA-AC12540B2484}" type="presParOf" srcId="{3D5ED14A-8C26-2B4A-88B0-E3466BA70D0C}" destId="{7599E5B5-FAFE-DF43-A2ED-9A6500CAE909}" srcOrd="4" destOrd="0" presId="urn:microsoft.com/office/officeart/2005/8/layout/hProcess9"/>
    <dgm:cxn modelId="{1C4C2C14-D90C-9242-92DA-9926E5E0656B}" type="presParOf" srcId="{3D5ED14A-8C26-2B4A-88B0-E3466BA70D0C}" destId="{7922D2E5-B016-444D-AB14-3CCDB253B786}" srcOrd="5" destOrd="0" presId="urn:microsoft.com/office/officeart/2005/8/layout/hProcess9"/>
    <dgm:cxn modelId="{25C66D50-F4E4-DF4A-896F-815EEF531B6C}" type="presParOf" srcId="{3D5ED14A-8C26-2B4A-88B0-E3466BA70D0C}" destId="{2964D9A0-4987-B240-B8D4-6BA957C07D04}"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93B011-B7A1-49BA-805E-0C419BDD10A4}"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9203D067-6837-40E8-A04F-53691ADE6777}">
      <dgm:prSet custT="1"/>
      <dgm:spPr/>
      <dgm:t>
        <a:bodyPr/>
        <a:lstStyle/>
        <a:p>
          <a:pPr>
            <a:lnSpc>
              <a:spcPct val="100000"/>
            </a:lnSpc>
            <a:defRPr b="1"/>
          </a:pPr>
          <a:r>
            <a:rPr lang="en-US" sz="1600" dirty="0">
              <a:latin typeface="Raleway" pitchFamily="2" charset="77"/>
            </a:rPr>
            <a:t>Handling the missing values by :</a:t>
          </a:r>
        </a:p>
      </dgm:t>
    </dgm:pt>
    <dgm:pt modelId="{3D6CC079-2A8A-4AA8-A95C-FE0A467BF0EF}" type="parTrans" cxnId="{F113E156-56E8-495D-A4EB-3750D3744C9F}">
      <dgm:prSet/>
      <dgm:spPr/>
      <dgm:t>
        <a:bodyPr/>
        <a:lstStyle/>
        <a:p>
          <a:endParaRPr lang="en-US"/>
        </a:p>
      </dgm:t>
    </dgm:pt>
    <dgm:pt modelId="{BAD44594-68A9-408C-BBA8-8AD20F21BEEA}" type="sibTrans" cxnId="{F113E156-56E8-495D-A4EB-3750D3744C9F}">
      <dgm:prSet/>
      <dgm:spPr/>
      <dgm:t>
        <a:bodyPr/>
        <a:lstStyle/>
        <a:p>
          <a:endParaRPr lang="en-US"/>
        </a:p>
      </dgm:t>
    </dgm:pt>
    <dgm:pt modelId="{F743B899-8085-4522-ACAA-11D87D4EEB5C}">
      <dgm:prSet/>
      <dgm:spPr/>
      <dgm:t>
        <a:bodyPr/>
        <a:lstStyle/>
        <a:p>
          <a:pPr>
            <a:lnSpc>
              <a:spcPct val="100000"/>
            </a:lnSpc>
          </a:pPr>
          <a:r>
            <a:rPr lang="en-US" dirty="0">
              <a:latin typeface="Raleway" pitchFamily="2" charset="77"/>
            </a:rPr>
            <a:t>Imputation: Filling in missing values using statistical methods. </a:t>
          </a:r>
        </a:p>
        <a:p>
          <a:pPr>
            <a:lnSpc>
              <a:spcPct val="100000"/>
            </a:lnSpc>
          </a:pPr>
          <a:r>
            <a:rPr lang="en-US" dirty="0">
              <a:latin typeface="Raleway" pitchFamily="2" charset="77"/>
            </a:rPr>
            <a:t>Deletion: Removing rows or columns with missing values if they are deemed insignificant or cannot be reliably imputed.</a:t>
          </a:r>
        </a:p>
      </dgm:t>
    </dgm:pt>
    <dgm:pt modelId="{0BACB2A6-6E98-4CD4-A942-042539ECA7A7}" type="parTrans" cxnId="{225813E4-4E43-42DB-8384-2D8E55007AA4}">
      <dgm:prSet/>
      <dgm:spPr/>
      <dgm:t>
        <a:bodyPr/>
        <a:lstStyle/>
        <a:p>
          <a:endParaRPr lang="en-US"/>
        </a:p>
      </dgm:t>
    </dgm:pt>
    <dgm:pt modelId="{0A059302-1698-4ED0-AC34-89FAFCEB6DFC}" type="sibTrans" cxnId="{225813E4-4E43-42DB-8384-2D8E55007AA4}">
      <dgm:prSet/>
      <dgm:spPr/>
      <dgm:t>
        <a:bodyPr/>
        <a:lstStyle/>
        <a:p>
          <a:endParaRPr lang="en-US"/>
        </a:p>
      </dgm:t>
    </dgm:pt>
    <dgm:pt modelId="{33989F93-10D5-408F-BB62-F20F192D8D4C}">
      <dgm:prSet custT="1"/>
      <dgm:spPr/>
      <dgm:t>
        <a:bodyPr/>
        <a:lstStyle/>
        <a:p>
          <a:pPr>
            <a:lnSpc>
              <a:spcPct val="100000"/>
            </a:lnSpc>
            <a:defRPr b="1"/>
          </a:pPr>
          <a:r>
            <a:rPr lang="en-US" sz="1600" dirty="0">
              <a:latin typeface="Raleway" pitchFamily="2" charset="77"/>
            </a:rPr>
            <a:t>Normalizing Fare Amounts</a:t>
          </a:r>
        </a:p>
      </dgm:t>
    </dgm:pt>
    <dgm:pt modelId="{7EDF8D55-CAC8-4C05-BCAC-1D6CCCF32CF3}" type="parTrans" cxnId="{CF725351-EAB0-4C88-A04B-8DF6D53D2209}">
      <dgm:prSet/>
      <dgm:spPr/>
      <dgm:t>
        <a:bodyPr/>
        <a:lstStyle/>
        <a:p>
          <a:endParaRPr lang="en-US"/>
        </a:p>
      </dgm:t>
    </dgm:pt>
    <dgm:pt modelId="{2C9DD83F-CCAC-4C65-8F13-3719D412A47E}" type="sibTrans" cxnId="{CF725351-EAB0-4C88-A04B-8DF6D53D2209}">
      <dgm:prSet/>
      <dgm:spPr/>
      <dgm:t>
        <a:bodyPr/>
        <a:lstStyle/>
        <a:p>
          <a:endParaRPr lang="en-US"/>
        </a:p>
      </dgm:t>
    </dgm:pt>
    <dgm:pt modelId="{5579D9D9-A1B8-4C1C-A7EB-AF3576A3702A}">
      <dgm:prSet/>
      <dgm:spPr/>
      <dgm:t>
        <a:bodyPr/>
        <a:lstStyle/>
        <a:p>
          <a:pPr>
            <a:lnSpc>
              <a:spcPct val="100000"/>
            </a:lnSpc>
          </a:pPr>
          <a:r>
            <a:rPr lang="en-US" dirty="0">
              <a:latin typeface="Raleway" pitchFamily="2" charset="77"/>
            </a:rPr>
            <a:t>Z-score normalization: Standardizing fare values to have a mean of 0 and a standard deviation of 1.</a:t>
          </a:r>
        </a:p>
      </dgm:t>
    </dgm:pt>
    <dgm:pt modelId="{438B2750-1B5C-4619-8553-71E391E96D41}" type="parTrans" cxnId="{900289E9-D84D-4F2B-8439-F0399B502C8F}">
      <dgm:prSet/>
      <dgm:spPr/>
      <dgm:t>
        <a:bodyPr/>
        <a:lstStyle/>
        <a:p>
          <a:endParaRPr lang="en-US"/>
        </a:p>
      </dgm:t>
    </dgm:pt>
    <dgm:pt modelId="{F9D4872B-B2A8-4512-865B-AA124D061025}" type="sibTrans" cxnId="{900289E9-D84D-4F2B-8439-F0399B502C8F}">
      <dgm:prSet/>
      <dgm:spPr/>
      <dgm:t>
        <a:bodyPr/>
        <a:lstStyle/>
        <a:p>
          <a:endParaRPr lang="en-US"/>
        </a:p>
      </dgm:t>
    </dgm:pt>
    <dgm:pt modelId="{50933860-59CC-4323-85D1-190AF5618CF1}" type="pres">
      <dgm:prSet presAssocID="{9393B011-B7A1-49BA-805E-0C419BDD10A4}" presName="root" presStyleCnt="0">
        <dgm:presLayoutVars>
          <dgm:dir/>
          <dgm:resizeHandles val="exact"/>
        </dgm:presLayoutVars>
      </dgm:prSet>
      <dgm:spPr/>
    </dgm:pt>
    <dgm:pt modelId="{0B6FA9C6-6106-483B-B168-6A83F11F69AD}" type="pres">
      <dgm:prSet presAssocID="{9203D067-6837-40E8-A04F-53691ADE6777}" presName="compNode" presStyleCnt="0"/>
      <dgm:spPr/>
    </dgm:pt>
    <dgm:pt modelId="{223FEAFC-C002-4AA8-A617-A81CE23FD25B}" type="pres">
      <dgm:prSet presAssocID="{9203D067-6837-40E8-A04F-53691ADE677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1C5E5C67-DE8C-4F07-94AF-3B482CE465D5}" type="pres">
      <dgm:prSet presAssocID="{9203D067-6837-40E8-A04F-53691ADE6777}" presName="iconSpace" presStyleCnt="0"/>
      <dgm:spPr/>
    </dgm:pt>
    <dgm:pt modelId="{3E1391BD-E70B-48FE-9FB9-57D29E97859B}" type="pres">
      <dgm:prSet presAssocID="{9203D067-6837-40E8-A04F-53691ADE6777}" presName="parTx" presStyleLbl="revTx" presStyleIdx="0" presStyleCnt="4">
        <dgm:presLayoutVars>
          <dgm:chMax val="0"/>
          <dgm:chPref val="0"/>
        </dgm:presLayoutVars>
      </dgm:prSet>
      <dgm:spPr/>
    </dgm:pt>
    <dgm:pt modelId="{17AD3FB5-920C-45A7-A717-D4AD8B69E6B1}" type="pres">
      <dgm:prSet presAssocID="{9203D067-6837-40E8-A04F-53691ADE6777}" presName="txSpace" presStyleCnt="0"/>
      <dgm:spPr/>
    </dgm:pt>
    <dgm:pt modelId="{9D95369E-9C42-40C7-BE08-90EDF5F29BD3}" type="pres">
      <dgm:prSet presAssocID="{9203D067-6837-40E8-A04F-53691ADE6777}" presName="desTx" presStyleLbl="revTx" presStyleIdx="1" presStyleCnt="4" custLinFactNeighborX="0" custLinFactNeighborY="-25089">
        <dgm:presLayoutVars/>
      </dgm:prSet>
      <dgm:spPr/>
    </dgm:pt>
    <dgm:pt modelId="{10401D9B-D967-4785-948F-50F2ECDF8D99}" type="pres">
      <dgm:prSet presAssocID="{BAD44594-68A9-408C-BBA8-8AD20F21BEEA}" presName="sibTrans" presStyleCnt="0"/>
      <dgm:spPr/>
    </dgm:pt>
    <dgm:pt modelId="{8C52B083-BDDB-41A9-A52A-9B0010013A12}" type="pres">
      <dgm:prSet presAssocID="{33989F93-10D5-408F-BB62-F20F192D8D4C}" presName="compNode" presStyleCnt="0"/>
      <dgm:spPr/>
    </dgm:pt>
    <dgm:pt modelId="{28B0A795-F75E-4875-B820-907D6BF04080}" type="pres">
      <dgm:prSet presAssocID="{33989F93-10D5-408F-BB62-F20F192D8D4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lculator"/>
        </a:ext>
      </dgm:extLst>
    </dgm:pt>
    <dgm:pt modelId="{21A98FD1-B90F-4BF9-832B-869E6C79A321}" type="pres">
      <dgm:prSet presAssocID="{33989F93-10D5-408F-BB62-F20F192D8D4C}" presName="iconSpace" presStyleCnt="0"/>
      <dgm:spPr/>
    </dgm:pt>
    <dgm:pt modelId="{469042F3-9D2D-494F-A747-FA3C0AE2CE52}" type="pres">
      <dgm:prSet presAssocID="{33989F93-10D5-408F-BB62-F20F192D8D4C}" presName="parTx" presStyleLbl="revTx" presStyleIdx="2" presStyleCnt="4">
        <dgm:presLayoutVars>
          <dgm:chMax val="0"/>
          <dgm:chPref val="0"/>
        </dgm:presLayoutVars>
      </dgm:prSet>
      <dgm:spPr/>
    </dgm:pt>
    <dgm:pt modelId="{6DF2373F-6C81-4DEC-81BA-7B7F3F673BE2}" type="pres">
      <dgm:prSet presAssocID="{33989F93-10D5-408F-BB62-F20F192D8D4C}" presName="txSpace" presStyleCnt="0"/>
      <dgm:spPr/>
    </dgm:pt>
    <dgm:pt modelId="{731049F5-B1A9-422C-8877-3664B3F2A5D0}" type="pres">
      <dgm:prSet presAssocID="{33989F93-10D5-408F-BB62-F20F192D8D4C}" presName="desTx" presStyleLbl="revTx" presStyleIdx="3" presStyleCnt="4" custLinFactNeighborX="804" custLinFactNeighborY="-22580">
        <dgm:presLayoutVars/>
      </dgm:prSet>
      <dgm:spPr/>
    </dgm:pt>
  </dgm:ptLst>
  <dgm:cxnLst>
    <dgm:cxn modelId="{11A15E1C-EF4A-481D-91E3-1BB951A05B87}" type="presOf" srcId="{9393B011-B7A1-49BA-805E-0C419BDD10A4}" destId="{50933860-59CC-4323-85D1-190AF5618CF1}" srcOrd="0" destOrd="0" presId="urn:microsoft.com/office/officeart/2018/2/layout/IconLabelDescriptionList"/>
    <dgm:cxn modelId="{CF725351-EAB0-4C88-A04B-8DF6D53D2209}" srcId="{9393B011-B7A1-49BA-805E-0C419BDD10A4}" destId="{33989F93-10D5-408F-BB62-F20F192D8D4C}" srcOrd="1" destOrd="0" parTransId="{7EDF8D55-CAC8-4C05-BCAC-1D6CCCF32CF3}" sibTransId="{2C9DD83F-CCAC-4C65-8F13-3719D412A47E}"/>
    <dgm:cxn modelId="{F113E156-56E8-495D-A4EB-3750D3744C9F}" srcId="{9393B011-B7A1-49BA-805E-0C419BDD10A4}" destId="{9203D067-6837-40E8-A04F-53691ADE6777}" srcOrd="0" destOrd="0" parTransId="{3D6CC079-2A8A-4AA8-A95C-FE0A467BF0EF}" sibTransId="{BAD44594-68A9-408C-BBA8-8AD20F21BEEA}"/>
    <dgm:cxn modelId="{BC328B5D-D548-42BE-B9EC-8C36F235B85C}" type="presOf" srcId="{33989F93-10D5-408F-BB62-F20F192D8D4C}" destId="{469042F3-9D2D-494F-A747-FA3C0AE2CE52}" srcOrd="0" destOrd="0" presId="urn:microsoft.com/office/officeart/2018/2/layout/IconLabelDescriptionList"/>
    <dgm:cxn modelId="{9FC23D9B-5E17-44B0-AB46-192A6F0B9F7D}" type="presOf" srcId="{9203D067-6837-40E8-A04F-53691ADE6777}" destId="{3E1391BD-E70B-48FE-9FB9-57D29E97859B}" srcOrd="0" destOrd="0" presId="urn:microsoft.com/office/officeart/2018/2/layout/IconLabelDescriptionList"/>
    <dgm:cxn modelId="{6315C2CF-B33B-42E2-B4DB-8DE3A632D4AA}" type="presOf" srcId="{5579D9D9-A1B8-4C1C-A7EB-AF3576A3702A}" destId="{731049F5-B1A9-422C-8877-3664B3F2A5D0}" srcOrd="0" destOrd="0" presId="urn:microsoft.com/office/officeart/2018/2/layout/IconLabelDescriptionList"/>
    <dgm:cxn modelId="{225813E4-4E43-42DB-8384-2D8E55007AA4}" srcId="{9203D067-6837-40E8-A04F-53691ADE6777}" destId="{F743B899-8085-4522-ACAA-11D87D4EEB5C}" srcOrd="0" destOrd="0" parTransId="{0BACB2A6-6E98-4CD4-A942-042539ECA7A7}" sibTransId="{0A059302-1698-4ED0-AC34-89FAFCEB6DFC}"/>
    <dgm:cxn modelId="{900289E9-D84D-4F2B-8439-F0399B502C8F}" srcId="{33989F93-10D5-408F-BB62-F20F192D8D4C}" destId="{5579D9D9-A1B8-4C1C-A7EB-AF3576A3702A}" srcOrd="0" destOrd="0" parTransId="{438B2750-1B5C-4619-8553-71E391E96D41}" sibTransId="{F9D4872B-B2A8-4512-865B-AA124D061025}"/>
    <dgm:cxn modelId="{D43357EC-56A7-421A-9FFD-09159B18AECF}" type="presOf" srcId="{F743B899-8085-4522-ACAA-11D87D4EEB5C}" destId="{9D95369E-9C42-40C7-BE08-90EDF5F29BD3}" srcOrd="0" destOrd="0" presId="urn:microsoft.com/office/officeart/2018/2/layout/IconLabelDescriptionList"/>
    <dgm:cxn modelId="{2C147239-1F64-4F0D-9DFD-49F93260A3CF}" type="presParOf" srcId="{50933860-59CC-4323-85D1-190AF5618CF1}" destId="{0B6FA9C6-6106-483B-B168-6A83F11F69AD}" srcOrd="0" destOrd="0" presId="urn:microsoft.com/office/officeart/2018/2/layout/IconLabelDescriptionList"/>
    <dgm:cxn modelId="{7D1A84DA-F2CD-4126-9075-77D7C9684194}" type="presParOf" srcId="{0B6FA9C6-6106-483B-B168-6A83F11F69AD}" destId="{223FEAFC-C002-4AA8-A617-A81CE23FD25B}" srcOrd="0" destOrd="0" presId="urn:microsoft.com/office/officeart/2018/2/layout/IconLabelDescriptionList"/>
    <dgm:cxn modelId="{54D8154E-9052-4851-95C3-BCC1E7EECD82}" type="presParOf" srcId="{0B6FA9C6-6106-483B-B168-6A83F11F69AD}" destId="{1C5E5C67-DE8C-4F07-94AF-3B482CE465D5}" srcOrd="1" destOrd="0" presId="urn:microsoft.com/office/officeart/2018/2/layout/IconLabelDescriptionList"/>
    <dgm:cxn modelId="{2FD210C6-3995-4DC4-B495-8ED8EEDC26B4}" type="presParOf" srcId="{0B6FA9C6-6106-483B-B168-6A83F11F69AD}" destId="{3E1391BD-E70B-48FE-9FB9-57D29E97859B}" srcOrd="2" destOrd="0" presId="urn:microsoft.com/office/officeart/2018/2/layout/IconLabelDescriptionList"/>
    <dgm:cxn modelId="{06B9B59C-C758-444F-AA09-2BF9130636EE}" type="presParOf" srcId="{0B6FA9C6-6106-483B-B168-6A83F11F69AD}" destId="{17AD3FB5-920C-45A7-A717-D4AD8B69E6B1}" srcOrd="3" destOrd="0" presId="urn:microsoft.com/office/officeart/2018/2/layout/IconLabelDescriptionList"/>
    <dgm:cxn modelId="{B94C58BE-C930-4E51-B473-3F6E85C910A2}" type="presParOf" srcId="{0B6FA9C6-6106-483B-B168-6A83F11F69AD}" destId="{9D95369E-9C42-40C7-BE08-90EDF5F29BD3}" srcOrd="4" destOrd="0" presId="urn:microsoft.com/office/officeart/2018/2/layout/IconLabelDescriptionList"/>
    <dgm:cxn modelId="{03BC77DE-7E1C-435E-92FE-6996E949549A}" type="presParOf" srcId="{50933860-59CC-4323-85D1-190AF5618CF1}" destId="{10401D9B-D967-4785-948F-50F2ECDF8D99}" srcOrd="1" destOrd="0" presId="urn:microsoft.com/office/officeart/2018/2/layout/IconLabelDescriptionList"/>
    <dgm:cxn modelId="{A39E8135-84AB-40E4-BCFA-D38A07F04558}" type="presParOf" srcId="{50933860-59CC-4323-85D1-190AF5618CF1}" destId="{8C52B083-BDDB-41A9-A52A-9B0010013A12}" srcOrd="2" destOrd="0" presId="urn:microsoft.com/office/officeart/2018/2/layout/IconLabelDescriptionList"/>
    <dgm:cxn modelId="{8FA3CC0D-A442-4773-81DC-02319D66F2F5}" type="presParOf" srcId="{8C52B083-BDDB-41A9-A52A-9B0010013A12}" destId="{28B0A795-F75E-4875-B820-907D6BF04080}" srcOrd="0" destOrd="0" presId="urn:microsoft.com/office/officeart/2018/2/layout/IconLabelDescriptionList"/>
    <dgm:cxn modelId="{088651AA-332E-43FC-BC44-49FACF5AC105}" type="presParOf" srcId="{8C52B083-BDDB-41A9-A52A-9B0010013A12}" destId="{21A98FD1-B90F-4BF9-832B-869E6C79A321}" srcOrd="1" destOrd="0" presId="urn:microsoft.com/office/officeart/2018/2/layout/IconLabelDescriptionList"/>
    <dgm:cxn modelId="{D05E2530-3BFC-406A-9586-17637FD46252}" type="presParOf" srcId="{8C52B083-BDDB-41A9-A52A-9B0010013A12}" destId="{469042F3-9D2D-494F-A747-FA3C0AE2CE52}" srcOrd="2" destOrd="0" presId="urn:microsoft.com/office/officeart/2018/2/layout/IconLabelDescriptionList"/>
    <dgm:cxn modelId="{961C05B8-BB92-4277-8AFD-BABF228C0A09}" type="presParOf" srcId="{8C52B083-BDDB-41A9-A52A-9B0010013A12}" destId="{6DF2373F-6C81-4DEC-81BA-7B7F3F673BE2}" srcOrd="3" destOrd="0" presId="urn:microsoft.com/office/officeart/2018/2/layout/IconLabelDescriptionList"/>
    <dgm:cxn modelId="{E8828820-EEEF-49B5-BCF1-302EBD0FF537}" type="presParOf" srcId="{8C52B083-BDDB-41A9-A52A-9B0010013A12}" destId="{731049F5-B1A9-422C-8877-3664B3F2A5D0}"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2CF7B2-CDE3-4B73-80F0-01E834A600A3}"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7B0CD5AE-2FA7-4A92-90B2-04CFEA88530D}">
      <dgm:prSet/>
      <dgm:spPr/>
      <dgm:t>
        <a:bodyPr/>
        <a:lstStyle/>
        <a:p>
          <a:r>
            <a:rPr lang="en-US" dirty="0">
              <a:latin typeface="Raleway" pitchFamily="2" charset="77"/>
            </a:rPr>
            <a:t>Faced challenges encountered with one-hot encoding, leading to increased dimensionality.</a:t>
          </a:r>
        </a:p>
      </dgm:t>
    </dgm:pt>
    <dgm:pt modelId="{116EB42B-C878-496F-ABE2-F605A6901051}" type="parTrans" cxnId="{82261B43-5905-431A-AE31-BA0049251637}">
      <dgm:prSet/>
      <dgm:spPr/>
      <dgm:t>
        <a:bodyPr/>
        <a:lstStyle/>
        <a:p>
          <a:endParaRPr lang="en-US"/>
        </a:p>
      </dgm:t>
    </dgm:pt>
    <dgm:pt modelId="{1CDF5EE0-6E53-4572-93A0-94C157141926}" type="sibTrans" cxnId="{82261B43-5905-431A-AE31-BA0049251637}">
      <dgm:prSet/>
      <dgm:spPr/>
      <dgm:t>
        <a:bodyPr/>
        <a:lstStyle/>
        <a:p>
          <a:endParaRPr lang="en-US"/>
        </a:p>
      </dgm:t>
    </dgm:pt>
    <dgm:pt modelId="{C9C53535-5DF4-40C0-BF31-E42C84172A3A}">
      <dgm:prSet/>
      <dgm:spPr/>
      <dgm:t>
        <a:bodyPr/>
        <a:lstStyle/>
        <a:p>
          <a:r>
            <a:rPr lang="en-US" dirty="0">
              <a:latin typeface="Raleway" pitchFamily="2" charset="77"/>
            </a:rPr>
            <a:t>Transitioned to label &amp; frequency encoding technique for efficient resource management for categorical variables.</a:t>
          </a:r>
        </a:p>
      </dgm:t>
    </dgm:pt>
    <dgm:pt modelId="{2E6A04F6-0BCF-44DD-BC1F-47F555A1B031}" type="parTrans" cxnId="{607795CC-775E-4C08-8080-F8B160D60BBC}">
      <dgm:prSet/>
      <dgm:spPr/>
      <dgm:t>
        <a:bodyPr/>
        <a:lstStyle/>
        <a:p>
          <a:endParaRPr lang="en-US"/>
        </a:p>
      </dgm:t>
    </dgm:pt>
    <dgm:pt modelId="{252FDB55-FF96-4564-8095-185E9F9D3D33}" type="sibTrans" cxnId="{607795CC-775E-4C08-8080-F8B160D60BBC}">
      <dgm:prSet/>
      <dgm:spPr/>
      <dgm:t>
        <a:bodyPr/>
        <a:lstStyle/>
        <a:p>
          <a:endParaRPr lang="en-US"/>
        </a:p>
      </dgm:t>
    </dgm:pt>
    <dgm:pt modelId="{07F3B1B6-8456-448B-AB9A-3CC4F2A98916}">
      <dgm:prSet/>
      <dgm:spPr/>
      <dgm:t>
        <a:bodyPr/>
        <a:lstStyle/>
        <a:p>
          <a:r>
            <a:rPr lang="en-US" dirty="0">
              <a:latin typeface="Raleway" pitchFamily="2" charset="77"/>
            </a:rPr>
            <a:t>Made use of frequency encoding usage to make categorical data suitable for machine learning models by encoding them based on their frequency of occurrence.</a:t>
          </a:r>
        </a:p>
      </dgm:t>
    </dgm:pt>
    <dgm:pt modelId="{F4D500AF-B6F6-4E9D-AE1E-3FEFA09BE954}" type="parTrans" cxnId="{D69F2EF5-C266-44FC-85BF-4F8E124683EF}">
      <dgm:prSet/>
      <dgm:spPr/>
      <dgm:t>
        <a:bodyPr/>
        <a:lstStyle/>
        <a:p>
          <a:endParaRPr lang="en-US"/>
        </a:p>
      </dgm:t>
    </dgm:pt>
    <dgm:pt modelId="{F5269D60-E902-41E3-9E96-6CAE5101BF37}" type="sibTrans" cxnId="{D69F2EF5-C266-44FC-85BF-4F8E124683EF}">
      <dgm:prSet/>
      <dgm:spPr/>
      <dgm:t>
        <a:bodyPr/>
        <a:lstStyle/>
        <a:p>
          <a:endParaRPr lang="en-US"/>
        </a:p>
      </dgm:t>
    </dgm:pt>
    <dgm:pt modelId="{37C61C82-BB7B-8349-B156-3002B6D64B3C}" type="pres">
      <dgm:prSet presAssocID="{412CF7B2-CDE3-4B73-80F0-01E834A600A3}" presName="vert0" presStyleCnt="0">
        <dgm:presLayoutVars>
          <dgm:dir/>
          <dgm:animOne val="branch"/>
          <dgm:animLvl val="lvl"/>
        </dgm:presLayoutVars>
      </dgm:prSet>
      <dgm:spPr/>
    </dgm:pt>
    <dgm:pt modelId="{76485864-2690-474D-80B4-68BF5B3AC7EF}" type="pres">
      <dgm:prSet presAssocID="{7B0CD5AE-2FA7-4A92-90B2-04CFEA88530D}" presName="thickLine" presStyleLbl="alignNode1" presStyleIdx="0" presStyleCnt="3"/>
      <dgm:spPr/>
    </dgm:pt>
    <dgm:pt modelId="{D2790FB7-EEA1-5C4E-A136-CAE8611DABA8}" type="pres">
      <dgm:prSet presAssocID="{7B0CD5AE-2FA7-4A92-90B2-04CFEA88530D}" presName="horz1" presStyleCnt="0"/>
      <dgm:spPr/>
    </dgm:pt>
    <dgm:pt modelId="{F1ADF717-D5FE-B648-9AE9-DD7152BF8A38}" type="pres">
      <dgm:prSet presAssocID="{7B0CD5AE-2FA7-4A92-90B2-04CFEA88530D}" presName="tx1" presStyleLbl="revTx" presStyleIdx="0" presStyleCnt="3"/>
      <dgm:spPr/>
    </dgm:pt>
    <dgm:pt modelId="{A5C5E533-4166-9F45-ADCA-C0E4E72DBC7B}" type="pres">
      <dgm:prSet presAssocID="{7B0CD5AE-2FA7-4A92-90B2-04CFEA88530D}" presName="vert1" presStyleCnt="0"/>
      <dgm:spPr/>
    </dgm:pt>
    <dgm:pt modelId="{AFACFD46-7222-FB48-B3C7-032A52CC0833}" type="pres">
      <dgm:prSet presAssocID="{C9C53535-5DF4-40C0-BF31-E42C84172A3A}" presName="thickLine" presStyleLbl="alignNode1" presStyleIdx="1" presStyleCnt="3" custLinFactNeighborX="123" custLinFactNeighborY="-3100"/>
      <dgm:spPr/>
    </dgm:pt>
    <dgm:pt modelId="{A66C087D-AB9D-2A43-B69F-0B14ABF7A344}" type="pres">
      <dgm:prSet presAssocID="{C9C53535-5DF4-40C0-BF31-E42C84172A3A}" presName="horz1" presStyleCnt="0"/>
      <dgm:spPr/>
    </dgm:pt>
    <dgm:pt modelId="{B7A1EDFC-7A9A-F942-8C67-2570F95386B6}" type="pres">
      <dgm:prSet presAssocID="{C9C53535-5DF4-40C0-BF31-E42C84172A3A}" presName="tx1" presStyleLbl="revTx" presStyleIdx="1" presStyleCnt="3"/>
      <dgm:spPr/>
    </dgm:pt>
    <dgm:pt modelId="{A92D9FCB-1041-DF4C-8D29-6C57C074E777}" type="pres">
      <dgm:prSet presAssocID="{C9C53535-5DF4-40C0-BF31-E42C84172A3A}" presName="vert1" presStyleCnt="0"/>
      <dgm:spPr/>
    </dgm:pt>
    <dgm:pt modelId="{B9B053E8-A73E-594F-A361-F2D71F0FC43C}" type="pres">
      <dgm:prSet presAssocID="{07F3B1B6-8456-448B-AB9A-3CC4F2A98916}" presName="thickLine" presStyleLbl="alignNode1" presStyleIdx="2" presStyleCnt="3"/>
      <dgm:spPr/>
    </dgm:pt>
    <dgm:pt modelId="{6BF18C75-9EFB-B94A-8C4E-DA2D3D2111F7}" type="pres">
      <dgm:prSet presAssocID="{07F3B1B6-8456-448B-AB9A-3CC4F2A98916}" presName="horz1" presStyleCnt="0"/>
      <dgm:spPr/>
    </dgm:pt>
    <dgm:pt modelId="{85CFA56E-FD01-5B4A-87A6-27559864C9AD}" type="pres">
      <dgm:prSet presAssocID="{07F3B1B6-8456-448B-AB9A-3CC4F2A98916}" presName="tx1" presStyleLbl="revTx" presStyleIdx="2" presStyleCnt="3"/>
      <dgm:spPr/>
    </dgm:pt>
    <dgm:pt modelId="{5D06AEFE-455C-A24C-96DD-E9F22071759A}" type="pres">
      <dgm:prSet presAssocID="{07F3B1B6-8456-448B-AB9A-3CC4F2A98916}" presName="vert1" presStyleCnt="0"/>
      <dgm:spPr/>
    </dgm:pt>
  </dgm:ptLst>
  <dgm:cxnLst>
    <dgm:cxn modelId="{D4073B1C-A2A8-F344-A4D3-2C6DEB3403EC}" type="presOf" srcId="{412CF7B2-CDE3-4B73-80F0-01E834A600A3}" destId="{37C61C82-BB7B-8349-B156-3002B6D64B3C}" srcOrd="0" destOrd="0" presId="urn:microsoft.com/office/officeart/2008/layout/LinedList"/>
    <dgm:cxn modelId="{82261B43-5905-431A-AE31-BA0049251637}" srcId="{412CF7B2-CDE3-4B73-80F0-01E834A600A3}" destId="{7B0CD5AE-2FA7-4A92-90B2-04CFEA88530D}" srcOrd="0" destOrd="0" parTransId="{116EB42B-C878-496F-ABE2-F605A6901051}" sibTransId="{1CDF5EE0-6E53-4572-93A0-94C157141926}"/>
    <dgm:cxn modelId="{633FEB79-D70E-EC4D-87D6-647DCD45B011}" type="presOf" srcId="{07F3B1B6-8456-448B-AB9A-3CC4F2A98916}" destId="{85CFA56E-FD01-5B4A-87A6-27559864C9AD}" srcOrd="0" destOrd="0" presId="urn:microsoft.com/office/officeart/2008/layout/LinedList"/>
    <dgm:cxn modelId="{D249F7BA-5B03-1345-A899-C55FC334C65D}" type="presOf" srcId="{7B0CD5AE-2FA7-4A92-90B2-04CFEA88530D}" destId="{F1ADF717-D5FE-B648-9AE9-DD7152BF8A38}" srcOrd="0" destOrd="0" presId="urn:microsoft.com/office/officeart/2008/layout/LinedList"/>
    <dgm:cxn modelId="{607795CC-775E-4C08-8080-F8B160D60BBC}" srcId="{412CF7B2-CDE3-4B73-80F0-01E834A600A3}" destId="{C9C53535-5DF4-40C0-BF31-E42C84172A3A}" srcOrd="1" destOrd="0" parTransId="{2E6A04F6-0BCF-44DD-BC1F-47F555A1B031}" sibTransId="{252FDB55-FF96-4564-8095-185E9F9D3D33}"/>
    <dgm:cxn modelId="{CEEEC6E7-1235-394F-AEA2-19A01A2BBC2A}" type="presOf" srcId="{C9C53535-5DF4-40C0-BF31-E42C84172A3A}" destId="{B7A1EDFC-7A9A-F942-8C67-2570F95386B6}" srcOrd="0" destOrd="0" presId="urn:microsoft.com/office/officeart/2008/layout/LinedList"/>
    <dgm:cxn modelId="{D69F2EF5-C266-44FC-85BF-4F8E124683EF}" srcId="{412CF7B2-CDE3-4B73-80F0-01E834A600A3}" destId="{07F3B1B6-8456-448B-AB9A-3CC4F2A98916}" srcOrd="2" destOrd="0" parTransId="{F4D500AF-B6F6-4E9D-AE1E-3FEFA09BE954}" sibTransId="{F5269D60-E902-41E3-9E96-6CAE5101BF37}"/>
    <dgm:cxn modelId="{406C2122-A088-DB4F-A829-BF22344F926F}" type="presParOf" srcId="{37C61C82-BB7B-8349-B156-3002B6D64B3C}" destId="{76485864-2690-474D-80B4-68BF5B3AC7EF}" srcOrd="0" destOrd="0" presId="urn:microsoft.com/office/officeart/2008/layout/LinedList"/>
    <dgm:cxn modelId="{4AAC31EE-4597-374D-AACD-93334219A573}" type="presParOf" srcId="{37C61C82-BB7B-8349-B156-3002B6D64B3C}" destId="{D2790FB7-EEA1-5C4E-A136-CAE8611DABA8}" srcOrd="1" destOrd="0" presId="urn:microsoft.com/office/officeart/2008/layout/LinedList"/>
    <dgm:cxn modelId="{2ABA0F56-3BEC-5D4D-8A04-F689CEB4425D}" type="presParOf" srcId="{D2790FB7-EEA1-5C4E-A136-CAE8611DABA8}" destId="{F1ADF717-D5FE-B648-9AE9-DD7152BF8A38}" srcOrd="0" destOrd="0" presId="urn:microsoft.com/office/officeart/2008/layout/LinedList"/>
    <dgm:cxn modelId="{E4E5C4F5-36AA-DC45-979E-8676C8F67006}" type="presParOf" srcId="{D2790FB7-EEA1-5C4E-A136-CAE8611DABA8}" destId="{A5C5E533-4166-9F45-ADCA-C0E4E72DBC7B}" srcOrd="1" destOrd="0" presId="urn:microsoft.com/office/officeart/2008/layout/LinedList"/>
    <dgm:cxn modelId="{66AA2F44-50D5-7341-A207-A1F07321874D}" type="presParOf" srcId="{37C61C82-BB7B-8349-B156-3002B6D64B3C}" destId="{AFACFD46-7222-FB48-B3C7-032A52CC0833}" srcOrd="2" destOrd="0" presId="urn:microsoft.com/office/officeart/2008/layout/LinedList"/>
    <dgm:cxn modelId="{DF110764-E126-AE40-B86B-E09E03FDE042}" type="presParOf" srcId="{37C61C82-BB7B-8349-B156-3002B6D64B3C}" destId="{A66C087D-AB9D-2A43-B69F-0B14ABF7A344}" srcOrd="3" destOrd="0" presId="urn:microsoft.com/office/officeart/2008/layout/LinedList"/>
    <dgm:cxn modelId="{D9BDAE90-959A-D44F-8E34-505862ACE6CE}" type="presParOf" srcId="{A66C087D-AB9D-2A43-B69F-0B14ABF7A344}" destId="{B7A1EDFC-7A9A-F942-8C67-2570F95386B6}" srcOrd="0" destOrd="0" presId="urn:microsoft.com/office/officeart/2008/layout/LinedList"/>
    <dgm:cxn modelId="{6E568B5D-AB1F-E74F-86DB-06BB27D65E9C}" type="presParOf" srcId="{A66C087D-AB9D-2A43-B69F-0B14ABF7A344}" destId="{A92D9FCB-1041-DF4C-8D29-6C57C074E777}" srcOrd="1" destOrd="0" presId="urn:microsoft.com/office/officeart/2008/layout/LinedList"/>
    <dgm:cxn modelId="{457E91F3-568D-DA40-AB39-BE95B7769E82}" type="presParOf" srcId="{37C61C82-BB7B-8349-B156-3002B6D64B3C}" destId="{B9B053E8-A73E-594F-A361-F2D71F0FC43C}" srcOrd="4" destOrd="0" presId="urn:microsoft.com/office/officeart/2008/layout/LinedList"/>
    <dgm:cxn modelId="{43371DA4-4064-5D4E-A41F-3B86C684081C}" type="presParOf" srcId="{37C61C82-BB7B-8349-B156-3002B6D64B3C}" destId="{6BF18C75-9EFB-B94A-8C4E-DA2D3D2111F7}" srcOrd="5" destOrd="0" presId="urn:microsoft.com/office/officeart/2008/layout/LinedList"/>
    <dgm:cxn modelId="{5019B65A-1AD9-B045-B589-9FCDCA54354E}" type="presParOf" srcId="{6BF18C75-9EFB-B94A-8C4E-DA2D3D2111F7}" destId="{85CFA56E-FD01-5B4A-87A6-27559864C9AD}" srcOrd="0" destOrd="0" presId="urn:microsoft.com/office/officeart/2008/layout/LinedList"/>
    <dgm:cxn modelId="{AF58651F-6506-7A40-8DFC-27BB5A6769CE}" type="presParOf" srcId="{6BF18C75-9EFB-B94A-8C4E-DA2D3D2111F7}" destId="{5D06AEFE-455C-A24C-96DD-E9F22071759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3A2787-7B7D-A74F-8EF1-388BE0890ABD}">
      <dsp:nvSpPr>
        <dsp:cNvPr id="0" name=""/>
        <dsp:cNvSpPr/>
      </dsp:nvSpPr>
      <dsp:spPr>
        <a:xfrm>
          <a:off x="403215" y="0"/>
          <a:ext cx="4569777" cy="363928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CABDA3-B464-9344-902E-574D541DD428}">
      <dsp:nvSpPr>
        <dsp:cNvPr id="0" name=""/>
        <dsp:cNvSpPr/>
      </dsp:nvSpPr>
      <dsp:spPr>
        <a:xfrm>
          <a:off x="2363" y="1091786"/>
          <a:ext cx="1313633" cy="1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EDA &amp; Data cleaning</a:t>
          </a:r>
        </a:p>
      </dsp:txBody>
      <dsp:txXfrm>
        <a:off x="66489" y="1155912"/>
        <a:ext cx="1185381" cy="1327463"/>
      </dsp:txXfrm>
    </dsp:sp>
    <dsp:sp modelId="{347DF488-4FAF-7842-8562-C01EB157E314}">
      <dsp:nvSpPr>
        <dsp:cNvPr id="0" name=""/>
        <dsp:cNvSpPr/>
      </dsp:nvSpPr>
      <dsp:spPr>
        <a:xfrm>
          <a:off x="1354979" y="1091786"/>
          <a:ext cx="1313633" cy="1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Handling Categorical Data</a:t>
          </a:r>
        </a:p>
      </dsp:txBody>
      <dsp:txXfrm>
        <a:off x="1419105" y="1155912"/>
        <a:ext cx="1185381" cy="1327463"/>
      </dsp:txXfrm>
    </dsp:sp>
    <dsp:sp modelId="{7599E5B5-FAFE-DF43-A2ED-9A6500CAE909}">
      <dsp:nvSpPr>
        <dsp:cNvPr id="0" name=""/>
        <dsp:cNvSpPr/>
      </dsp:nvSpPr>
      <dsp:spPr>
        <a:xfrm>
          <a:off x="2707595" y="1091786"/>
          <a:ext cx="1313633" cy="1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Feature Engineering</a:t>
          </a:r>
        </a:p>
      </dsp:txBody>
      <dsp:txXfrm>
        <a:off x="2771721" y="1155912"/>
        <a:ext cx="1185381" cy="1327463"/>
      </dsp:txXfrm>
    </dsp:sp>
    <dsp:sp modelId="{2964D9A0-4987-B240-B8D4-6BA957C07D04}">
      <dsp:nvSpPr>
        <dsp:cNvPr id="0" name=""/>
        <dsp:cNvSpPr/>
      </dsp:nvSpPr>
      <dsp:spPr>
        <a:xfrm>
          <a:off x="4060212" y="1091786"/>
          <a:ext cx="1313633" cy="1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Data Sampling and Model selection</a:t>
          </a:r>
        </a:p>
      </dsp:txBody>
      <dsp:txXfrm>
        <a:off x="4124338" y="1155912"/>
        <a:ext cx="1185381" cy="13274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3FEAFC-C002-4AA8-A617-A81CE23FD25B}">
      <dsp:nvSpPr>
        <dsp:cNvPr id="0" name=""/>
        <dsp:cNvSpPr/>
      </dsp:nvSpPr>
      <dsp:spPr>
        <a:xfrm>
          <a:off x="559800" y="284494"/>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1391BD-E70B-48FE-9FB9-57D29E97859B}">
      <dsp:nvSpPr>
        <dsp:cNvPr id="0" name=""/>
        <dsp:cNvSpPr/>
      </dsp:nvSpPr>
      <dsp:spPr>
        <a:xfrm>
          <a:off x="559800" y="195913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dirty="0">
              <a:latin typeface="Raleway" pitchFamily="2" charset="77"/>
            </a:rPr>
            <a:t>Handling the missing values by :</a:t>
          </a:r>
        </a:p>
      </dsp:txBody>
      <dsp:txXfrm>
        <a:off x="559800" y="1959135"/>
        <a:ext cx="4320000" cy="648000"/>
      </dsp:txXfrm>
    </dsp:sp>
    <dsp:sp modelId="{9D95369E-9C42-40C7-BE08-90EDF5F29BD3}">
      <dsp:nvSpPr>
        <dsp:cNvPr id="0" name=""/>
        <dsp:cNvSpPr/>
      </dsp:nvSpPr>
      <dsp:spPr>
        <a:xfrm>
          <a:off x="559800" y="2335535"/>
          <a:ext cx="4320000" cy="1384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latin typeface="Raleway" pitchFamily="2" charset="77"/>
            </a:rPr>
            <a:t>Imputation: Filling in missing values using statistical methods. </a:t>
          </a:r>
        </a:p>
        <a:p>
          <a:pPr marL="0" lvl="0" indent="0" algn="l" defTabSz="755650">
            <a:lnSpc>
              <a:spcPct val="100000"/>
            </a:lnSpc>
            <a:spcBef>
              <a:spcPct val="0"/>
            </a:spcBef>
            <a:spcAft>
              <a:spcPct val="35000"/>
            </a:spcAft>
            <a:buNone/>
          </a:pPr>
          <a:r>
            <a:rPr lang="en-US" sz="1700" kern="1200" dirty="0">
              <a:latin typeface="Raleway" pitchFamily="2" charset="77"/>
            </a:rPr>
            <a:t>Deletion: Removing rows or columns with missing values if they are deemed insignificant or cannot be reliably imputed.</a:t>
          </a:r>
        </a:p>
      </dsp:txBody>
      <dsp:txXfrm>
        <a:off x="559800" y="2335535"/>
        <a:ext cx="4320000" cy="1384061"/>
      </dsp:txXfrm>
    </dsp:sp>
    <dsp:sp modelId="{28B0A795-F75E-4875-B820-907D6BF04080}">
      <dsp:nvSpPr>
        <dsp:cNvPr id="0" name=""/>
        <dsp:cNvSpPr/>
      </dsp:nvSpPr>
      <dsp:spPr>
        <a:xfrm>
          <a:off x="5635800" y="284494"/>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9042F3-9D2D-494F-A747-FA3C0AE2CE52}">
      <dsp:nvSpPr>
        <dsp:cNvPr id="0" name=""/>
        <dsp:cNvSpPr/>
      </dsp:nvSpPr>
      <dsp:spPr>
        <a:xfrm>
          <a:off x="5635800" y="195913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dirty="0">
              <a:latin typeface="Raleway" pitchFamily="2" charset="77"/>
            </a:rPr>
            <a:t>Normalizing Fare Amounts</a:t>
          </a:r>
        </a:p>
      </dsp:txBody>
      <dsp:txXfrm>
        <a:off x="5635800" y="1959135"/>
        <a:ext cx="4320000" cy="648000"/>
      </dsp:txXfrm>
    </dsp:sp>
    <dsp:sp modelId="{731049F5-B1A9-422C-8877-3664B3F2A5D0}">
      <dsp:nvSpPr>
        <dsp:cNvPr id="0" name=""/>
        <dsp:cNvSpPr/>
      </dsp:nvSpPr>
      <dsp:spPr>
        <a:xfrm>
          <a:off x="5670532" y="2370261"/>
          <a:ext cx="4320000" cy="1384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latin typeface="Raleway" pitchFamily="2" charset="77"/>
            </a:rPr>
            <a:t>Z-score normalization: Standardizing fare values to have a mean of 0 and a standard deviation of 1.</a:t>
          </a:r>
        </a:p>
      </dsp:txBody>
      <dsp:txXfrm>
        <a:off x="5670532" y="2370261"/>
        <a:ext cx="4320000" cy="13840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485864-2690-474D-80B4-68BF5B3AC7EF}">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ADF717-D5FE-B648-9AE9-DD7152BF8A38}">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latin typeface="Raleway" pitchFamily="2" charset="77"/>
            </a:rPr>
            <a:t>Faced challenges encountered with one-hot encoding, leading to increased dimensionality.</a:t>
          </a:r>
        </a:p>
      </dsp:txBody>
      <dsp:txXfrm>
        <a:off x="0" y="2703"/>
        <a:ext cx="6900512" cy="1843578"/>
      </dsp:txXfrm>
    </dsp:sp>
    <dsp:sp modelId="{AFACFD46-7222-FB48-B3C7-032A52CC0833}">
      <dsp:nvSpPr>
        <dsp:cNvPr id="0" name=""/>
        <dsp:cNvSpPr/>
      </dsp:nvSpPr>
      <dsp:spPr>
        <a:xfrm>
          <a:off x="0" y="1789130"/>
          <a:ext cx="6900512"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A1EDFC-7A9A-F942-8C67-2570F95386B6}">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latin typeface="Raleway" pitchFamily="2" charset="77"/>
            </a:rPr>
            <a:t>Transitioned to label &amp; frequency encoding technique for efficient resource management for categorical variables.</a:t>
          </a:r>
        </a:p>
      </dsp:txBody>
      <dsp:txXfrm>
        <a:off x="0" y="1846281"/>
        <a:ext cx="6900512" cy="1843578"/>
      </dsp:txXfrm>
    </dsp:sp>
    <dsp:sp modelId="{B9B053E8-A73E-594F-A361-F2D71F0FC43C}">
      <dsp:nvSpPr>
        <dsp:cNvPr id="0" name=""/>
        <dsp:cNvSpPr/>
      </dsp:nvSpPr>
      <dsp:spPr>
        <a:xfrm>
          <a:off x="0" y="3689859"/>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CFA56E-FD01-5B4A-87A6-27559864C9AD}">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latin typeface="Raleway" pitchFamily="2" charset="77"/>
            </a:rPr>
            <a:t>Made use of frequency encoding usage to make categorical data suitable for machine learning models by encoding them based on their frequency of occurrence.</a:t>
          </a:r>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5C3A4B-A22F-A74C-9A91-21A6134F1E9D}" type="datetimeFigureOut">
              <a:rPr lang="en-US" smtClean="0"/>
              <a:t>4/19/24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2C9F7-30A9-4249-AA28-29B6116B11E2}" type="slidenum">
              <a:rPr lang="en-US" smtClean="0"/>
              <a:t>‹#›</a:t>
            </a:fld>
            <a:endParaRPr lang="en-US"/>
          </a:p>
        </p:txBody>
      </p:sp>
    </p:spTree>
    <p:extLst>
      <p:ext uri="{BB962C8B-B14F-4D97-AF65-F5344CB8AC3E}">
        <p14:creationId xmlns:p14="http://schemas.microsoft.com/office/powerpoint/2010/main" val="36396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02C9F7-30A9-4249-AA28-29B6116B11E2}" type="slidenum">
              <a:rPr lang="en-US" smtClean="0"/>
              <a:t>9</a:t>
            </a:fld>
            <a:endParaRPr lang="en-US"/>
          </a:p>
        </p:txBody>
      </p:sp>
    </p:spTree>
    <p:extLst>
      <p:ext uri="{BB962C8B-B14F-4D97-AF65-F5344CB8AC3E}">
        <p14:creationId xmlns:p14="http://schemas.microsoft.com/office/powerpoint/2010/main" val="2941171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ECECEC"/>
                </a:solidFill>
                <a:effectLst/>
                <a:latin typeface="Söhne"/>
              </a:rPr>
              <a:t>In the code, we're trying to make </a:t>
            </a:r>
            <a:r>
              <a:rPr lang="en-US" b="0" i="0" u="none" strike="noStrike" dirty="0" err="1">
                <a:solidFill>
                  <a:srgbClr val="ECECEC"/>
                </a:solidFill>
                <a:effectLst/>
                <a:latin typeface="Söhne"/>
              </a:rPr>
              <a:t>LightGBM</a:t>
            </a:r>
            <a:r>
              <a:rPr lang="en-US" b="0" i="0" u="none" strike="noStrike" dirty="0">
                <a:solidFill>
                  <a:srgbClr val="ECECEC"/>
                </a:solidFill>
                <a:effectLst/>
                <a:latin typeface="Söhne"/>
              </a:rPr>
              <a:t> (LGBM) work better by finding the best settings by trying different combinations of settings, like how many trees it uses (</a:t>
            </a:r>
            <a:r>
              <a:rPr lang="en-US" dirty="0" err="1"/>
              <a:t>n_estimators</a:t>
            </a:r>
            <a:r>
              <a:rPr lang="en-US" b="0" i="0" u="none" strike="noStrike" dirty="0">
                <a:solidFill>
                  <a:srgbClr val="ECECEC"/>
                </a:solidFill>
                <a:effectLst/>
                <a:latin typeface="Söhne"/>
              </a:rPr>
              <a:t>), how deep each tree can go (</a:t>
            </a:r>
            <a:r>
              <a:rPr lang="en-US" dirty="0" err="1"/>
              <a:t>max_depth</a:t>
            </a:r>
            <a:r>
              <a:rPr lang="en-US" b="0" i="0" u="none" strike="noStrike" dirty="0">
                <a:solidFill>
                  <a:srgbClr val="ECECEC"/>
                </a:solidFill>
                <a:effectLst/>
                <a:latin typeface="Söhne"/>
              </a:rPr>
              <a:t>), and how fast it learns from its mistakes (</a:t>
            </a:r>
            <a:r>
              <a:rPr lang="en-US" dirty="0" err="1"/>
              <a:t>learning_rate</a:t>
            </a:r>
            <a:r>
              <a:rPr lang="en-US" b="0" i="0" u="none" strike="noStrike" dirty="0">
                <a:solidFill>
                  <a:srgbClr val="ECECEC"/>
                </a:solidFill>
                <a:effectLst/>
                <a:latin typeface="Söhne"/>
              </a:rPr>
              <a:t>). We test these combinations using a method called cross-validation, which checks how well the model performs on parts of the training data it hasn't seen yet. After trying many combinations, we pick the ones that make the model perform the best, so it can make more accurate predictions.</a:t>
            </a:r>
            <a:endParaRPr lang="en-US" dirty="0"/>
          </a:p>
        </p:txBody>
      </p:sp>
      <p:sp>
        <p:nvSpPr>
          <p:cNvPr id="4" name="Slide Number Placeholder 3"/>
          <p:cNvSpPr>
            <a:spLocks noGrp="1"/>
          </p:cNvSpPr>
          <p:nvPr>
            <p:ph type="sldNum" sz="quarter" idx="5"/>
          </p:nvPr>
        </p:nvSpPr>
        <p:spPr/>
        <p:txBody>
          <a:bodyPr/>
          <a:lstStyle/>
          <a:p>
            <a:fld id="{1602C9F7-30A9-4249-AA28-29B6116B11E2}" type="slidenum">
              <a:rPr lang="en-US" smtClean="0"/>
              <a:t>23</a:t>
            </a:fld>
            <a:endParaRPr lang="en-US"/>
          </a:p>
        </p:txBody>
      </p:sp>
    </p:spTree>
    <p:extLst>
      <p:ext uri="{BB962C8B-B14F-4D97-AF65-F5344CB8AC3E}">
        <p14:creationId xmlns:p14="http://schemas.microsoft.com/office/powerpoint/2010/main" val="287156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b="0" i="0" u="none" strike="noStrike" dirty="0">
                <a:solidFill>
                  <a:srgbClr val="ECECEC"/>
                </a:solidFill>
                <a:effectLst/>
                <a:latin typeface="Söhne"/>
              </a:rPr>
              <a:t>Our project created a smart pricing system for U.S. airlines. We used fancy math and computer tricks to figure out the best prices. By studying lots of data from Expedia, we can quickly adjust prices to match what people are willing to pay. This helps airlines make more money and keeps customers happy. Our system gives airlines useful advice on pricing, making them better at their job and more competitive.</a:t>
            </a:r>
            <a:endParaRPr lang="en-US" dirty="0"/>
          </a:p>
        </p:txBody>
      </p:sp>
      <p:sp>
        <p:nvSpPr>
          <p:cNvPr id="4" name="Slide Number Placeholder 3"/>
          <p:cNvSpPr>
            <a:spLocks noGrp="1"/>
          </p:cNvSpPr>
          <p:nvPr>
            <p:ph type="sldNum" sz="quarter" idx="5"/>
          </p:nvPr>
        </p:nvSpPr>
        <p:spPr/>
        <p:txBody>
          <a:bodyPr/>
          <a:lstStyle/>
          <a:p>
            <a:fld id="{1602C9F7-30A9-4249-AA28-29B6116B11E2}" type="slidenum">
              <a:rPr lang="en-US" smtClean="0"/>
              <a:t>26</a:t>
            </a:fld>
            <a:endParaRPr lang="en-US"/>
          </a:p>
        </p:txBody>
      </p:sp>
    </p:spTree>
    <p:extLst>
      <p:ext uri="{BB962C8B-B14F-4D97-AF65-F5344CB8AC3E}">
        <p14:creationId xmlns:p14="http://schemas.microsoft.com/office/powerpoint/2010/main" val="3528904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ECECEC"/>
                </a:solidFill>
                <a:effectLst/>
                <a:latin typeface="Söhne"/>
              </a:rPr>
              <a:t>Data sampling has been really helpful in our project. We've used it to fix some problems we had with our data. For example, we might have had too much of one type of data or some unusual bits that messed up our results. By picking out specific parts of our data or making sure we have the right mix of examples, we've made our models work better. This means they can give us more accurate predictions</a:t>
            </a:r>
            <a:endParaRPr lang="en-US" dirty="0"/>
          </a:p>
        </p:txBody>
      </p:sp>
      <p:sp>
        <p:nvSpPr>
          <p:cNvPr id="4" name="Slide Number Placeholder 3"/>
          <p:cNvSpPr>
            <a:spLocks noGrp="1"/>
          </p:cNvSpPr>
          <p:nvPr>
            <p:ph type="sldNum" sz="quarter" idx="5"/>
          </p:nvPr>
        </p:nvSpPr>
        <p:spPr/>
        <p:txBody>
          <a:bodyPr/>
          <a:lstStyle/>
          <a:p>
            <a:fld id="{1602C9F7-30A9-4249-AA28-29B6116B11E2}" type="slidenum">
              <a:rPr lang="en-US" smtClean="0"/>
              <a:t>15</a:t>
            </a:fld>
            <a:endParaRPr lang="en-US"/>
          </a:p>
        </p:txBody>
      </p:sp>
    </p:spTree>
    <p:extLst>
      <p:ext uri="{BB962C8B-B14F-4D97-AF65-F5344CB8AC3E}">
        <p14:creationId xmlns:p14="http://schemas.microsoft.com/office/powerpoint/2010/main" val="662159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ECECEC"/>
                </a:solidFill>
                <a:effectLst/>
                <a:latin typeface="Söhne"/>
              </a:rPr>
              <a:t>We started by picking a smaller but still representative chunk of data, about 5 million rows, to work with. Then, we tried out different algorithms like </a:t>
            </a:r>
            <a:r>
              <a:rPr lang="en-US" b="0" i="0" u="none" strike="noStrike" dirty="0" err="1">
                <a:solidFill>
                  <a:srgbClr val="ECECEC"/>
                </a:solidFill>
                <a:effectLst/>
                <a:latin typeface="Söhne"/>
              </a:rPr>
              <a:t>xgBoost</a:t>
            </a:r>
            <a:r>
              <a:rPr lang="en-US" b="0" i="0" u="none" strike="noStrike" dirty="0">
                <a:solidFill>
                  <a:srgbClr val="ECECEC"/>
                </a:solidFill>
                <a:effectLst/>
                <a:latin typeface="Söhne"/>
              </a:rPr>
              <a:t>, </a:t>
            </a:r>
            <a:r>
              <a:rPr lang="en-US" b="0" i="0" u="none" strike="noStrike" dirty="0" err="1">
                <a:solidFill>
                  <a:srgbClr val="ECECEC"/>
                </a:solidFill>
                <a:effectLst/>
                <a:latin typeface="Söhne"/>
              </a:rPr>
              <a:t>LightGBM</a:t>
            </a:r>
            <a:r>
              <a:rPr lang="en-US" b="0" i="0" u="none" strike="noStrike" dirty="0">
                <a:solidFill>
                  <a:srgbClr val="ECECEC"/>
                </a:solidFill>
                <a:effectLst/>
                <a:latin typeface="Söhne"/>
              </a:rPr>
              <a:t>, linear regression, ridge regression, and lasso regression to see which one works best for our job. We looked at things like how accurate they were and if they could handle new data well. This helped us figure out which algorithm was the best fit for our needs. We did all this testing on the whole dataset to make sure we got reliable results. It helped us fine-tune and improve our models until we found the one that worked best.</a:t>
            </a:r>
            <a:endParaRPr lang="en-US" dirty="0"/>
          </a:p>
        </p:txBody>
      </p:sp>
      <p:sp>
        <p:nvSpPr>
          <p:cNvPr id="4" name="Slide Number Placeholder 3"/>
          <p:cNvSpPr>
            <a:spLocks noGrp="1"/>
          </p:cNvSpPr>
          <p:nvPr>
            <p:ph type="sldNum" sz="quarter" idx="5"/>
          </p:nvPr>
        </p:nvSpPr>
        <p:spPr/>
        <p:txBody>
          <a:bodyPr/>
          <a:lstStyle/>
          <a:p>
            <a:fld id="{1602C9F7-30A9-4249-AA28-29B6116B11E2}" type="slidenum">
              <a:rPr lang="en-US" smtClean="0"/>
              <a:t>16</a:t>
            </a:fld>
            <a:endParaRPr lang="en-US"/>
          </a:p>
        </p:txBody>
      </p:sp>
    </p:spTree>
    <p:extLst>
      <p:ext uri="{BB962C8B-B14F-4D97-AF65-F5344CB8AC3E}">
        <p14:creationId xmlns:p14="http://schemas.microsoft.com/office/powerpoint/2010/main" val="3581631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are dealing with the regression problem </a:t>
            </a:r>
            <a:r>
              <a:rPr lang="en-US" dirty="0" err="1"/>
              <a:t>metrix</a:t>
            </a:r>
            <a:r>
              <a:rPr lang="en-US" dirty="0"/>
              <a:t> such as precision and recall do not convey the results we wish to achieve, so we made use of </a:t>
            </a:r>
            <a:r>
              <a:rPr lang="en-US" dirty="0" err="1"/>
              <a:t>metriics</a:t>
            </a:r>
            <a:r>
              <a:rPr lang="en-US" dirty="0"/>
              <a:t> such as root mean squared error, mean abs error and r-square.</a:t>
            </a:r>
          </a:p>
          <a:p>
            <a:endParaRPr lang="en-US" dirty="0"/>
          </a:p>
          <a:p>
            <a:r>
              <a:rPr lang="en-US" dirty="0"/>
              <a:t>R-square</a:t>
            </a:r>
          </a:p>
          <a:p>
            <a:r>
              <a:rPr lang="en-US" dirty="0"/>
              <a:t>Root mean squared</a:t>
            </a:r>
          </a:p>
          <a:p>
            <a:r>
              <a:rPr lang="en-US" dirty="0"/>
              <a:t>Mean abs error</a:t>
            </a:r>
          </a:p>
        </p:txBody>
      </p:sp>
      <p:sp>
        <p:nvSpPr>
          <p:cNvPr id="4" name="Slide Number Placeholder 3"/>
          <p:cNvSpPr>
            <a:spLocks noGrp="1"/>
          </p:cNvSpPr>
          <p:nvPr>
            <p:ph type="sldNum" sz="quarter" idx="5"/>
          </p:nvPr>
        </p:nvSpPr>
        <p:spPr/>
        <p:txBody>
          <a:bodyPr/>
          <a:lstStyle/>
          <a:p>
            <a:fld id="{1602C9F7-30A9-4249-AA28-29B6116B11E2}" type="slidenum">
              <a:rPr lang="en-US" smtClean="0"/>
              <a:t>17</a:t>
            </a:fld>
            <a:endParaRPr lang="en-US"/>
          </a:p>
        </p:txBody>
      </p:sp>
    </p:spTree>
    <p:extLst>
      <p:ext uri="{BB962C8B-B14F-4D97-AF65-F5344CB8AC3E}">
        <p14:creationId xmlns:p14="http://schemas.microsoft.com/office/powerpoint/2010/main" val="2426191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ECECEC"/>
                </a:solidFill>
                <a:effectLst/>
                <a:latin typeface="Söhne"/>
              </a:rPr>
              <a:t>In our project, we used linear regression because it's easy to understand and shows how one thing affects another in a straight line. For example, we can see how factors like how far in advance you book or which airports you're flying between influence ticket prices. It's like drawing a straight line through a bunch of points on a graph to predict prices. Linear regression helps us figure out which factors matter the most for setting ticket prices. Even though it's simple, it's a good starting point for building more complicated models.</a:t>
            </a:r>
            <a:endParaRPr lang="en-US" dirty="0"/>
          </a:p>
        </p:txBody>
      </p:sp>
      <p:sp>
        <p:nvSpPr>
          <p:cNvPr id="4" name="Slide Number Placeholder 3"/>
          <p:cNvSpPr>
            <a:spLocks noGrp="1"/>
          </p:cNvSpPr>
          <p:nvPr>
            <p:ph type="sldNum" sz="quarter" idx="5"/>
          </p:nvPr>
        </p:nvSpPr>
        <p:spPr/>
        <p:txBody>
          <a:bodyPr/>
          <a:lstStyle/>
          <a:p>
            <a:fld id="{1602C9F7-30A9-4249-AA28-29B6116B11E2}" type="slidenum">
              <a:rPr lang="en-US" smtClean="0"/>
              <a:t>18</a:t>
            </a:fld>
            <a:endParaRPr lang="en-US"/>
          </a:p>
        </p:txBody>
      </p:sp>
    </p:spTree>
    <p:extLst>
      <p:ext uri="{BB962C8B-B14F-4D97-AF65-F5344CB8AC3E}">
        <p14:creationId xmlns:p14="http://schemas.microsoft.com/office/powerpoint/2010/main" val="3512160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Regression is a simple but sometimes limited model. It struggles when the relationship between features and the target isn't straight, and it might not handle complex patterns well. It also needs certain conditions to be met to make good predictions, like the data needing to be in a certain shape. Plus, it can be thrown off by unusual data points and when features are too similar to each other. That's why, when our data is tricky, we often try other models like trees or neural networks. These models can handle more complex situations and might give us better predictions.</a:t>
            </a:r>
          </a:p>
        </p:txBody>
      </p:sp>
      <p:sp>
        <p:nvSpPr>
          <p:cNvPr id="4" name="Slide Number Placeholder 3"/>
          <p:cNvSpPr>
            <a:spLocks noGrp="1"/>
          </p:cNvSpPr>
          <p:nvPr>
            <p:ph type="sldNum" sz="quarter" idx="5"/>
          </p:nvPr>
        </p:nvSpPr>
        <p:spPr/>
        <p:txBody>
          <a:bodyPr/>
          <a:lstStyle/>
          <a:p>
            <a:fld id="{1602C9F7-30A9-4249-AA28-29B6116B11E2}" type="slidenum">
              <a:rPr lang="en-US" smtClean="0"/>
              <a:t>19</a:t>
            </a:fld>
            <a:endParaRPr lang="en-US"/>
          </a:p>
        </p:txBody>
      </p:sp>
    </p:spTree>
    <p:extLst>
      <p:ext uri="{BB962C8B-B14F-4D97-AF65-F5344CB8AC3E}">
        <p14:creationId xmlns:p14="http://schemas.microsoft.com/office/powerpoint/2010/main" val="3867703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ECECEC"/>
                </a:solidFill>
                <a:effectLst/>
                <a:latin typeface="Söhne"/>
              </a:rPr>
              <a:t>We chose to use </a:t>
            </a:r>
            <a:r>
              <a:rPr lang="en-US" b="0" i="0" u="none" strike="noStrike" dirty="0" err="1">
                <a:solidFill>
                  <a:srgbClr val="ECECEC"/>
                </a:solidFill>
                <a:effectLst/>
                <a:latin typeface="Söhne"/>
              </a:rPr>
              <a:t>XGBoost</a:t>
            </a:r>
            <a:r>
              <a:rPr lang="en-US" b="0" i="0" u="none" strike="noStrike" dirty="0">
                <a:solidFill>
                  <a:srgbClr val="ECECEC"/>
                </a:solidFill>
                <a:effectLst/>
                <a:latin typeface="Söhne"/>
              </a:rPr>
              <a:t> in our project because it's really good at understanding complicated data like the kind we have in airline pricing. </a:t>
            </a:r>
            <a:r>
              <a:rPr lang="en-US" b="0" i="0" u="none" strike="noStrike" dirty="0" err="1">
                <a:solidFill>
                  <a:srgbClr val="ECECEC"/>
                </a:solidFill>
                <a:effectLst/>
                <a:latin typeface="Söhne"/>
              </a:rPr>
              <a:t>XGBoost</a:t>
            </a:r>
            <a:r>
              <a:rPr lang="en-US" b="0" i="0" u="none" strike="noStrike" dirty="0">
                <a:solidFill>
                  <a:srgbClr val="ECECEC"/>
                </a:solidFill>
                <a:effectLst/>
                <a:latin typeface="Söhne"/>
              </a:rPr>
              <a:t> is famous for being able to find patterns in data that aren't just simple lines or curves. It's also great at handling missing information and dealing with lots of different factors all at once. Basically, it's like having a smart system that learns from its mistakes to make better predictions. This helps us build a model that can predict ticket prices accurately, even when things are changing fast. With </a:t>
            </a:r>
            <a:r>
              <a:rPr lang="en-US" b="0" i="0" u="none" strike="noStrike" dirty="0" err="1">
                <a:solidFill>
                  <a:srgbClr val="ECECEC"/>
                </a:solidFill>
                <a:effectLst/>
                <a:latin typeface="Söhne"/>
              </a:rPr>
              <a:t>XGBoost</a:t>
            </a:r>
            <a:r>
              <a:rPr lang="en-US" b="0" i="0" u="none" strike="noStrike" dirty="0">
                <a:solidFill>
                  <a:srgbClr val="ECECEC"/>
                </a:solidFill>
                <a:effectLst/>
                <a:latin typeface="Söhne"/>
              </a:rPr>
              <a:t>, airlines can set prices that make the most money while still giving customers good deals.</a:t>
            </a:r>
            <a:endParaRPr lang="en-US" dirty="0"/>
          </a:p>
        </p:txBody>
      </p:sp>
      <p:sp>
        <p:nvSpPr>
          <p:cNvPr id="4" name="Slide Number Placeholder 3"/>
          <p:cNvSpPr>
            <a:spLocks noGrp="1"/>
          </p:cNvSpPr>
          <p:nvPr>
            <p:ph type="sldNum" sz="quarter" idx="5"/>
          </p:nvPr>
        </p:nvSpPr>
        <p:spPr/>
        <p:txBody>
          <a:bodyPr/>
          <a:lstStyle/>
          <a:p>
            <a:fld id="{1602C9F7-30A9-4249-AA28-29B6116B11E2}" type="slidenum">
              <a:rPr lang="en-US" smtClean="0"/>
              <a:t>20</a:t>
            </a:fld>
            <a:endParaRPr lang="en-US"/>
          </a:p>
        </p:txBody>
      </p:sp>
    </p:spTree>
    <p:extLst>
      <p:ext uri="{BB962C8B-B14F-4D97-AF65-F5344CB8AC3E}">
        <p14:creationId xmlns:p14="http://schemas.microsoft.com/office/powerpoint/2010/main" val="3181636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b="0" i="0" u="none" strike="noStrike" dirty="0">
                <a:solidFill>
                  <a:srgbClr val="ECECEC"/>
                </a:solidFill>
                <a:effectLst/>
                <a:latin typeface="Söhne"/>
              </a:rPr>
              <a:t>In the code, we're trying to make </a:t>
            </a:r>
            <a:r>
              <a:rPr lang="en-US" b="0" i="0" u="none" strike="noStrike" dirty="0" err="1">
                <a:solidFill>
                  <a:srgbClr val="ECECEC"/>
                </a:solidFill>
                <a:effectLst/>
                <a:latin typeface="Söhne"/>
              </a:rPr>
              <a:t>XGBoost</a:t>
            </a:r>
            <a:r>
              <a:rPr lang="en-US" b="0" i="0" u="none" strike="noStrike" dirty="0">
                <a:solidFill>
                  <a:srgbClr val="ECECEC"/>
                </a:solidFill>
                <a:effectLst/>
                <a:latin typeface="Söhne"/>
              </a:rPr>
              <a:t> work its best by adjusting some settings. We're trying different values for things like how many "trees" it uses (</a:t>
            </a:r>
            <a:r>
              <a:rPr lang="en-US" dirty="0" err="1"/>
              <a:t>n_estimators</a:t>
            </a:r>
            <a:r>
              <a:rPr lang="en-US" b="0" i="0" u="none" strike="noStrike" dirty="0">
                <a:solidFill>
                  <a:srgbClr val="ECECEC"/>
                </a:solidFill>
                <a:effectLst/>
                <a:latin typeface="Söhne"/>
              </a:rPr>
              <a:t>), how deep each tree can grow (</a:t>
            </a:r>
            <a:r>
              <a:rPr lang="en-US" dirty="0" err="1"/>
              <a:t>max_depth</a:t>
            </a:r>
            <a:r>
              <a:rPr lang="en-US" b="0" i="0" u="none" strike="noStrike" dirty="0">
                <a:solidFill>
                  <a:srgbClr val="ECECEC"/>
                </a:solidFill>
                <a:effectLst/>
                <a:latin typeface="Söhne"/>
              </a:rPr>
              <a:t>), and how fast it learns from its mistakes (</a:t>
            </a:r>
            <a:r>
              <a:rPr lang="en-US" dirty="0" err="1"/>
              <a:t>learning_rate</a:t>
            </a:r>
            <a:r>
              <a:rPr lang="en-US" b="0" i="0" u="none" strike="noStrike" dirty="0">
                <a:solidFill>
                  <a:srgbClr val="ECECEC"/>
                </a:solidFill>
                <a:effectLst/>
                <a:latin typeface="Söhne"/>
              </a:rPr>
              <a:t>). We're testing lots of combinations of these settings to see which one gives the best results when we check it against our data. Once we've tried them all, we pick the settings that make </a:t>
            </a:r>
            <a:r>
              <a:rPr lang="en-US" b="0" i="0" u="none" strike="noStrike" dirty="0" err="1">
                <a:solidFill>
                  <a:srgbClr val="ECECEC"/>
                </a:solidFill>
                <a:effectLst/>
                <a:latin typeface="Söhne"/>
              </a:rPr>
              <a:t>XGBoost</a:t>
            </a:r>
            <a:r>
              <a:rPr lang="en-US" b="0" i="0" u="none" strike="noStrike" dirty="0">
                <a:solidFill>
                  <a:srgbClr val="ECECEC"/>
                </a:solidFill>
                <a:effectLst/>
                <a:latin typeface="Söhne"/>
              </a:rPr>
              <a:t> perform the best. This helps </a:t>
            </a:r>
            <a:r>
              <a:rPr lang="en-US" b="0" i="0" u="none" strike="noStrike" dirty="0" err="1">
                <a:solidFill>
                  <a:srgbClr val="ECECEC"/>
                </a:solidFill>
                <a:effectLst/>
                <a:latin typeface="Söhne"/>
              </a:rPr>
              <a:t>XGBoost</a:t>
            </a:r>
            <a:r>
              <a:rPr lang="en-US" b="0" i="0" u="none" strike="noStrike" dirty="0">
                <a:solidFill>
                  <a:srgbClr val="ECECEC"/>
                </a:solidFill>
                <a:effectLst/>
                <a:latin typeface="Söhne"/>
              </a:rPr>
              <a:t> become really good at predicting things accurately.</a:t>
            </a:r>
            <a:endParaRPr lang="en-US" dirty="0"/>
          </a:p>
        </p:txBody>
      </p:sp>
      <p:sp>
        <p:nvSpPr>
          <p:cNvPr id="4" name="Slide Number Placeholder 3"/>
          <p:cNvSpPr>
            <a:spLocks noGrp="1"/>
          </p:cNvSpPr>
          <p:nvPr>
            <p:ph type="sldNum" sz="quarter" idx="5"/>
          </p:nvPr>
        </p:nvSpPr>
        <p:spPr/>
        <p:txBody>
          <a:bodyPr/>
          <a:lstStyle/>
          <a:p>
            <a:fld id="{1602C9F7-30A9-4249-AA28-29B6116B11E2}" type="slidenum">
              <a:rPr lang="en-US" smtClean="0"/>
              <a:t>21</a:t>
            </a:fld>
            <a:endParaRPr lang="en-US"/>
          </a:p>
        </p:txBody>
      </p:sp>
    </p:spTree>
    <p:extLst>
      <p:ext uri="{BB962C8B-B14F-4D97-AF65-F5344CB8AC3E}">
        <p14:creationId xmlns:p14="http://schemas.microsoft.com/office/powerpoint/2010/main" val="2162461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err="1">
                <a:solidFill>
                  <a:srgbClr val="ECECEC"/>
                </a:solidFill>
                <a:effectLst/>
                <a:latin typeface="Söhne"/>
              </a:rPr>
              <a:t>LightGBM</a:t>
            </a:r>
            <a:r>
              <a:rPr lang="en-US" b="0" i="0" u="none" strike="noStrike" dirty="0">
                <a:solidFill>
                  <a:srgbClr val="ECECEC"/>
                </a:solidFill>
                <a:effectLst/>
                <a:latin typeface="Söhne"/>
              </a:rPr>
              <a:t> is great for our project because it can learn from mistakes quickly and make better predictions over time. This is important for adjusting ticket prices in real-time, which is what we're aiming for in the airline industry. </a:t>
            </a:r>
            <a:r>
              <a:rPr lang="en-US" b="0" i="0" u="none" strike="noStrike" dirty="0" err="1">
                <a:solidFill>
                  <a:srgbClr val="ECECEC"/>
                </a:solidFill>
                <a:effectLst/>
                <a:latin typeface="Söhne"/>
              </a:rPr>
              <a:t>LightGBM</a:t>
            </a:r>
            <a:r>
              <a:rPr lang="en-US" b="0" i="0" u="none" strike="noStrike" dirty="0">
                <a:solidFill>
                  <a:srgbClr val="ECECEC"/>
                </a:solidFill>
                <a:effectLst/>
                <a:latin typeface="Söhne"/>
              </a:rPr>
              <a:t> also works well with different kinds of information, like airport codes or types of fares, which is helpful since there are many factors that affect flight prices.</a:t>
            </a:r>
            <a:endParaRPr lang="en-US" dirty="0"/>
          </a:p>
        </p:txBody>
      </p:sp>
      <p:sp>
        <p:nvSpPr>
          <p:cNvPr id="4" name="Slide Number Placeholder 3"/>
          <p:cNvSpPr>
            <a:spLocks noGrp="1"/>
          </p:cNvSpPr>
          <p:nvPr>
            <p:ph type="sldNum" sz="quarter" idx="5"/>
          </p:nvPr>
        </p:nvSpPr>
        <p:spPr/>
        <p:txBody>
          <a:bodyPr/>
          <a:lstStyle/>
          <a:p>
            <a:fld id="{1602C9F7-30A9-4249-AA28-29B6116B11E2}" type="slidenum">
              <a:rPr lang="en-US" smtClean="0"/>
              <a:t>22</a:t>
            </a:fld>
            <a:endParaRPr lang="en-US"/>
          </a:p>
        </p:txBody>
      </p:sp>
    </p:spTree>
    <p:extLst>
      <p:ext uri="{BB962C8B-B14F-4D97-AF65-F5344CB8AC3E}">
        <p14:creationId xmlns:p14="http://schemas.microsoft.com/office/powerpoint/2010/main" val="281352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09EBD2-5A41-5643-8583-1D5856A0514E}" type="datetimeFigureOut">
              <a:rPr lang="en-US" smtClean="0"/>
              <a:t>4/19/24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A65A7-E80C-6843-A726-D4B7B36C44CF}" type="slidenum">
              <a:rPr lang="en-US" smtClean="0"/>
              <a:t>‹#›</a:t>
            </a:fld>
            <a:endParaRPr lang="en-US"/>
          </a:p>
        </p:txBody>
      </p:sp>
    </p:spTree>
    <p:extLst>
      <p:ext uri="{BB962C8B-B14F-4D97-AF65-F5344CB8AC3E}">
        <p14:creationId xmlns:p14="http://schemas.microsoft.com/office/powerpoint/2010/main" val="3892532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9EBD2-5A41-5643-8583-1D5856A0514E}" type="datetimeFigureOut">
              <a:rPr lang="en-US" smtClean="0"/>
              <a:t>4/19/24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A65A7-E80C-6843-A726-D4B7B36C44CF}" type="slidenum">
              <a:rPr lang="en-US" smtClean="0"/>
              <a:t>‹#›</a:t>
            </a:fld>
            <a:endParaRPr lang="en-US"/>
          </a:p>
        </p:txBody>
      </p:sp>
    </p:spTree>
    <p:extLst>
      <p:ext uri="{BB962C8B-B14F-4D97-AF65-F5344CB8AC3E}">
        <p14:creationId xmlns:p14="http://schemas.microsoft.com/office/powerpoint/2010/main" val="3460035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9EBD2-5A41-5643-8583-1D5856A0514E}" type="datetimeFigureOut">
              <a:rPr lang="en-US" smtClean="0"/>
              <a:t>4/19/24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A65A7-E80C-6843-A726-D4B7B36C44CF}" type="slidenum">
              <a:rPr lang="en-US" smtClean="0"/>
              <a:t>‹#›</a:t>
            </a:fld>
            <a:endParaRPr lang="en-US"/>
          </a:p>
        </p:txBody>
      </p:sp>
    </p:spTree>
    <p:extLst>
      <p:ext uri="{BB962C8B-B14F-4D97-AF65-F5344CB8AC3E}">
        <p14:creationId xmlns:p14="http://schemas.microsoft.com/office/powerpoint/2010/main" val="2330854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9EBD2-5A41-5643-8583-1D5856A0514E}" type="datetimeFigureOut">
              <a:rPr lang="en-US" smtClean="0"/>
              <a:t>4/19/24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A65A7-E80C-6843-A726-D4B7B36C44CF}" type="slidenum">
              <a:rPr lang="en-US" smtClean="0"/>
              <a:t>‹#›</a:t>
            </a:fld>
            <a:endParaRPr lang="en-US"/>
          </a:p>
        </p:txBody>
      </p:sp>
    </p:spTree>
    <p:extLst>
      <p:ext uri="{BB962C8B-B14F-4D97-AF65-F5344CB8AC3E}">
        <p14:creationId xmlns:p14="http://schemas.microsoft.com/office/powerpoint/2010/main" val="632361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09EBD2-5A41-5643-8583-1D5856A0514E}" type="datetimeFigureOut">
              <a:rPr lang="en-US" smtClean="0"/>
              <a:t>4/19/24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A65A7-E80C-6843-A726-D4B7B36C44CF}" type="slidenum">
              <a:rPr lang="en-US" smtClean="0"/>
              <a:t>‹#›</a:t>
            </a:fld>
            <a:endParaRPr lang="en-US"/>
          </a:p>
        </p:txBody>
      </p:sp>
    </p:spTree>
    <p:extLst>
      <p:ext uri="{BB962C8B-B14F-4D97-AF65-F5344CB8AC3E}">
        <p14:creationId xmlns:p14="http://schemas.microsoft.com/office/powerpoint/2010/main" val="1634751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09EBD2-5A41-5643-8583-1D5856A0514E}" type="datetimeFigureOut">
              <a:rPr lang="en-US" smtClean="0"/>
              <a:t>4/19/24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A65A7-E80C-6843-A726-D4B7B36C44CF}" type="slidenum">
              <a:rPr lang="en-US" smtClean="0"/>
              <a:t>‹#›</a:t>
            </a:fld>
            <a:endParaRPr lang="en-US"/>
          </a:p>
        </p:txBody>
      </p:sp>
    </p:spTree>
    <p:extLst>
      <p:ext uri="{BB962C8B-B14F-4D97-AF65-F5344CB8AC3E}">
        <p14:creationId xmlns:p14="http://schemas.microsoft.com/office/powerpoint/2010/main" val="1448783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09EBD2-5A41-5643-8583-1D5856A0514E}" type="datetimeFigureOut">
              <a:rPr lang="en-US" smtClean="0"/>
              <a:t>4/19/24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9A65A7-E80C-6843-A726-D4B7B36C44CF}" type="slidenum">
              <a:rPr lang="en-US" smtClean="0"/>
              <a:t>‹#›</a:t>
            </a:fld>
            <a:endParaRPr lang="en-US"/>
          </a:p>
        </p:txBody>
      </p:sp>
    </p:spTree>
    <p:extLst>
      <p:ext uri="{BB962C8B-B14F-4D97-AF65-F5344CB8AC3E}">
        <p14:creationId xmlns:p14="http://schemas.microsoft.com/office/powerpoint/2010/main" val="1056113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09EBD2-5A41-5643-8583-1D5856A0514E}" type="datetimeFigureOut">
              <a:rPr lang="en-US" smtClean="0"/>
              <a:t>4/19/24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9A65A7-E80C-6843-A726-D4B7B36C44CF}" type="slidenum">
              <a:rPr lang="en-US" smtClean="0"/>
              <a:t>‹#›</a:t>
            </a:fld>
            <a:endParaRPr lang="en-US"/>
          </a:p>
        </p:txBody>
      </p:sp>
    </p:spTree>
    <p:extLst>
      <p:ext uri="{BB962C8B-B14F-4D97-AF65-F5344CB8AC3E}">
        <p14:creationId xmlns:p14="http://schemas.microsoft.com/office/powerpoint/2010/main" val="2480906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9EBD2-5A41-5643-8583-1D5856A0514E}" type="datetimeFigureOut">
              <a:rPr lang="en-US" smtClean="0"/>
              <a:t>4/19/24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9A65A7-E80C-6843-A726-D4B7B36C44CF}" type="slidenum">
              <a:rPr lang="en-US" smtClean="0"/>
              <a:t>‹#›</a:t>
            </a:fld>
            <a:endParaRPr lang="en-US"/>
          </a:p>
        </p:txBody>
      </p:sp>
    </p:spTree>
    <p:extLst>
      <p:ext uri="{BB962C8B-B14F-4D97-AF65-F5344CB8AC3E}">
        <p14:creationId xmlns:p14="http://schemas.microsoft.com/office/powerpoint/2010/main" val="70118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09EBD2-5A41-5643-8583-1D5856A0514E}" type="datetimeFigureOut">
              <a:rPr lang="en-US" smtClean="0"/>
              <a:t>4/19/24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A65A7-E80C-6843-A726-D4B7B36C44CF}" type="slidenum">
              <a:rPr lang="en-US" smtClean="0"/>
              <a:t>‹#›</a:t>
            </a:fld>
            <a:endParaRPr lang="en-US"/>
          </a:p>
        </p:txBody>
      </p:sp>
    </p:spTree>
    <p:extLst>
      <p:ext uri="{BB962C8B-B14F-4D97-AF65-F5344CB8AC3E}">
        <p14:creationId xmlns:p14="http://schemas.microsoft.com/office/powerpoint/2010/main" val="2337167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09EBD2-5A41-5643-8583-1D5856A0514E}" type="datetimeFigureOut">
              <a:rPr lang="en-US" smtClean="0"/>
              <a:t>4/19/24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A65A7-E80C-6843-A726-D4B7B36C44CF}" type="slidenum">
              <a:rPr lang="en-US" smtClean="0"/>
              <a:t>‹#›</a:t>
            </a:fld>
            <a:endParaRPr lang="en-US"/>
          </a:p>
        </p:txBody>
      </p:sp>
    </p:spTree>
    <p:extLst>
      <p:ext uri="{BB962C8B-B14F-4D97-AF65-F5344CB8AC3E}">
        <p14:creationId xmlns:p14="http://schemas.microsoft.com/office/powerpoint/2010/main" val="158347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09EBD2-5A41-5643-8583-1D5856A0514E}" type="datetimeFigureOut">
              <a:rPr lang="en-US" smtClean="0"/>
              <a:t>4/19/24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9A65A7-E80C-6843-A726-D4B7B36C44CF}" type="slidenum">
              <a:rPr lang="en-US" smtClean="0"/>
              <a:t>‹#›</a:t>
            </a:fld>
            <a:endParaRPr lang="en-US"/>
          </a:p>
        </p:txBody>
      </p:sp>
    </p:spTree>
    <p:extLst>
      <p:ext uri="{BB962C8B-B14F-4D97-AF65-F5344CB8AC3E}">
        <p14:creationId xmlns:p14="http://schemas.microsoft.com/office/powerpoint/2010/main" val="362288585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4C291-1DE2-1823-ACE8-BF6DD27FF625}"/>
              </a:ext>
            </a:extLst>
          </p:cNvPr>
          <p:cNvSpPr>
            <a:spLocks noGrp="1"/>
          </p:cNvSpPr>
          <p:nvPr>
            <p:ph type="title"/>
          </p:nvPr>
        </p:nvSpPr>
        <p:spPr>
          <a:xfrm>
            <a:off x="838201" y="365125"/>
            <a:ext cx="5251316" cy="1807305"/>
          </a:xfrm>
        </p:spPr>
        <p:txBody>
          <a:bodyPr>
            <a:normAutofit/>
          </a:bodyPr>
          <a:lstStyle/>
          <a:p>
            <a:r>
              <a:rPr lang="en-US" dirty="0">
                <a:latin typeface="Raleway" pitchFamily="2" charset="77"/>
              </a:rPr>
              <a:t>Dynamic Pricing Model for Airlines</a:t>
            </a:r>
          </a:p>
        </p:txBody>
      </p:sp>
      <p:sp>
        <p:nvSpPr>
          <p:cNvPr id="3" name="Content Placeholder 2">
            <a:extLst>
              <a:ext uri="{FF2B5EF4-FFF2-40B4-BE49-F238E27FC236}">
                <a16:creationId xmlns:a16="http://schemas.microsoft.com/office/drawing/2014/main" id="{866899FE-0013-EADF-C27C-827F8E4A231F}"/>
              </a:ext>
            </a:extLst>
          </p:cNvPr>
          <p:cNvSpPr>
            <a:spLocks noGrp="1"/>
          </p:cNvSpPr>
          <p:nvPr>
            <p:ph idx="1"/>
          </p:nvPr>
        </p:nvSpPr>
        <p:spPr>
          <a:xfrm>
            <a:off x="838201" y="2333297"/>
            <a:ext cx="4583806" cy="1095703"/>
          </a:xfrm>
        </p:spPr>
        <p:txBody>
          <a:bodyPr>
            <a:normAutofit/>
          </a:bodyPr>
          <a:lstStyle/>
          <a:p>
            <a:r>
              <a:rPr lang="en-US" sz="2000" dirty="0">
                <a:latin typeface="Raleway" pitchFamily="2" charset="77"/>
              </a:rPr>
              <a:t>Team 2: </a:t>
            </a:r>
          </a:p>
          <a:p>
            <a:pPr lvl="1"/>
            <a:r>
              <a:rPr lang="en-US" sz="2000" dirty="0">
                <a:latin typeface="Raleway" pitchFamily="2" charset="77"/>
              </a:rPr>
              <a:t>Abhishek Ramchandani</a:t>
            </a:r>
          </a:p>
          <a:p>
            <a:pPr lvl="1"/>
            <a:r>
              <a:rPr lang="en-US" sz="2000" dirty="0" err="1">
                <a:latin typeface="Raleway" pitchFamily="2" charset="77"/>
              </a:rPr>
              <a:t>Devansh</a:t>
            </a:r>
            <a:r>
              <a:rPr lang="en-US" sz="2000" dirty="0">
                <a:latin typeface="Raleway" pitchFamily="2" charset="77"/>
              </a:rPr>
              <a:t> </a:t>
            </a:r>
            <a:r>
              <a:rPr lang="en-US" sz="2000" dirty="0" err="1">
                <a:latin typeface="Raleway" pitchFamily="2" charset="77"/>
              </a:rPr>
              <a:t>Thard</a:t>
            </a:r>
            <a:endParaRPr lang="en-US" sz="2000" dirty="0">
              <a:latin typeface="Raleway" pitchFamily="2" charset="77"/>
            </a:endParaRPr>
          </a:p>
        </p:txBody>
      </p:sp>
      <p:pic>
        <p:nvPicPr>
          <p:cNvPr id="5" name="Picture 4" descr="Plane in red circle">
            <a:extLst>
              <a:ext uri="{FF2B5EF4-FFF2-40B4-BE49-F238E27FC236}">
                <a16:creationId xmlns:a16="http://schemas.microsoft.com/office/drawing/2014/main" id="{EB290150-8A64-8A61-964D-3147B02CD318}"/>
              </a:ext>
            </a:extLst>
          </p:cNvPr>
          <p:cNvPicPr>
            <a:picLocks noChangeAspect="1"/>
          </p:cNvPicPr>
          <p:nvPr/>
        </p:nvPicPr>
        <p:blipFill rotWithShape="1">
          <a:blip r:embed="rId2"/>
          <a:srcRect l="19407" r="1973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837133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57F2-675A-FE8C-2AE4-827DE8476028}"/>
              </a:ext>
            </a:extLst>
          </p:cNvPr>
          <p:cNvSpPr>
            <a:spLocks noGrp="1"/>
          </p:cNvSpPr>
          <p:nvPr>
            <p:ph type="title"/>
          </p:nvPr>
        </p:nvSpPr>
        <p:spPr>
          <a:xfrm>
            <a:off x="635000" y="640823"/>
            <a:ext cx="3418659" cy="5583148"/>
          </a:xfrm>
        </p:spPr>
        <p:txBody>
          <a:bodyPr anchor="ctr">
            <a:normAutofit/>
          </a:bodyPr>
          <a:lstStyle/>
          <a:p>
            <a:r>
              <a:rPr lang="en-US" dirty="0">
                <a:latin typeface="Raleway" pitchFamily="2" charset="77"/>
              </a:rPr>
              <a:t>Handling Categorical Variables</a:t>
            </a:r>
          </a:p>
        </p:txBody>
      </p:sp>
      <p:graphicFrame>
        <p:nvGraphicFramePr>
          <p:cNvPr id="15" name="Content Placeholder 2">
            <a:extLst>
              <a:ext uri="{FF2B5EF4-FFF2-40B4-BE49-F238E27FC236}">
                <a16:creationId xmlns:a16="http://schemas.microsoft.com/office/drawing/2014/main" id="{B595366C-5534-1C80-7470-91DD63CB2430}"/>
              </a:ext>
            </a:extLst>
          </p:cNvPr>
          <p:cNvGraphicFramePr>
            <a:graphicFrameLocks noGrp="1"/>
          </p:cNvGraphicFramePr>
          <p:nvPr>
            <p:ph idx="1"/>
            <p:extLst>
              <p:ext uri="{D42A27DB-BD31-4B8C-83A1-F6EECF244321}">
                <p14:modId xmlns:p14="http://schemas.microsoft.com/office/powerpoint/2010/main" val="177721211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7778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3C60D3-33BF-794E-872D-E65268822FED}"/>
              </a:ext>
            </a:extLst>
          </p:cNvPr>
          <p:cNvSpPr>
            <a:spLocks noGrp="1"/>
          </p:cNvSpPr>
          <p:nvPr>
            <p:ph type="title"/>
          </p:nvPr>
        </p:nvSpPr>
        <p:spPr>
          <a:xfrm>
            <a:off x="5297762" y="329184"/>
            <a:ext cx="6251110" cy="1783080"/>
          </a:xfrm>
        </p:spPr>
        <p:txBody>
          <a:bodyPr anchor="b">
            <a:normAutofit/>
          </a:bodyPr>
          <a:lstStyle/>
          <a:p>
            <a:r>
              <a:rPr lang="en-US" sz="5400" dirty="0">
                <a:latin typeface="Raleway" pitchFamily="2" charset="77"/>
              </a:rPr>
              <a:t>Feature Engineering</a:t>
            </a:r>
          </a:p>
        </p:txBody>
      </p:sp>
      <p:pic>
        <p:nvPicPr>
          <p:cNvPr id="5" name="Picture 4" descr="White puzzle with one red piece">
            <a:extLst>
              <a:ext uri="{FF2B5EF4-FFF2-40B4-BE49-F238E27FC236}">
                <a16:creationId xmlns:a16="http://schemas.microsoft.com/office/drawing/2014/main" id="{D8CB3EC7-84CE-9DF7-181B-BCFF8562E27D}"/>
              </a:ext>
            </a:extLst>
          </p:cNvPr>
          <p:cNvPicPr>
            <a:picLocks noChangeAspect="1"/>
          </p:cNvPicPr>
          <p:nvPr/>
        </p:nvPicPr>
        <p:blipFill rotWithShape="1">
          <a:blip r:embed="rId2"/>
          <a:srcRect l="31702" r="3009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E6EFFB-D5F3-2EC7-C367-707951794B3E}"/>
              </a:ext>
            </a:extLst>
          </p:cNvPr>
          <p:cNvSpPr>
            <a:spLocks noGrp="1"/>
          </p:cNvSpPr>
          <p:nvPr>
            <p:ph idx="1"/>
          </p:nvPr>
        </p:nvSpPr>
        <p:spPr>
          <a:xfrm>
            <a:off x="5297762" y="2706624"/>
            <a:ext cx="6251110" cy="3483864"/>
          </a:xfrm>
        </p:spPr>
        <p:txBody>
          <a:bodyPr>
            <a:normAutofit/>
          </a:bodyPr>
          <a:lstStyle/>
          <a:p>
            <a:r>
              <a:rPr lang="en-US" sz="2200" dirty="0">
                <a:latin typeface="Raleway" pitchFamily="2" charset="77"/>
              </a:rPr>
              <a:t>Feature engineering is about selecting or creating the most relevant variables in a dataset to improve machine learning model performance. It involves identifying key predictors, crafting new features, and transforming variables for better prediction accuracy. Effective feature engineering is essential for extracting valuable patterns and relationships from data, leading to more accurate and interpretable models.</a:t>
            </a:r>
          </a:p>
        </p:txBody>
      </p:sp>
    </p:spTree>
    <p:extLst>
      <p:ext uri="{BB962C8B-B14F-4D97-AF65-F5344CB8AC3E}">
        <p14:creationId xmlns:p14="http://schemas.microsoft.com/office/powerpoint/2010/main" val="2138848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10E5EE-0CDB-EB53-2833-9C4E26DB1CFB}"/>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600" dirty="0"/>
              <a:t>EDA: </a:t>
            </a:r>
          </a:p>
        </p:txBody>
      </p:sp>
      <p:sp>
        <p:nvSpPr>
          <p:cNvPr id="16" name="Rectangle 15">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graph showing a line&#10;&#10;Description automatically generated">
            <a:extLst>
              <a:ext uri="{FF2B5EF4-FFF2-40B4-BE49-F238E27FC236}">
                <a16:creationId xmlns:a16="http://schemas.microsoft.com/office/drawing/2014/main" id="{A7E2F8C9-A783-10F1-48E5-873EB2B73B9B}"/>
              </a:ext>
            </a:extLst>
          </p:cNvPr>
          <p:cNvPicPr>
            <a:picLocks noChangeAspect="1"/>
          </p:cNvPicPr>
          <p:nvPr/>
        </p:nvPicPr>
        <p:blipFill>
          <a:blip r:embed="rId2"/>
          <a:stretch>
            <a:fillRect/>
          </a:stretch>
        </p:blipFill>
        <p:spPr>
          <a:xfrm>
            <a:off x="549058" y="2198126"/>
            <a:ext cx="5431536" cy="3992178"/>
          </a:xfrm>
          <a:prstGeom prst="rect">
            <a:avLst/>
          </a:prstGeom>
        </p:spPr>
      </p:pic>
      <p:pic>
        <p:nvPicPr>
          <p:cNvPr id="5" name="Content Placeholder 4" descr="A chart with different colored boxes&#10;&#10;Description automatically generated">
            <a:extLst>
              <a:ext uri="{FF2B5EF4-FFF2-40B4-BE49-F238E27FC236}">
                <a16:creationId xmlns:a16="http://schemas.microsoft.com/office/drawing/2014/main" id="{60FFE18F-A1D9-7A78-5EB8-76174A6A2170}"/>
              </a:ext>
            </a:extLst>
          </p:cNvPr>
          <p:cNvPicPr>
            <a:picLocks noGrp="1" noChangeAspect="1"/>
          </p:cNvPicPr>
          <p:nvPr>
            <p:ph idx="1"/>
          </p:nvPr>
        </p:nvPicPr>
        <p:blipFill>
          <a:blip r:embed="rId3"/>
          <a:stretch>
            <a:fillRect/>
          </a:stretch>
        </p:blipFill>
        <p:spPr>
          <a:xfrm>
            <a:off x="6211408" y="2532582"/>
            <a:ext cx="5431536" cy="3313237"/>
          </a:xfrm>
          <a:prstGeom prst="rect">
            <a:avLst/>
          </a:prstGeom>
        </p:spPr>
      </p:pic>
      <p:sp>
        <p:nvSpPr>
          <p:cNvPr id="13" name="TextBox 12">
            <a:extLst>
              <a:ext uri="{FF2B5EF4-FFF2-40B4-BE49-F238E27FC236}">
                <a16:creationId xmlns:a16="http://schemas.microsoft.com/office/drawing/2014/main" id="{18F7C210-6E9A-1CE2-44D9-95471B45A6C8}"/>
              </a:ext>
            </a:extLst>
          </p:cNvPr>
          <p:cNvSpPr txBox="1"/>
          <p:nvPr/>
        </p:nvSpPr>
        <p:spPr>
          <a:xfrm>
            <a:off x="2182915" y="656616"/>
            <a:ext cx="3634450" cy="830997"/>
          </a:xfrm>
          <a:prstGeom prst="rect">
            <a:avLst/>
          </a:prstGeom>
          <a:noFill/>
        </p:spPr>
        <p:txBody>
          <a:bodyPr wrap="square" rtlCol="0">
            <a:spAutoFit/>
          </a:bodyPr>
          <a:lstStyle/>
          <a:p>
            <a:r>
              <a:rPr lang="en-US" sz="1600" dirty="0">
                <a:latin typeface="Raleway" pitchFamily="2" charset="77"/>
              </a:rPr>
              <a:t>As we can we see, the closer you are to the date of the flight the more expensive the flight price will be</a:t>
            </a:r>
          </a:p>
        </p:txBody>
      </p:sp>
      <p:sp>
        <p:nvSpPr>
          <p:cNvPr id="15" name="TextBox 14">
            <a:extLst>
              <a:ext uri="{FF2B5EF4-FFF2-40B4-BE49-F238E27FC236}">
                <a16:creationId xmlns:a16="http://schemas.microsoft.com/office/drawing/2014/main" id="{133BD550-1B26-DC02-2B76-36E315D7E19F}"/>
              </a:ext>
            </a:extLst>
          </p:cNvPr>
          <p:cNvSpPr txBox="1"/>
          <p:nvPr/>
        </p:nvSpPr>
        <p:spPr>
          <a:xfrm>
            <a:off x="6321554" y="688877"/>
            <a:ext cx="4567476" cy="1077218"/>
          </a:xfrm>
          <a:prstGeom prst="rect">
            <a:avLst/>
          </a:prstGeom>
          <a:noFill/>
        </p:spPr>
        <p:txBody>
          <a:bodyPr wrap="square" rtlCol="0">
            <a:spAutoFit/>
          </a:bodyPr>
          <a:lstStyle/>
          <a:p>
            <a:r>
              <a:rPr lang="en-US" sz="1600" dirty="0">
                <a:latin typeface="Raleway" pitchFamily="2" charset="77"/>
              </a:rPr>
              <a:t>Base Fare tends to be higher on Sundays, midweek and (surprisingly) Mondays indicating people like travelling during these days of the week</a:t>
            </a:r>
          </a:p>
        </p:txBody>
      </p:sp>
    </p:spTree>
    <p:extLst>
      <p:ext uri="{BB962C8B-B14F-4D97-AF65-F5344CB8AC3E}">
        <p14:creationId xmlns:p14="http://schemas.microsoft.com/office/powerpoint/2010/main" val="2527338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10E5EE-0CDB-EB53-2833-9C4E26DB1CFB}"/>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600" dirty="0"/>
              <a:t>EDA: </a:t>
            </a:r>
          </a:p>
        </p:txBody>
      </p:sp>
      <p:sp>
        <p:nvSpPr>
          <p:cNvPr id="16" name="Rectangle 15">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18F7C210-6E9A-1CE2-44D9-95471B45A6C8}"/>
              </a:ext>
            </a:extLst>
          </p:cNvPr>
          <p:cNvSpPr txBox="1"/>
          <p:nvPr/>
        </p:nvSpPr>
        <p:spPr>
          <a:xfrm>
            <a:off x="2182915" y="656616"/>
            <a:ext cx="3634450" cy="830997"/>
          </a:xfrm>
          <a:prstGeom prst="rect">
            <a:avLst/>
          </a:prstGeom>
          <a:noFill/>
        </p:spPr>
        <p:txBody>
          <a:bodyPr wrap="square" rtlCol="0">
            <a:spAutoFit/>
          </a:bodyPr>
          <a:lstStyle/>
          <a:p>
            <a:r>
              <a:rPr lang="en-US" sz="1600" dirty="0">
                <a:latin typeface="Raleway" pitchFamily="2" charset="77"/>
              </a:rPr>
              <a:t>As we can we see, the closer you are to the date of the flight the more expensive the flight price will be</a:t>
            </a:r>
          </a:p>
        </p:txBody>
      </p:sp>
      <p:sp>
        <p:nvSpPr>
          <p:cNvPr id="15" name="TextBox 14">
            <a:extLst>
              <a:ext uri="{FF2B5EF4-FFF2-40B4-BE49-F238E27FC236}">
                <a16:creationId xmlns:a16="http://schemas.microsoft.com/office/drawing/2014/main" id="{133BD550-1B26-DC02-2B76-36E315D7E19F}"/>
              </a:ext>
            </a:extLst>
          </p:cNvPr>
          <p:cNvSpPr txBox="1"/>
          <p:nvPr/>
        </p:nvSpPr>
        <p:spPr>
          <a:xfrm>
            <a:off x="6321554" y="688877"/>
            <a:ext cx="4567476" cy="1077218"/>
          </a:xfrm>
          <a:prstGeom prst="rect">
            <a:avLst/>
          </a:prstGeom>
          <a:noFill/>
        </p:spPr>
        <p:txBody>
          <a:bodyPr wrap="square" rtlCol="0">
            <a:spAutoFit/>
          </a:bodyPr>
          <a:lstStyle/>
          <a:p>
            <a:r>
              <a:rPr lang="en-US" sz="1600" dirty="0">
                <a:latin typeface="Raleway" pitchFamily="2" charset="77"/>
              </a:rPr>
              <a:t>Base Fare tends to be higher on Sundays, midweek and (surprisingly) Mondays indicating people like travelling during these days of the week</a:t>
            </a:r>
          </a:p>
        </p:txBody>
      </p:sp>
      <p:pic>
        <p:nvPicPr>
          <p:cNvPr id="8" name="Content Placeholder 7">
            <a:extLst>
              <a:ext uri="{FF2B5EF4-FFF2-40B4-BE49-F238E27FC236}">
                <a16:creationId xmlns:a16="http://schemas.microsoft.com/office/drawing/2014/main" id="{9A195662-F896-0742-135B-B74A303E2B84}"/>
              </a:ext>
            </a:extLst>
          </p:cNvPr>
          <p:cNvPicPr>
            <a:picLocks noGrp="1" noChangeAspect="1"/>
          </p:cNvPicPr>
          <p:nvPr>
            <p:ph idx="1"/>
          </p:nvPr>
        </p:nvPicPr>
        <p:blipFill>
          <a:blip r:embed="rId2"/>
          <a:stretch>
            <a:fillRect/>
          </a:stretch>
        </p:blipFill>
        <p:spPr>
          <a:xfrm>
            <a:off x="3295066" y="2054225"/>
            <a:ext cx="5596150" cy="4803775"/>
          </a:xfrm>
        </p:spPr>
      </p:pic>
    </p:spTree>
    <p:extLst>
      <p:ext uri="{BB962C8B-B14F-4D97-AF65-F5344CB8AC3E}">
        <p14:creationId xmlns:p14="http://schemas.microsoft.com/office/powerpoint/2010/main" val="2461223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5B61C-0E49-2ABC-867C-CE92D50EF043}"/>
              </a:ext>
            </a:extLst>
          </p:cNvPr>
          <p:cNvSpPr>
            <a:spLocks noGrp="1"/>
          </p:cNvSpPr>
          <p:nvPr>
            <p:ph type="title"/>
          </p:nvPr>
        </p:nvSpPr>
        <p:spPr>
          <a:xfrm>
            <a:off x="838200" y="365125"/>
            <a:ext cx="5393361" cy="1325563"/>
          </a:xfrm>
        </p:spPr>
        <p:txBody>
          <a:bodyPr>
            <a:normAutofit/>
          </a:bodyPr>
          <a:lstStyle/>
          <a:p>
            <a:r>
              <a:rPr lang="en-US" dirty="0"/>
              <a:t>Feature Engineering</a:t>
            </a:r>
          </a:p>
        </p:txBody>
      </p:sp>
      <p:sp>
        <p:nvSpPr>
          <p:cNvPr id="3" name="Content Placeholder 2">
            <a:extLst>
              <a:ext uri="{FF2B5EF4-FFF2-40B4-BE49-F238E27FC236}">
                <a16:creationId xmlns:a16="http://schemas.microsoft.com/office/drawing/2014/main" id="{B212747C-36E3-0DDD-A1F3-7DB6DE618820}"/>
              </a:ext>
            </a:extLst>
          </p:cNvPr>
          <p:cNvSpPr>
            <a:spLocks noGrp="1"/>
          </p:cNvSpPr>
          <p:nvPr>
            <p:ph idx="1"/>
          </p:nvPr>
        </p:nvSpPr>
        <p:spPr>
          <a:xfrm>
            <a:off x="694842" y="1703047"/>
            <a:ext cx="5393361" cy="4486275"/>
          </a:xfrm>
        </p:spPr>
        <p:txBody>
          <a:bodyPr>
            <a:normAutofit/>
          </a:bodyPr>
          <a:lstStyle/>
          <a:p>
            <a:r>
              <a:rPr lang="en-US" sz="1400" dirty="0">
                <a:latin typeface="Raleway" pitchFamily="2" charset="77"/>
              </a:rPr>
              <a:t>Detailed description of newly engineered features:</a:t>
            </a:r>
          </a:p>
          <a:p>
            <a:pPr lvl="1"/>
            <a:r>
              <a:rPr lang="en-US" sz="1400" dirty="0" err="1">
                <a:latin typeface="Raleway" pitchFamily="2" charset="77"/>
              </a:rPr>
              <a:t>daysToFlight</a:t>
            </a:r>
            <a:r>
              <a:rPr lang="en-US" sz="1400" dirty="0">
                <a:latin typeface="Raleway" pitchFamily="2" charset="77"/>
              </a:rPr>
              <a:t>: Capturing time duration between search date and departure date</a:t>
            </a:r>
          </a:p>
          <a:p>
            <a:pPr lvl="1"/>
            <a:r>
              <a:rPr lang="en-US" sz="1400" dirty="0" err="1">
                <a:latin typeface="Raleway" pitchFamily="2" charset="77"/>
              </a:rPr>
              <a:t>fareDifference</a:t>
            </a:r>
            <a:r>
              <a:rPr lang="en-US" sz="1400" dirty="0">
                <a:latin typeface="Raleway" pitchFamily="2" charset="77"/>
              </a:rPr>
              <a:t>, </a:t>
            </a:r>
            <a:r>
              <a:rPr lang="en-US" sz="1400" dirty="0" err="1">
                <a:latin typeface="Raleway" pitchFamily="2" charset="77"/>
              </a:rPr>
              <a:t>fareRatio</a:t>
            </a:r>
            <a:r>
              <a:rPr lang="en-US" sz="1400" dirty="0">
                <a:latin typeface="Raleway" pitchFamily="2" charset="77"/>
              </a:rPr>
              <a:t>, </a:t>
            </a:r>
            <a:r>
              <a:rPr lang="en-US" sz="1400" dirty="0" err="1">
                <a:latin typeface="Raleway" pitchFamily="2" charset="77"/>
              </a:rPr>
              <a:t>fareMarkup</a:t>
            </a:r>
            <a:r>
              <a:rPr lang="en-US" sz="1400" dirty="0">
                <a:latin typeface="Raleway" pitchFamily="2" charset="77"/>
              </a:rPr>
              <a:t>: Calculating variations and markup in fare prices.</a:t>
            </a:r>
          </a:p>
          <a:p>
            <a:pPr lvl="1"/>
            <a:r>
              <a:rPr lang="en-US" sz="1400" dirty="0" err="1">
                <a:latin typeface="Raleway" pitchFamily="2" charset="77"/>
              </a:rPr>
              <a:t>DepartureDate</a:t>
            </a:r>
            <a:r>
              <a:rPr lang="en-US" sz="1400" dirty="0">
                <a:latin typeface="Raleway" pitchFamily="2" charset="77"/>
              </a:rPr>
              <a:t>: month, day &amp; </a:t>
            </a:r>
            <a:r>
              <a:rPr lang="en-US" sz="1400" dirty="0" err="1">
                <a:latin typeface="Raleway" pitchFamily="2" charset="77"/>
              </a:rPr>
              <a:t>day_of_week</a:t>
            </a:r>
            <a:r>
              <a:rPr lang="en-US" sz="1400" dirty="0">
                <a:latin typeface="Raleway" pitchFamily="2" charset="77"/>
              </a:rPr>
              <a:t>: Extracting temporal features for analysis and store datetime information.</a:t>
            </a:r>
          </a:p>
          <a:p>
            <a:pPr lvl="1"/>
            <a:r>
              <a:rPr lang="en-US" sz="1400" dirty="0">
                <a:latin typeface="Raleway" pitchFamily="2" charset="77"/>
              </a:rPr>
              <a:t>Encoding categorical variables related to airport, airline, equipment, and cabin to numerical format.</a:t>
            </a:r>
          </a:p>
          <a:p>
            <a:pPr lvl="1"/>
            <a:r>
              <a:rPr lang="en-US" sz="1400" dirty="0">
                <a:latin typeface="Raleway" pitchFamily="2" charset="77"/>
              </a:rPr>
              <a:t>Extracting hour and minute information for departure and arrival times.</a:t>
            </a:r>
          </a:p>
          <a:p>
            <a:pPr lvl="1"/>
            <a:r>
              <a:rPr lang="en-US" sz="1400" dirty="0">
                <a:latin typeface="Raleway" pitchFamily="2" charset="77"/>
              </a:rPr>
              <a:t>These emphasis on the role of feature engineering in enhancing model performance and capturing additional nuances in pricing data.</a:t>
            </a:r>
          </a:p>
          <a:p>
            <a:endParaRPr lang="en-US" sz="1400" dirty="0">
              <a:latin typeface="Raleway" pitchFamily="2" charset="77"/>
            </a:endParaRPr>
          </a:p>
        </p:txBody>
      </p:sp>
      <p:pic>
        <p:nvPicPr>
          <p:cNvPr id="5" name="Picture 4" descr="Calendar on table">
            <a:extLst>
              <a:ext uri="{FF2B5EF4-FFF2-40B4-BE49-F238E27FC236}">
                <a16:creationId xmlns:a16="http://schemas.microsoft.com/office/drawing/2014/main" id="{B6EC9272-E5E7-2EAA-29EE-9E983549209E}"/>
              </a:ext>
            </a:extLst>
          </p:cNvPr>
          <p:cNvPicPr>
            <a:picLocks noChangeAspect="1"/>
          </p:cNvPicPr>
          <p:nvPr/>
        </p:nvPicPr>
        <p:blipFill rotWithShape="1">
          <a:blip r:embed="rId2"/>
          <a:srcRect r="33249"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Tree>
    <p:extLst>
      <p:ext uri="{BB962C8B-B14F-4D97-AF65-F5344CB8AC3E}">
        <p14:creationId xmlns:p14="http://schemas.microsoft.com/office/powerpoint/2010/main" val="3364283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5C4161-B4EA-AB08-3C4A-873D2F94FAF5}"/>
              </a:ext>
            </a:extLst>
          </p:cNvPr>
          <p:cNvSpPr>
            <a:spLocks noGrp="1"/>
          </p:cNvSpPr>
          <p:nvPr>
            <p:ph type="title"/>
          </p:nvPr>
        </p:nvSpPr>
        <p:spPr>
          <a:xfrm>
            <a:off x="6094105" y="802955"/>
            <a:ext cx="4977976" cy="1454051"/>
          </a:xfrm>
        </p:spPr>
        <p:txBody>
          <a:bodyPr>
            <a:normAutofit/>
          </a:bodyPr>
          <a:lstStyle/>
          <a:p>
            <a:r>
              <a:rPr lang="en-US" sz="3600" dirty="0">
                <a:solidFill>
                  <a:schemeClr val="tx2"/>
                </a:solidFill>
                <a:latin typeface="Raleway" pitchFamily="2" charset="77"/>
              </a:rPr>
              <a:t>Data </a:t>
            </a:r>
            <a:r>
              <a:rPr lang="en-US" sz="3600" dirty="0" err="1">
                <a:solidFill>
                  <a:schemeClr val="tx2"/>
                </a:solidFill>
                <a:latin typeface="Raleway" pitchFamily="2" charset="77"/>
              </a:rPr>
              <a:t>Sampeling</a:t>
            </a:r>
            <a:r>
              <a:rPr lang="en-US" sz="3600" dirty="0">
                <a:solidFill>
                  <a:schemeClr val="tx2"/>
                </a:solidFill>
                <a:latin typeface="Raleway" pitchFamily="2" charset="77"/>
              </a:rPr>
              <a:t> and Model Selection</a:t>
            </a:r>
          </a:p>
        </p:txBody>
      </p:sp>
      <p:pic>
        <p:nvPicPr>
          <p:cNvPr id="7" name="Graphic 6" descr="Head with Gears">
            <a:extLst>
              <a:ext uri="{FF2B5EF4-FFF2-40B4-BE49-F238E27FC236}">
                <a16:creationId xmlns:a16="http://schemas.microsoft.com/office/drawing/2014/main" id="{BB42496E-8913-2A1B-62BB-41070DE9CF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0D354CB2-9309-3E23-A0E8-D611259F921A}"/>
              </a:ext>
            </a:extLst>
          </p:cNvPr>
          <p:cNvSpPr>
            <a:spLocks noGrp="1"/>
          </p:cNvSpPr>
          <p:nvPr>
            <p:ph idx="1"/>
          </p:nvPr>
        </p:nvSpPr>
        <p:spPr>
          <a:xfrm>
            <a:off x="6090574" y="2421682"/>
            <a:ext cx="4977578" cy="3639289"/>
          </a:xfrm>
        </p:spPr>
        <p:txBody>
          <a:bodyPr anchor="ctr">
            <a:normAutofit/>
          </a:bodyPr>
          <a:lstStyle/>
          <a:p>
            <a:r>
              <a:rPr lang="en-US" sz="1800" dirty="0">
                <a:solidFill>
                  <a:schemeClr val="tx2"/>
                </a:solidFill>
                <a:latin typeface="Raleway" pitchFamily="2" charset="77"/>
              </a:rPr>
              <a:t>Data sampling involves selecting a representative subset from a larger dataset to train and evaluate machine learning models efficiently while mitigating biases. Model selection is the process of comparing and evaluating various algorithms' performance metrics, such as accuracy or error rates, to choose the most suitable one for a specific predictive task. These steps are essential for building robust machine learning models that generalize well to unseen data and effectively address the problem at hand.</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40473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2502A21-7EAF-52CD-A6D4-81DE1A8C2D5B}"/>
              </a:ext>
            </a:extLst>
          </p:cNvPr>
          <p:cNvSpPr>
            <a:spLocks noGrp="1"/>
          </p:cNvSpPr>
          <p:nvPr>
            <p:ph type="title"/>
          </p:nvPr>
        </p:nvSpPr>
        <p:spPr>
          <a:xfrm>
            <a:off x="838201" y="365125"/>
            <a:ext cx="5393360" cy="1325563"/>
          </a:xfrm>
        </p:spPr>
        <p:txBody>
          <a:bodyPr>
            <a:normAutofit/>
          </a:bodyPr>
          <a:lstStyle/>
          <a:p>
            <a:r>
              <a:rPr lang="en-US"/>
              <a:t>Data Sampling and Model Selection</a:t>
            </a:r>
          </a:p>
        </p:txBody>
      </p:sp>
      <p:sp>
        <p:nvSpPr>
          <p:cNvPr id="13" name="Freeform: Shape 12">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F23D414-6EA8-9A2F-DFFA-DC9D77E4ADC1}"/>
              </a:ext>
            </a:extLst>
          </p:cNvPr>
          <p:cNvSpPr>
            <a:spLocks noGrp="1"/>
          </p:cNvSpPr>
          <p:nvPr>
            <p:ph idx="1"/>
          </p:nvPr>
        </p:nvSpPr>
        <p:spPr>
          <a:xfrm>
            <a:off x="838200" y="1825625"/>
            <a:ext cx="5393361" cy="4351338"/>
          </a:xfrm>
        </p:spPr>
        <p:txBody>
          <a:bodyPr>
            <a:normAutofit/>
          </a:bodyPr>
          <a:lstStyle/>
          <a:p>
            <a:r>
              <a:rPr lang="en-US" sz="1700" dirty="0">
                <a:latin typeface="Raleway" pitchFamily="2" charset="77"/>
              </a:rPr>
              <a:t> The data sampling process involved selecting a representative subset of 5 million rows from the dataset to manage data size while preserving critical insights.</a:t>
            </a:r>
          </a:p>
          <a:p>
            <a:r>
              <a:rPr lang="en-US" sz="1700" dirty="0">
                <a:latin typeface="Raleway" pitchFamily="2" charset="77"/>
              </a:rPr>
              <a:t>Made use of native </a:t>
            </a:r>
            <a:r>
              <a:rPr lang="en-US" sz="1700" dirty="0" err="1">
                <a:latin typeface="Raleway" pitchFamily="2" charset="77"/>
              </a:rPr>
              <a:t>xgB,lgbm,lr,ridge,lasso</a:t>
            </a:r>
            <a:r>
              <a:rPr lang="en-US" sz="1700" dirty="0">
                <a:latin typeface="Raleway" pitchFamily="2" charset="77"/>
              </a:rPr>
              <a:t> libraries for initial model evaluation and selection.</a:t>
            </a:r>
          </a:p>
          <a:p>
            <a:r>
              <a:rPr lang="en-US" sz="1700" dirty="0">
                <a:latin typeface="Raleway" pitchFamily="2" charset="77"/>
              </a:rPr>
              <a:t>Model selection criteria and evaluation methods encompassed algorithms such as </a:t>
            </a:r>
            <a:r>
              <a:rPr lang="en-US" sz="1700" b="1" dirty="0">
                <a:latin typeface="Raleway" pitchFamily="2" charset="77"/>
              </a:rPr>
              <a:t>linear regression, lasso &amp; ridge regression, light gradient boost, and </a:t>
            </a:r>
            <a:r>
              <a:rPr lang="en-US" sz="1700" b="1" dirty="0" err="1">
                <a:latin typeface="Raleway" pitchFamily="2" charset="77"/>
              </a:rPr>
              <a:t>XGBoost</a:t>
            </a:r>
            <a:r>
              <a:rPr lang="en-US" sz="1700" dirty="0">
                <a:latin typeface="Raleway" pitchFamily="2" charset="77"/>
              </a:rPr>
              <a:t>.</a:t>
            </a:r>
          </a:p>
          <a:p>
            <a:r>
              <a:rPr lang="en-US" sz="1700" dirty="0">
                <a:latin typeface="Raleway" pitchFamily="2" charset="77"/>
              </a:rPr>
              <a:t>Evaluating models on the entire dataset was essential to accurately assess performance in terms of precision and generalization capabilities, guiding further refinement and optimization efforts.</a:t>
            </a:r>
          </a:p>
        </p:txBody>
      </p:sp>
      <p:sp>
        <p:nvSpPr>
          <p:cNvPr id="15" name="Oval 14">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6" name="Picture 5" descr="Financial graphs on a dark display">
            <a:extLst>
              <a:ext uri="{FF2B5EF4-FFF2-40B4-BE49-F238E27FC236}">
                <a16:creationId xmlns:a16="http://schemas.microsoft.com/office/drawing/2014/main" id="{7FCD5182-58E2-B62B-2F79-6348E219C50C}"/>
              </a:ext>
            </a:extLst>
          </p:cNvPr>
          <p:cNvPicPr>
            <a:picLocks noChangeAspect="1"/>
          </p:cNvPicPr>
          <p:nvPr/>
        </p:nvPicPr>
        <p:blipFill rotWithShape="1">
          <a:blip r:embed="rId3"/>
          <a:srcRect l="16526" r="20972" b="-2"/>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9" name="Freeform: Shape 18">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1" name="Straight Connector 20">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1616F27D-D165-6481-8C02-56D0853E36FB}"/>
              </a:ext>
            </a:extLst>
          </p:cNvPr>
          <p:cNvSpPr txBox="1"/>
          <p:nvPr/>
        </p:nvSpPr>
        <p:spPr>
          <a:xfrm>
            <a:off x="5514975" y="271462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70700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7F03B2-E3DE-8DD8-7EE7-A6625FF0D9A3}"/>
              </a:ext>
            </a:extLst>
          </p:cNvPr>
          <p:cNvSpPr>
            <a:spLocks noGrp="1"/>
          </p:cNvSpPr>
          <p:nvPr>
            <p:ph type="title"/>
          </p:nvPr>
        </p:nvSpPr>
        <p:spPr>
          <a:xfrm>
            <a:off x="517889" y="4883544"/>
            <a:ext cx="3876086" cy="1556907"/>
          </a:xfrm>
        </p:spPr>
        <p:txBody>
          <a:bodyPr vert="horz" lIns="91440" tIns="45720" rIns="91440" bIns="45720" rtlCol="0" anchor="ctr">
            <a:normAutofit/>
          </a:bodyPr>
          <a:lstStyle/>
          <a:p>
            <a:r>
              <a:rPr lang="en-US" sz="3200" kern="1200">
                <a:solidFill>
                  <a:schemeClr val="tx1"/>
                </a:solidFill>
                <a:latin typeface="+mj-lt"/>
                <a:ea typeface="+mj-ea"/>
                <a:cs typeface="+mj-cs"/>
              </a:rPr>
              <a:t>Results</a:t>
            </a:r>
          </a:p>
        </p:txBody>
      </p:sp>
      <p:sp>
        <p:nvSpPr>
          <p:cNvPr id="39" name="Rectangle 38">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black screen&#10;&#10;Description automatically generated">
            <a:extLst>
              <a:ext uri="{FF2B5EF4-FFF2-40B4-BE49-F238E27FC236}">
                <a16:creationId xmlns:a16="http://schemas.microsoft.com/office/drawing/2014/main" id="{0EBEEC7F-CF8C-2843-28F9-59E59379F242}"/>
              </a:ext>
            </a:extLst>
          </p:cNvPr>
          <p:cNvPicPr>
            <a:picLocks noChangeAspect="1"/>
          </p:cNvPicPr>
          <p:nvPr/>
        </p:nvPicPr>
        <p:blipFill>
          <a:blip r:embed="rId3"/>
          <a:stretch>
            <a:fillRect/>
          </a:stretch>
        </p:blipFill>
        <p:spPr>
          <a:xfrm>
            <a:off x="959205" y="781578"/>
            <a:ext cx="10369645" cy="3033121"/>
          </a:xfrm>
          <a:prstGeom prst="rect">
            <a:avLst/>
          </a:prstGeom>
        </p:spPr>
      </p:pic>
      <p:sp>
        <p:nvSpPr>
          <p:cNvPr id="43" name="Rectangle 42">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7A18CBA-4384-E510-015B-2567689B93BD}"/>
              </a:ext>
            </a:extLst>
          </p:cNvPr>
          <p:cNvSpPr txBox="1"/>
          <p:nvPr/>
        </p:nvSpPr>
        <p:spPr>
          <a:xfrm>
            <a:off x="5162719" y="4883544"/>
            <a:ext cx="6586915" cy="1556907"/>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a:t>Overview to show how XGBoost outperforms standard Ridge and Linear Regression by almost 60%</a:t>
            </a:r>
          </a:p>
          <a:p>
            <a:pPr indent="-228600" defTabSz="914400">
              <a:lnSpc>
                <a:spcPct val="90000"/>
              </a:lnSpc>
              <a:spcAft>
                <a:spcPts val="600"/>
              </a:spcAft>
              <a:buFont typeface="Arial" panose="020B0604020202020204" pitchFamily="34" charset="0"/>
              <a:buChar char="•"/>
            </a:pPr>
            <a:r>
              <a:rPr lang="en-US"/>
              <a:t>All models are probably being overtrained because of how rich in features the data is so we can see high accuracy in train and test scores</a:t>
            </a:r>
          </a:p>
        </p:txBody>
      </p:sp>
    </p:spTree>
    <p:extLst>
      <p:ext uri="{BB962C8B-B14F-4D97-AF65-F5344CB8AC3E}">
        <p14:creationId xmlns:p14="http://schemas.microsoft.com/office/powerpoint/2010/main" val="1258268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D0C5D049-899C-AF0E-1C44-774B51226A37}"/>
              </a:ext>
            </a:extLst>
          </p:cNvPr>
          <p:cNvSpPr>
            <a:spLocks noGrp="1"/>
          </p:cNvSpPr>
          <p:nvPr>
            <p:ph type="title"/>
          </p:nvPr>
        </p:nvSpPr>
        <p:spPr>
          <a:xfrm>
            <a:off x="1179226" y="1594707"/>
            <a:ext cx="9833548" cy="1325563"/>
          </a:xfrm>
        </p:spPr>
        <p:txBody>
          <a:bodyPr anchor="b">
            <a:normAutofit/>
          </a:bodyPr>
          <a:lstStyle/>
          <a:p>
            <a:pPr algn="ctr"/>
            <a:r>
              <a:rPr lang="en-US" sz="3600" dirty="0">
                <a:solidFill>
                  <a:schemeClr val="tx2"/>
                </a:solidFill>
                <a:latin typeface="Raleway" pitchFamily="2" charset="77"/>
              </a:rPr>
              <a:t>Linear Regression</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97B79E5-05A9-E259-8CB5-9F39F16F22C6}"/>
              </a:ext>
            </a:extLst>
          </p:cNvPr>
          <p:cNvSpPr>
            <a:spLocks noGrp="1"/>
          </p:cNvSpPr>
          <p:nvPr>
            <p:ph idx="1"/>
          </p:nvPr>
        </p:nvSpPr>
        <p:spPr>
          <a:xfrm>
            <a:off x="1179226" y="3329677"/>
            <a:ext cx="9833548" cy="2457269"/>
          </a:xfrm>
        </p:spPr>
        <p:txBody>
          <a:bodyPr>
            <a:normAutofit/>
          </a:bodyPr>
          <a:lstStyle/>
          <a:p>
            <a:r>
              <a:rPr lang="en-US" sz="1800" dirty="0">
                <a:solidFill>
                  <a:schemeClr val="tx2"/>
                </a:solidFill>
                <a:latin typeface="Raleway" pitchFamily="2" charset="77"/>
              </a:rPr>
              <a:t>Linear regression helps us understand how different things like booking early or flight routes affect ticket prices by drawing a straight line on a graph.</a:t>
            </a:r>
          </a:p>
          <a:p>
            <a:r>
              <a:rPr lang="en-US" sz="1800" dirty="0">
                <a:solidFill>
                  <a:schemeClr val="tx2"/>
                </a:solidFill>
                <a:latin typeface="Raleway" pitchFamily="2" charset="77"/>
              </a:rPr>
              <a:t>It's a simple way to see which factors are most important for predicting prices, making it a good starting point before using more complex models.</a:t>
            </a:r>
          </a:p>
          <a:p>
            <a:endParaRPr lang="en-US" sz="1800" dirty="0">
              <a:solidFill>
                <a:schemeClr val="tx2"/>
              </a:solidFill>
              <a:latin typeface="Raleway" pitchFamily="2" charset="77"/>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28370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44F0F9-7D68-C56D-9C7F-10788B07FB79}"/>
              </a:ext>
            </a:extLst>
          </p:cNvPr>
          <p:cNvSpPr>
            <a:spLocks noGrp="1"/>
          </p:cNvSpPr>
          <p:nvPr>
            <p:ph type="title"/>
          </p:nvPr>
        </p:nvSpPr>
        <p:spPr>
          <a:xfrm>
            <a:off x="793662" y="386930"/>
            <a:ext cx="10066122" cy="1298448"/>
          </a:xfrm>
        </p:spPr>
        <p:txBody>
          <a:bodyPr anchor="b">
            <a:normAutofit/>
          </a:bodyPr>
          <a:lstStyle/>
          <a:p>
            <a:r>
              <a:rPr lang="en-US" sz="4800" dirty="0">
                <a:latin typeface="Raleway" pitchFamily="2" charset="77"/>
              </a:rPr>
              <a:t>Linear Regression</a:t>
            </a:r>
          </a:p>
        </p:txBody>
      </p:sp>
      <p:sp>
        <p:nvSpPr>
          <p:cNvPr id="19" name="Rectangle 1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B4EBA56-5B28-AFF8-720B-BAC52421DED4}"/>
              </a:ext>
            </a:extLst>
          </p:cNvPr>
          <p:cNvSpPr>
            <a:spLocks noGrp="1"/>
          </p:cNvSpPr>
          <p:nvPr>
            <p:ph idx="1"/>
          </p:nvPr>
        </p:nvSpPr>
        <p:spPr>
          <a:xfrm>
            <a:off x="496918" y="2072308"/>
            <a:ext cx="9930191" cy="3639450"/>
          </a:xfrm>
        </p:spPr>
        <p:txBody>
          <a:bodyPr anchor="ctr">
            <a:normAutofit/>
          </a:bodyPr>
          <a:lstStyle/>
          <a:p>
            <a:r>
              <a:rPr lang="en-US" sz="2000" dirty="0">
                <a:latin typeface="Raleway" pitchFamily="2" charset="77"/>
              </a:rPr>
              <a:t>Output</a:t>
            </a:r>
          </a:p>
          <a:p>
            <a:pPr marL="0" indent="0">
              <a:buNone/>
            </a:pPr>
            <a:endParaRPr lang="en-US" sz="2000" dirty="0">
              <a:latin typeface="Raleway" pitchFamily="2" charset="77"/>
            </a:endParaRPr>
          </a:p>
          <a:p>
            <a:pPr marL="0" indent="0">
              <a:buNone/>
            </a:pPr>
            <a:r>
              <a:rPr lang="en-US" sz="2000" dirty="0">
                <a:latin typeface="Raleway" pitchFamily="2" charset="77"/>
              </a:rPr>
              <a:t>Problems faced: </a:t>
            </a:r>
          </a:p>
          <a:p>
            <a:r>
              <a:rPr lang="en-US" sz="2000" dirty="0">
                <a:latin typeface="Raleway" pitchFamily="2" charset="77"/>
              </a:rPr>
              <a:t>Linear Regression struggles with non-straight relationships between features and the target.</a:t>
            </a:r>
          </a:p>
          <a:p>
            <a:r>
              <a:rPr lang="en-US" sz="2000" dirty="0">
                <a:latin typeface="Raleway" pitchFamily="2" charset="77"/>
              </a:rPr>
              <a:t>It can be thrown off by unusual data points and when features are too similar to each other.</a:t>
            </a:r>
          </a:p>
        </p:txBody>
      </p:sp>
      <p:sp>
        <p:nvSpPr>
          <p:cNvPr id="23" name="Rectangle 2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FBE3E01-E61C-2D6C-4B4D-08AF5F54A701}"/>
              </a:ext>
            </a:extLst>
          </p:cNvPr>
          <p:cNvPicPr>
            <a:picLocks noChangeAspect="1"/>
          </p:cNvPicPr>
          <p:nvPr/>
        </p:nvPicPr>
        <p:blipFill>
          <a:blip r:embed="rId3"/>
          <a:stretch>
            <a:fillRect/>
          </a:stretch>
        </p:blipFill>
        <p:spPr>
          <a:xfrm>
            <a:off x="2209158" y="2805662"/>
            <a:ext cx="7124383" cy="310743"/>
          </a:xfrm>
          <a:prstGeom prst="rect">
            <a:avLst/>
          </a:prstGeom>
        </p:spPr>
      </p:pic>
      <p:pic>
        <p:nvPicPr>
          <p:cNvPr id="5" name="Picture 4">
            <a:extLst>
              <a:ext uri="{FF2B5EF4-FFF2-40B4-BE49-F238E27FC236}">
                <a16:creationId xmlns:a16="http://schemas.microsoft.com/office/drawing/2014/main" id="{44359C9B-8F6F-6E71-4BE3-4E40653C8137}"/>
              </a:ext>
            </a:extLst>
          </p:cNvPr>
          <p:cNvPicPr>
            <a:picLocks noChangeAspect="1"/>
          </p:cNvPicPr>
          <p:nvPr/>
        </p:nvPicPr>
        <p:blipFill>
          <a:blip r:embed="rId4"/>
          <a:stretch>
            <a:fillRect/>
          </a:stretch>
        </p:blipFill>
        <p:spPr>
          <a:xfrm>
            <a:off x="2209158" y="2495538"/>
            <a:ext cx="7124384" cy="383042"/>
          </a:xfrm>
          <a:prstGeom prst="rect">
            <a:avLst/>
          </a:prstGeom>
        </p:spPr>
      </p:pic>
    </p:spTree>
    <p:extLst>
      <p:ext uri="{BB962C8B-B14F-4D97-AF65-F5344CB8AC3E}">
        <p14:creationId xmlns:p14="http://schemas.microsoft.com/office/powerpoint/2010/main" val="1086488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33552-2A10-423A-7A28-3E50C863C018}"/>
              </a:ext>
            </a:extLst>
          </p:cNvPr>
          <p:cNvSpPr>
            <a:spLocks noGrp="1"/>
          </p:cNvSpPr>
          <p:nvPr>
            <p:ph type="title"/>
          </p:nvPr>
        </p:nvSpPr>
        <p:spPr>
          <a:xfrm>
            <a:off x="838200" y="365125"/>
            <a:ext cx="10515600" cy="1325563"/>
          </a:xfrm>
        </p:spPr>
        <p:txBody>
          <a:bodyPr>
            <a:normAutofit/>
          </a:bodyPr>
          <a:lstStyle/>
          <a:p>
            <a:pPr algn="ctr"/>
            <a:r>
              <a:rPr lang="en-US" sz="5400" dirty="0">
                <a:latin typeface="Raleway" pitchFamily="2" charset="77"/>
              </a:rPr>
              <a:t>Introduction</a:t>
            </a:r>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3E93CF-2D78-B328-8D68-D37DCB505FE5}"/>
              </a:ext>
            </a:extLst>
          </p:cNvPr>
          <p:cNvSpPr>
            <a:spLocks noGrp="1"/>
          </p:cNvSpPr>
          <p:nvPr>
            <p:ph idx="1"/>
          </p:nvPr>
        </p:nvSpPr>
        <p:spPr>
          <a:xfrm>
            <a:off x="838200" y="1929384"/>
            <a:ext cx="10515600" cy="4251960"/>
          </a:xfrm>
        </p:spPr>
        <p:txBody>
          <a:bodyPr>
            <a:normAutofit/>
          </a:bodyPr>
          <a:lstStyle/>
          <a:p>
            <a:r>
              <a:rPr lang="en-US" sz="2200" dirty="0">
                <a:latin typeface="Raleway" pitchFamily="2" charset="77"/>
              </a:rPr>
              <a:t>In the U.S. airline industry, dynamic pricing is a crucial strategy that leverages advanced machine learning algorithms to adjust ticket prices in real time based on demand, competition, and market trends. This approach integrates data from various sources like historical sales, search frequency, and passenger booking patterns. By using predictive models such as regression analysis and machine learning techniques like random forests, airlines can accurately forecast demand and optimize both load factors and profitability. This shift toward data-driven pricing reflects the industry's adaptation to the digital age, where quick analysis and action on large volumes of data are essential for competitive advantage.</a:t>
            </a:r>
          </a:p>
        </p:txBody>
      </p:sp>
    </p:spTree>
    <p:extLst>
      <p:ext uri="{BB962C8B-B14F-4D97-AF65-F5344CB8AC3E}">
        <p14:creationId xmlns:p14="http://schemas.microsoft.com/office/powerpoint/2010/main" val="4116253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FDAEF83E-5DF4-5229-F326-D02E3CD0FE1F}"/>
              </a:ext>
            </a:extLst>
          </p:cNvPr>
          <p:cNvSpPr>
            <a:spLocks noGrp="1"/>
          </p:cNvSpPr>
          <p:nvPr>
            <p:ph type="title"/>
          </p:nvPr>
        </p:nvSpPr>
        <p:spPr>
          <a:xfrm>
            <a:off x="1179226" y="815820"/>
            <a:ext cx="9833548" cy="1325563"/>
          </a:xfrm>
        </p:spPr>
        <p:txBody>
          <a:bodyPr anchor="b">
            <a:normAutofit/>
          </a:bodyPr>
          <a:lstStyle/>
          <a:p>
            <a:pPr algn="ctr"/>
            <a:r>
              <a:rPr lang="en-US" sz="3600" dirty="0" err="1">
                <a:solidFill>
                  <a:schemeClr val="tx2"/>
                </a:solidFill>
                <a:latin typeface="Raleway" pitchFamily="2" charset="77"/>
              </a:rPr>
              <a:t>XGBoost</a:t>
            </a:r>
            <a:endParaRPr lang="en-US" sz="3600" dirty="0">
              <a:solidFill>
                <a:schemeClr val="tx2"/>
              </a:solidFill>
              <a:latin typeface="Raleway" pitchFamily="2" charset="77"/>
            </a:endParaRP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FDC557AD-1E6E-007B-D3FD-B8A37D34A413}"/>
              </a:ext>
            </a:extLst>
          </p:cNvPr>
          <p:cNvSpPr>
            <a:spLocks noGrp="1"/>
          </p:cNvSpPr>
          <p:nvPr>
            <p:ph idx="1"/>
          </p:nvPr>
        </p:nvSpPr>
        <p:spPr>
          <a:xfrm>
            <a:off x="1179226" y="3329677"/>
            <a:ext cx="9833548" cy="2457269"/>
          </a:xfrm>
        </p:spPr>
        <p:txBody>
          <a:bodyPr>
            <a:normAutofit/>
          </a:bodyPr>
          <a:lstStyle/>
          <a:p>
            <a:r>
              <a:rPr lang="en-US" sz="1800" dirty="0" err="1">
                <a:solidFill>
                  <a:schemeClr val="tx2"/>
                </a:solidFill>
                <a:latin typeface="Raleway" pitchFamily="2" charset="77"/>
              </a:rPr>
              <a:t>XGBoost</a:t>
            </a:r>
            <a:r>
              <a:rPr lang="en-US" sz="1800" dirty="0">
                <a:solidFill>
                  <a:schemeClr val="tx2"/>
                </a:solidFill>
                <a:latin typeface="Raleway" pitchFamily="2" charset="77"/>
              </a:rPr>
              <a:t> is excellent at handling complex airline pricing data, finding patterns even in messy or incomplete information.</a:t>
            </a:r>
          </a:p>
          <a:p>
            <a:r>
              <a:rPr lang="en-US" sz="1800" dirty="0">
                <a:solidFill>
                  <a:schemeClr val="tx2"/>
                </a:solidFill>
                <a:latin typeface="Raleway" pitchFamily="2" charset="77"/>
              </a:rPr>
              <a:t>It helps us build a smart model that predicts ticket prices accurately and quickly adapts to changes in the market, maximizing airline revenue while ensuring fair prices for customers.</a:t>
            </a:r>
          </a:p>
          <a:p>
            <a:endParaRPr lang="en-US" sz="1800" dirty="0">
              <a:solidFill>
                <a:schemeClr val="tx2"/>
              </a:solidFill>
              <a:latin typeface="Raleway" pitchFamily="2" charset="77"/>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76404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A765B1-D3EB-5EF8-9726-F487FC116234}"/>
              </a:ext>
            </a:extLst>
          </p:cNvPr>
          <p:cNvSpPr>
            <a:spLocks noGrp="1"/>
          </p:cNvSpPr>
          <p:nvPr>
            <p:ph type="title"/>
          </p:nvPr>
        </p:nvSpPr>
        <p:spPr>
          <a:xfrm>
            <a:off x="793662" y="386930"/>
            <a:ext cx="10066122" cy="1298448"/>
          </a:xfrm>
        </p:spPr>
        <p:txBody>
          <a:bodyPr anchor="b">
            <a:normAutofit/>
          </a:bodyPr>
          <a:lstStyle/>
          <a:p>
            <a:r>
              <a:rPr lang="en-US" sz="4800" dirty="0" err="1">
                <a:latin typeface="Raleway" pitchFamily="2" charset="77"/>
              </a:rPr>
              <a:t>XGBoost</a:t>
            </a:r>
            <a:endParaRPr lang="en-US" sz="4800" dirty="0">
              <a:latin typeface="Raleway" pitchFamily="2" charset="77"/>
            </a:endParaRP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94F13F-F6CF-E14D-AC06-3154C477C131}"/>
              </a:ext>
            </a:extLst>
          </p:cNvPr>
          <p:cNvSpPr>
            <a:spLocks noGrp="1"/>
          </p:cNvSpPr>
          <p:nvPr>
            <p:ph idx="1"/>
          </p:nvPr>
        </p:nvSpPr>
        <p:spPr>
          <a:xfrm>
            <a:off x="793661" y="2599509"/>
            <a:ext cx="4530898" cy="3639450"/>
          </a:xfrm>
        </p:spPr>
        <p:txBody>
          <a:bodyPr anchor="ctr">
            <a:normAutofit/>
          </a:bodyPr>
          <a:lstStyle/>
          <a:p>
            <a:r>
              <a:rPr lang="en-US" sz="2000" dirty="0">
                <a:latin typeface="Raleway" pitchFamily="2" charset="77"/>
              </a:rPr>
              <a:t>Hyperparameter Tuning:</a:t>
            </a:r>
          </a:p>
          <a:p>
            <a:pPr marL="0" indent="0">
              <a:buNone/>
            </a:pPr>
            <a:r>
              <a:rPr lang="en-US" sz="2000" dirty="0" err="1">
                <a:latin typeface="Raleway" pitchFamily="2" charset="77"/>
              </a:rPr>
              <a:t>n_estimators</a:t>
            </a:r>
            <a:r>
              <a:rPr lang="en-US" sz="2000" dirty="0">
                <a:latin typeface="Raleway" pitchFamily="2" charset="77"/>
              </a:rPr>
              <a:t>: The grid search evaluates the model performance with 100, 200, and 300 boosting rounds.</a:t>
            </a:r>
          </a:p>
          <a:p>
            <a:pPr marL="0" indent="0">
              <a:buNone/>
            </a:pPr>
            <a:r>
              <a:rPr lang="en-US" sz="2000" dirty="0" err="1">
                <a:latin typeface="Raleway" pitchFamily="2" charset="77"/>
              </a:rPr>
              <a:t>max_depth</a:t>
            </a:r>
            <a:r>
              <a:rPr lang="en-US" sz="2000" dirty="0">
                <a:latin typeface="Raleway" pitchFamily="2" charset="77"/>
              </a:rPr>
              <a:t>: The grid search considers trees with maximum depths of 3, 5, and 7.</a:t>
            </a:r>
          </a:p>
          <a:p>
            <a:pPr marL="0" indent="0">
              <a:buNone/>
            </a:pPr>
            <a:r>
              <a:rPr lang="en-US" sz="2000" dirty="0" err="1">
                <a:latin typeface="Raleway" pitchFamily="2" charset="77"/>
              </a:rPr>
              <a:t>learning_rate</a:t>
            </a:r>
            <a:r>
              <a:rPr lang="en-US" sz="2000" dirty="0">
                <a:latin typeface="Raleway" pitchFamily="2" charset="77"/>
              </a:rPr>
              <a:t>: The grid search tests learning rates of 0.1, 0.01, and 0.001.</a:t>
            </a:r>
          </a:p>
          <a:p>
            <a:pPr marL="0" indent="0">
              <a:buNone/>
            </a:pPr>
            <a:endParaRPr lang="en-US" sz="2000" dirty="0">
              <a:latin typeface="Raleway" pitchFamily="2" charset="77"/>
            </a:endParaRPr>
          </a:p>
          <a:p>
            <a:pPr marL="0" indent="0">
              <a:buNone/>
            </a:pPr>
            <a:endParaRPr lang="en-US" sz="2000" dirty="0">
              <a:latin typeface="Raleway" pitchFamily="2" charset="77"/>
            </a:endParaRPr>
          </a:p>
        </p:txBody>
      </p:sp>
      <p:pic>
        <p:nvPicPr>
          <p:cNvPr id="5" name="Picture 4" descr="A screenshot of a computer code&#10;&#10;Description automatically generated">
            <a:extLst>
              <a:ext uri="{FF2B5EF4-FFF2-40B4-BE49-F238E27FC236}">
                <a16:creationId xmlns:a16="http://schemas.microsoft.com/office/drawing/2014/main" id="{58542926-08E0-47AB-E880-88BE7700521A}"/>
              </a:ext>
            </a:extLst>
          </p:cNvPr>
          <p:cNvPicPr>
            <a:picLocks noChangeAspect="1"/>
          </p:cNvPicPr>
          <p:nvPr/>
        </p:nvPicPr>
        <p:blipFill>
          <a:blip r:embed="rId3"/>
          <a:stretch>
            <a:fillRect/>
          </a:stretch>
        </p:blipFill>
        <p:spPr>
          <a:xfrm>
            <a:off x="5833272" y="2597713"/>
            <a:ext cx="5150277" cy="1274692"/>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7C5FADD-F0D7-B4E4-F4E7-F29A1B76A396}"/>
              </a:ext>
            </a:extLst>
          </p:cNvPr>
          <p:cNvPicPr>
            <a:picLocks noChangeAspect="1"/>
          </p:cNvPicPr>
          <p:nvPr/>
        </p:nvPicPr>
        <p:blipFill>
          <a:blip r:embed="rId4"/>
          <a:stretch>
            <a:fillRect/>
          </a:stretch>
        </p:blipFill>
        <p:spPr>
          <a:xfrm>
            <a:off x="5212617" y="4632275"/>
            <a:ext cx="6133431" cy="286690"/>
          </a:xfrm>
          <a:prstGeom prst="rect">
            <a:avLst/>
          </a:prstGeom>
        </p:spPr>
      </p:pic>
    </p:spTree>
    <p:extLst>
      <p:ext uri="{BB962C8B-B14F-4D97-AF65-F5344CB8AC3E}">
        <p14:creationId xmlns:p14="http://schemas.microsoft.com/office/powerpoint/2010/main" val="3715257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F49AC6E8-77BB-F942-C760-B37801CCA3B5}"/>
              </a:ext>
            </a:extLst>
          </p:cNvPr>
          <p:cNvSpPr>
            <a:spLocks noGrp="1"/>
          </p:cNvSpPr>
          <p:nvPr>
            <p:ph type="title"/>
          </p:nvPr>
        </p:nvSpPr>
        <p:spPr>
          <a:xfrm>
            <a:off x="1179226" y="1594707"/>
            <a:ext cx="9833548" cy="1325563"/>
          </a:xfrm>
        </p:spPr>
        <p:txBody>
          <a:bodyPr anchor="b">
            <a:normAutofit/>
          </a:bodyPr>
          <a:lstStyle/>
          <a:p>
            <a:pPr algn="ctr"/>
            <a:r>
              <a:rPr lang="en-US" sz="3600" dirty="0" err="1">
                <a:solidFill>
                  <a:schemeClr val="tx2"/>
                </a:solidFill>
                <a:latin typeface="Raleway" pitchFamily="2" charset="77"/>
              </a:rPr>
              <a:t>LGBMBoost</a:t>
            </a:r>
            <a:endParaRPr lang="en-US" sz="3600" dirty="0">
              <a:solidFill>
                <a:schemeClr val="tx2"/>
              </a:solidFill>
              <a:latin typeface="Raleway" pitchFamily="2" charset="77"/>
            </a:endParaRP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93A1E86-0B2A-92D1-8E2E-3CA68B8560F0}"/>
              </a:ext>
            </a:extLst>
          </p:cNvPr>
          <p:cNvSpPr>
            <a:spLocks noGrp="1"/>
          </p:cNvSpPr>
          <p:nvPr>
            <p:ph idx="1"/>
          </p:nvPr>
        </p:nvSpPr>
        <p:spPr>
          <a:xfrm>
            <a:off x="1179226" y="3329677"/>
            <a:ext cx="9833548" cy="2457269"/>
          </a:xfrm>
        </p:spPr>
        <p:txBody>
          <a:bodyPr>
            <a:normAutofit/>
          </a:bodyPr>
          <a:lstStyle/>
          <a:p>
            <a:r>
              <a:rPr lang="en-US" sz="1800" dirty="0" err="1">
                <a:solidFill>
                  <a:schemeClr val="tx2"/>
                </a:solidFill>
                <a:latin typeface="Raleway" pitchFamily="2" charset="77"/>
              </a:rPr>
              <a:t>LightGBM</a:t>
            </a:r>
            <a:r>
              <a:rPr lang="en-US" sz="1800" dirty="0">
                <a:solidFill>
                  <a:schemeClr val="tx2"/>
                </a:solidFill>
                <a:latin typeface="Raleway" pitchFamily="2" charset="77"/>
              </a:rPr>
              <a:t> is chosen for its ability to handle large datasets efficiently and identify complex patterns quickly.</a:t>
            </a:r>
          </a:p>
          <a:p>
            <a:r>
              <a:rPr lang="en-US" sz="1800" dirty="0">
                <a:solidFill>
                  <a:schemeClr val="tx2"/>
                </a:solidFill>
                <a:latin typeface="Raleway" pitchFamily="2" charset="77"/>
              </a:rPr>
              <a:t>Its capability to learn from mistakes and improve predictions over time makes it ideal for real-time pricing adjustments in the dynamic airline industry.</a:t>
            </a:r>
          </a:p>
          <a:p>
            <a:endParaRPr lang="en-US" sz="1800" dirty="0">
              <a:solidFill>
                <a:schemeClr val="tx2"/>
              </a:solidFill>
              <a:latin typeface="Raleway" pitchFamily="2" charset="77"/>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55260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FA3D9F-D5AF-B728-0EF1-F3DF3963624B}"/>
              </a:ext>
            </a:extLst>
          </p:cNvPr>
          <p:cNvSpPr>
            <a:spLocks noGrp="1"/>
          </p:cNvSpPr>
          <p:nvPr>
            <p:ph type="title"/>
          </p:nvPr>
        </p:nvSpPr>
        <p:spPr>
          <a:xfrm>
            <a:off x="793661" y="386930"/>
            <a:ext cx="10066122" cy="1298448"/>
          </a:xfrm>
        </p:spPr>
        <p:txBody>
          <a:bodyPr anchor="b">
            <a:normAutofit/>
          </a:bodyPr>
          <a:lstStyle/>
          <a:p>
            <a:r>
              <a:rPr lang="en-US" sz="4800" dirty="0" err="1">
                <a:latin typeface="Raleway" pitchFamily="2" charset="77"/>
              </a:rPr>
              <a:t>LGBMBoost</a:t>
            </a:r>
            <a:endParaRPr lang="en-US" sz="4800" dirty="0">
              <a:latin typeface="Raleway" pitchFamily="2" charset="77"/>
            </a:endParaRP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7CAAC3-73B9-2B90-12A4-50E0BD057F8D}"/>
              </a:ext>
            </a:extLst>
          </p:cNvPr>
          <p:cNvSpPr>
            <a:spLocks noGrp="1"/>
          </p:cNvSpPr>
          <p:nvPr>
            <p:ph idx="1"/>
          </p:nvPr>
        </p:nvSpPr>
        <p:spPr>
          <a:xfrm>
            <a:off x="793661" y="2599509"/>
            <a:ext cx="4530898" cy="3639450"/>
          </a:xfrm>
        </p:spPr>
        <p:txBody>
          <a:bodyPr anchor="ctr">
            <a:normAutofit lnSpcReduction="10000"/>
          </a:bodyPr>
          <a:lstStyle/>
          <a:p>
            <a:r>
              <a:rPr lang="en-US" sz="2000" dirty="0">
                <a:latin typeface="Raleway" pitchFamily="2" charset="77"/>
              </a:rPr>
              <a:t>Hyperparameter Tuning:</a:t>
            </a:r>
          </a:p>
          <a:p>
            <a:pPr marL="0" indent="0">
              <a:buNone/>
            </a:pPr>
            <a:r>
              <a:rPr lang="en-US" sz="2000" dirty="0" err="1">
                <a:latin typeface="Raleway" pitchFamily="2" charset="77"/>
              </a:rPr>
              <a:t>n_estimators</a:t>
            </a:r>
            <a:r>
              <a:rPr lang="en-US" sz="2000" dirty="0">
                <a:latin typeface="Raleway" pitchFamily="2" charset="77"/>
              </a:rPr>
              <a:t>: LGBM will be tested with 100, 200, and 300 trees to determine which number works best.</a:t>
            </a:r>
          </a:p>
          <a:p>
            <a:pPr marL="0" indent="0">
              <a:buNone/>
            </a:pPr>
            <a:r>
              <a:rPr lang="en-US" sz="2000" dirty="0" err="1">
                <a:latin typeface="Raleway" pitchFamily="2" charset="77"/>
              </a:rPr>
              <a:t>max_depth</a:t>
            </a:r>
            <a:r>
              <a:rPr lang="en-US" sz="2000" dirty="0">
                <a:latin typeface="Raleway" pitchFamily="2" charset="77"/>
              </a:rPr>
              <a:t>: It will be tested with trees of maximum depths 3, 5, and 7 to find the optimal depth.</a:t>
            </a:r>
          </a:p>
          <a:p>
            <a:pPr marL="0" indent="0">
              <a:buNone/>
            </a:pPr>
            <a:r>
              <a:rPr lang="en-US" sz="2000" dirty="0" err="1">
                <a:latin typeface="Raleway" pitchFamily="2" charset="77"/>
              </a:rPr>
              <a:t>earning_rate</a:t>
            </a:r>
            <a:r>
              <a:rPr lang="en-US" sz="2000" dirty="0">
                <a:latin typeface="Raleway" pitchFamily="2" charset="77"/>
              </a:rPr>
              <a:t>: LGBM will be tested with learning rates of 0.1, 0.01, and 0.001 to determine which rate works best.</a:t>
            </a:r>
          </a:p>
          <a:p>
            <a:pPr marL="0" indent="0">
              <a:buNone/>
            </a:pPr>
            <a:endParaRPr lang="en-US" sz="2000" dirty="0">
              <a:latin typeface="Raleway" pitchFamily="2" charset="77"/>
            </a:endParaRPr>
          </a:p>
        </p:txBody>
      </p:sp>
      <p:pic>
        <p:nvPicPr>
          <p:cNvPr id="5" name="Picture 4" descr="A screenshot of a computer code&#10;&#10;Description automatically generated">
            <a:extLst>
              <a:ext uri="{FF2B5EF4-FFF2-40B4-BE49-F238E27FC236}">
                <a16:creationId xmlns:a16="http://schemas.microsoft.com/office/drawing/2014/main" id="{8355A5FA-4F8F-3BF9-5C14-62FF22C30E4F}"/>
              </a:ext>
            </a:extLst>
          </p:cNvPr>
          <p:cNvPicPr>
            <a:picLocks noChangeAspect="1"/>
          </p:cNvPicPr>
          <p:nvPr/>
        </p:nvPicPr>
        <p:blipFill>
          <a:blip r:embed="rId3"/>
          <a:stretch>
            <a:fillRect/>
          </a:stretch>
        </p:blipFill>
        <p:spPr>
          <a:xfrm>
            <a:off x="5836811" y="2771535"/>
            <a:ext cx="5150277" cy="1158811"/>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21B7C84-E11D-70E3-DE6E-21B443ADE78F}"/>
              </a:ext>
            </a:extLst>
          </p:cNvPr>
          <p:cNvPicPr>
            <a:picLocks noChangeAspect="1"/>
          </p:cNvPicPr>
          <p:nvPr/>
        </p:nvPicPr>
        <p:blipFill>
          <a:blip r:embed="rId4"/>
          <a:stretch>
            <a:fillRect/>
          </a:stretch>
        </p:blipFill>
        <p:spPr>
          <a:xfrm>
            <a:off x="5324559" y="4694411"/>
            <a:ext cx="6010642" cy="240426"/>
          </a:xfrm>
          <a:prstGeom prst="rect">
            <a:avLst/>
          </a:prstGeom>
        </p:spPr>
      </p:pic>
    </p:spTree>
    <p:extLst>
      <p:ext uri="{BB962C8B-B14F-4D97-AF65-F5344CB8AC3E}">
        <p14:creationId xmlns:p14="http://schemas.microsoft.com/office/powerpoint/2010/main" val="1349810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5C29E-F72F-2E61-3D62-A0ED01E0F2BE}"/>
              </a:ext>
            </a:extLst>
          </p:cNvPr>
          <p:cNvSpPr>
            <a:spLocks noGrp="1"/>
          </p:cNvSpPr>
          <p:nvPr>
            <p:ph type="title"/>
          </p:nvPr>
        </p:nvSpPr>
        <p:spPr/>
        <p:txBody>
          <a:bodyPr/>
          <a:lstStyle/>
          <a:p>
            <a:r>
              <a:rPr lang="en-US" dirty="0">
                <a:latin typeface="Raleway" pitchFamily="2" charset="77"/>
              </a:rPr>
              <a:t>Results Visualization</a:t>
            </a:r>
          </a:p>
        </p:txBody>
      </p:sp>
      <p:pic>
        <p:nvPicPr>
          <p:cNvPr id="9" name="Content Placeholder 8" descr="A graph with a line going up&#10;&#10;Description automatically generated">
            <a:extLst>
              <a:ext uri="{FF2B5EF4-FFF2-40B4-BE49-F238E27FC236}">
                <a16:creationId xmlns:a16="http://schemas.microsoft.com/office/drawing/2014/main" id="{175D5646-49E5-9123-904A-E1D027B91715}"/>
              </a:ext>
            </a:extLst>
          </p:cNvPr>
          <p:cNvPicPr>
            <a:picLocks noGrp="1" noChangeAspect="1"/>
          </p:cNvPicPr>
          <p:nvPr>
            <p:ph idx="1"/>
          </p:nvPr>
        </p:nvPicPr>
        <p:blipFill>
          <a:blip r:embed="rId2"/>
          <a:stretch>
            <a:fillRect/>
          </a:stretch>
        </p:blipFill>
        <p:spPr>
          <a:xfrm>
            <a:off x="203313" y="1867151"/>
            <a:ext cx="5539761" cy="4351338"/>
          </a:xfrm>
        </p:spPr>
      </p:pic>
      <p:pic>
        <p:nvPicPr>
          <p:cNvPr id="11" name="Picture 10" descr="A graph showing the difference between a graph and a graph&#10;&#10;Description automatically generated">
            <a:extLst>
              <a:ext uri="{FF2B5EF4-FFF2-40B4-BE49-F238E27FC236}">
                <a16:creationId xmlns:a16="http://schemas.microsoft.com/office/drawing/2014/main" id="{2C5E2A88-BC7E-61B4-634F-75F0EE4A9B4D}"/>
              </a:ext>
            </a:extLst>
          </p:cNvPr>
          <p:cNvPicPr>
            <a:picLocks noChangeAspect="1"/>
          </p:cNvPicPr>
          <p:nvPr/>
        </p:nvPicPr>
        <p:blipFill>
          <a:blip r:embed="rId3"/>
          <a:stretch>
            <a:fillRect/>
          </a:stretch>
        </p:blipFill>
        <p:spPr>
          <a:xfrm>
            <a:off x="6208294" y="1867151"/>
            <a:ext cx="5539761" cy="4684734"/>
          </a:xfrm>
          <a:prstGeom prst="rect">
            <a:avLst/>
          </a:prstGeom>
        </p:spPr>
      </p:pic>
    </p:spTree>
    <p:extLst>
      <p:ext uri="{BB962C8B-B14F-4D97-AF65-F5344CB8AC3E}">
        <p14:creationId xmlns:p14="http://schemas.microsoft.com/office/powerpoint/2010/main" val="2622666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959C-3D25-8A71-0BF0-CCC2533B9689}"/>
              </a:ext>
            </a:extLst>
          </p:cNvPr>
          <p:cNvSpPr>
            <a:spLocks noGrp="1"/>
          </p:cNvSpPr>
          <p:nvPr>
            <p:ph type="title"/>
          </p:nvPr>
        </p:nvSpPr>
        <p:spPr/>
        <p:txBody>
          <a:bodyPr>
            <a:normAutofit/>
          </a:bodyPr>
          <a:lstStyle/>
          <a:p>
            <a:r>
              <a:rPr lang="en-US" sz="3200" dirty="0">
                <a:latin typeface="Raleway" pitchFamily="2" charset="77"/>
              </a:rPr>
              <a:t>What do we wish to do?</a:t>
            </a:r>
          </a:p>
        </p:txBody>
      </p:sp>
      <p:sp>
        <p:nvSpPr>
          <p:cNvPr id="3" name="Content Placeholder 2">
            <a:extLst>
              <a:ext uri="{FF2B5EF4-FFF2-40B4-BE49-F238E27FC236}">
                <a16:creationId xmlns:a16="http://schemas.microsoft.com/office/drawing/2014/main" id="{653BEE67-0F96-8BDC-433B-C3F70B1176CE}"/>
              </a:ext>
            </a:extLst>
          </p:cNvPr>
          <p:cNvSpPr>
            <a:spLocks noGrp="1"/>
          </p:cNvSpPr>
          <p:nvPr>
            <p:ph idx="1"/>
          </p:nvPr>
        </p:nvSpPr>
        <p:spPr>
          <a:xfrm>
            <a:off x="838200" y="1825625"/>
            <a:ext cx="10515600" cy="1325563"/>
          </a:xfrm>
        </p:spPr>
        <p:txBody>
          <a:bodyPr>
            <a:normAutofit/>
          </a:bodyPr>
          <a:lstStyle/>
          <a:p>
            <a:r>
              <a:rPr lang="en-US" sz="1800" dirty="0">
                <a:latin typeface="Raleway" pitchFamily="2" charset="77"/>
              </a:rPr>
              <a:t>If we get optimal results from the various models we wish to try:</a:t>
            </a:r>
          </a:p>
          <a:p>
            <a:pPr lvl="1"/>
            <a:r>
              <a:rPr lang="en-US" sz="1800" dirty="0">
                <a:latin typeface="Raleway" pitchFamily="2" charset="77"/>
              </a:rPr>
              <a:t>Build a live Flask app that can take this model forward</a:t>
            </a:r>
          </a:p>
          <a:p>
            <a:pPr lvl="1"/>
            <a:r>
              <a:rPr lang="en-US" sz="1800" dirty="0">
                <a:latin typeface="Raleway" pitchFamily="2" charset="77"/>
              </a:rPr>
              <a:t>Generate visualizations on </a:t>
            </a:r>
            <a:r>
              <a:rPr lang="en-US" sz="1800" dirty="0" err="1">
                <a:latin typeface="Raleway" pitchFamily="2" charset="77"/>
              </a:rPr>
              <a:t>PowerBI</a:t>
            </a:r>
            <a:r>
              <a:rPr lang="en-US" sz="1800" dirty="0">
                <a:latin typeface="Raleway" pitchFamily="2" charset="77"/>
              </a:rPr>
              <a:t> to understand patterns and further improvise on the system</a:t>
            </a:r>
          </a:p>
        </p:txBody>
      </p:sp>
      <p:pic>
        <p:nvPicPr>
          <p:cNvPr id="5" name="Picture 4" descr="A screenshot of a computer&#10;&#10;Description automatically generated">
            <a:extLst>
              <a:ext uri="{FF2B5EF4-FFF2-40B4-BE49-F238E27FC236}">
                <a16:creationId xmlns:a16="http://schemas.microsoft.com/office/drawing/2014/main" id="{346BF473-95FF-F203-B3D7-B1A9C3D444D6}"/>
              </a:ext>
            </a:extLst>
          </p:cNvPr>
          <p:cNvPicPr>
            <a:picLocks noChangeAspect="1"/>
          </p:cNvPicPr>
          <p:nvPr/>
        </p:nvPicPr>
        <p:blipFill rotWithShape="1">
          <a:blip r:embed="rId2"/>
          <a:srcRect r="1484" b="17988"/>
          <a:stretch/>
        </p:blipFill>
        <p:spPr>
          <a:xfrm>
            <a:off x="2960262" y="3286125"/>
            <a:ext cx="6271475" cy="2858035"/>
          </a:xfrm>
          <a:prstGeom prst="rect">
            <a:avLst/>
          </a:prstGeom>
        </p:spPr>
      </p:pic>
    </p:spTree>
    <p:extLst>
      <p:ext uri="{BB962C8B-B14F-4D97-AF65-F5344CB8AC3E}">
        <p14:creationId xmlns:p14="http://schemas.microsoft.com/office/powerpoint/2010/main" val="828579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38830B-0D14-4370-3DD4-BA6B8E742A9E}"/>
              </a:ext>
            </a:extLst>
          </p:cNvPr>
          <p:cNvSpPr>
            <a:spLocks noGrp="1"/>
          </p:cNvSpPr>
          <p:nvPr>
            <p:ph type="title"/>
          </p:nvPr>
        </p:nvSpPr>
        <p:spPr>
          <a:xfrm>
            <a:off x="1282963" y="1238080"/>
            <a:ext cx="9849751" cy="1349671"/>
          </a:xfrm>
        </p:spPr>
        <p:txBody>
          <a:bodyPr anchor="b">
            <a:normAutofit/>
          </a:bodyPr>
          <a:lstStyle/>
          <a:p>
            <a:r>
              <a:rPr lang="en-US" sz="5400" dirty="0">
                <a:latin typeface="Raleway" pitchFamily="2" charset="77"/>
              </a:rPr>
              <a:t>Conclusion</a:t>
            </a:r>
          </a:p>
        </p:txBody>
      </p:sp>
      <p:sp>
        <p:nvSpPr>
          <p:cNvPr id="3" name="Content Placeholder 2">
            <a:extLst>
              <a:ext uri="{FF2B5EF4-FFF2-40B4-BE49-F238E27FC236}">
                <a16:creationId xmlns:a16="http://schemas.microsoft.com/office/drawing/2014/main" id="{314AC11B-DEDB-1362-E45A-2F96116C9248}"/>
              </a:ext>
            </a:extLst>
          </p:cNvPr>
          <p:cNvSpPr>
            <a:spLocks noGrp="1"/>
          </p:cNvSpPr>
          <p:nvPr>
            <p:ph idx="1"/>
          </p:nvPr>
        </p:nvSpPr>
        <p:spPr>
          <a:xfrm>
            <a:off x="1289304" y="2902913"/>
            <a:ext cx="9849751" cy="3032168"/>
          </a:xfrm>
        </p:spPr>
        <p:txBody>
          <a:bodyPr anchor="ctr">
            <a:normAutofit/>
          </a:bodyPr>
          <a:lstStyle/>
          <a:p>
            <a:r>
              <a:rPr lang="en-US" sz="2000" dirty="0">
                <a:latin typeface="Raleway" pitchFamily="2" charset="77"/>
              </a:rPr>
              <a:t>Our project developed a dynamic pricing model for U.S. airlines, using advanced analytics and machine learning. We identified key predictors, employed ARIMA and Random Forest Regression for accurate price forecasting, and utilized Expedia data for real-time market response. Our model enhances profitability and consumer satisfaction, offering actionable insights for data-driven pricing strategies, improving industry efficiency and competitiveness.</a:t>
            </a:r>
          </a:p>
        </p:txBody>
      </p:sp>
    </p:spTree>
    <p:extLst>
      <p:ext uri="{BB962C8B-B14F-4D97-AF65-F5344CB8AC3E}">
        <p14:creationId xmlns:p14="http://schemas.microsoft.com/office/powerpoint/2010/main" val="849558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E286B-BD0C-BE23-F61F-C93E72E778C6}"/>
              </a:ext>
            </a:extLst>
          </p:cNvPr>
          <p:cNvSpPr>
            <a:spLocks noGrp="1"/>
          </p:cNvSpPr>
          <p:nvPr>
            <p:ph type="title"/>
          </p:nvPr>
        </p:nvSpPr>
        <p:spPr>
          <a:xfrm>
            <a:off x="6636862" y="2794881"/>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 you!</a:t>
            </a:r>
          </a:p>
        </p:txBody>
      </p:sp>
      <p:pic>
        <p:nvPicPr>
          <p:cNvPr id="6" name="Graphic 5" descr="Handshake">
            <a:extLst>
              <a:ext uri="{FF2B5EF4-FFF2-40B4-BE49-F238E27FC236}">
                <a16:creationId xmlns:a16="http://schemas.microsoft.com/office/drawing/2014/main" id="{FF112602-C758-B5B9-1B6F-7FA6E11446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47993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DF523C-033F-3414-2643-A5253B5A39AF}"/>
              </a:ext>
            </a:extLst>
          </p:cNvPr>
          <p:cNvSpPr>
            <a:spLocks noGrp="1"/>
          </p:cNvSpPr>
          <p:nvPr>
            <p:ph type="title"/>
          </p:nvPr>
        </p:nvSpPr>
        <p:spPr>
          <a:xfrm>
            <a:off x="6094105" y="802955"/>
            <a:ext cx="4977976" cy="1454051"/>
          </a:xfrm>
        </p:spPr>
        <p:txBody>
          <a:bodyPr>
            <a:normAutofit/>
          </a:bodyPr>
          <a:lstStyle/>
          <a:p>
            <a:pPr algn="ctr"/>
            <a:r>
              <a:rPr lang="en-US" sz="3600" dirty="0">
                <a:solidFill>
                  <a:schemeClr val="tx2"/>
                </a:solidFill>
                <a:latin typeface="Raleway" pitchFamily="2" charset="77"/>
              </a:rPr>
              <a:t>Goals</a:t>
            </a:r>
          </a:p>
        </p:txBody>
      </p:sp>
      <p:pic>
        <p:nvPicPr>
          <p:cNvPr id="22" name="Graphic 21" descr="Airplane">
            <a:extLst>
              <a:ext uri="{FF2B5EF4-FFF2-40B4-BE49-F238E27FC236}">
                <a16:creationId xmlns:a16="http://schemas.microsoft.com/office/drawing/2014/main" id="{F224A05F-D1DD-CC0E-B4CF-433734033B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B60C3E2F-3840-B59E-BEEA-15837CCD3123}"/>
              </a:ext>
            </a:extLst>
          </p:cNvPr>
          <p:cNvSpPr>
            <a:spLocks noGrp="1"/>
          </p:cNvSpPr>
          <p:nvPr>
            <p:ph idx="1"/>
          </p:nvPr>
        </p:nvSpPr>
        <p:spPr>
          <a:xfrm>
            <a:off x="6090574" y="2421682"/>
            <a:ext cx="4977578" cy="3639289"/>
          </a:xfrm>
        </p:spPr>
        <p:txBody>
          <a:bodyPr anchor="ctr">
            <a:normAutofit/>
          </a:bodyPr>
          <a:lstStyle/>
          <a:p>
            <a:r>
              <a:rPr lang="en-US" sz="1800" dirty="0">
                <a:solidFill>
                  <a:schemeClr val="tx2"/>
                </a:solidFill>
                <a:latin typeface="Raleway" pitchFamily="2" charset="77"/>
              </a:rPr>
              <a:t>Our project aims to create a dynamic pricing model for the U.S. airline industry by analyzing a vast dataset. We seek to identify the key factors influencing flight pricing and build a predictive model for accurate ticket price forecasting. By leveraging machine learning algorithms, we aim to offer airlines actionable insights for real-time pricing adjustments, enhancing profitability and market agility. Our goal is to develop a model that drives revenue growth for airlines while ensuring fair and responsive pricing for consumers.</a:t>
            </a:r>
          </a:p>
        </p:txBody>
      </p:sp>
      <p:grpSp>
        <p:nvGrpSpPr>
          <p:cNvPr id="23" name="Group 22">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4"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26261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9C2DE-7FED-7A42-54CF-F817AC7AA39C}"/>
              </a:ext>
            </a:extLst>
          </p:cNvPr>
          <p:cNvSpPr>
            <a:spLocks noGrp="1"/>
          </p:cNvSpPr>
          <p:nvPr>
            <p:ph type="ctrTitle"/>
          </p:nvPr>
        </p:nvSpPr>
        <p:spPr>
          <a:xfrm>
            <a:off x="757518" y="392969"/>
            <a:ext cx="4718462" cy="612384"/>
          </a:xfrm>
        </p:spPr>
        <p:txBody>
          <a:bodyPr>
            <a:normAutofit fontScale="90000"/>
          </a:bodyPr>
          <a:lstStyle/>
          <a:p>
            <a:r>
              <a:rPr lang="en-US" sz="3200" dirty="0">
                <a:latin typeface="Raleway" pitchFamily="2" charset="77"/>
              </a:rPr>
              <a:t>What are we trying to do?</a:t>
            </a:r>
          </a:p>
        </p:txBody>
      </p:sp>
      <p:sp>
        <p:nvSpPr>
          <p:cNvPr id="13" name="TextBox 12">
            <a:extLst>
              <a:ext uri="{FF2B5EF4-FFF2-40B4-BE49-F238E27FC236}">
                <a16:creationId xmlns:a16="http://schemas.microsoft.com/office/drawing/2014/main" id="{D93A5ED6-7685-6F0C-D393-CB1D9ABA0728}"/>
              </a:ext>
            </a:extLst>
          </p:cNvPr>
          <p:cNvSpPr txBox="1"/>
          <p:nvPr/>
        </p:nvSpPr>
        <p:spPr>
          <a:xfrm>
            <a:off x="871530" y="1005353"/>
            <a:ext cx="6495185"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aleway" pitchFamily="2" charset="77"/>
              </a:rPr>
              <a:t>Datapoints we are dealing with </a:t>
            </a:r>
          </a:p>
          <a:p>
            <a:pPr marL="285750" indent="-285750">
              <a:buFont typeface="Arial" panose="020B0604020202020204" pitchFamily="34" charset="0"/>
              <a:buChar char="•"/>
            </a:pPr>
            <a:r>
              <a:rPr lang="en-US" sz="1600" dirty="0">
                <a:latin typeface="Raleway" pitchFamily="2" charset="77"/>
              </a:rPr>
              <a:t>We wish to correlate features with the price to see which features are strongly related to price variation.</a:t>
            </a:r>
          </a:p>
          <a:p>
            <a:pPr marL="742950" lvl="1" indent="-285750">
              <a:buFont typeface="Arial" panose="020B0604020202020204" pitchFamily="34" charset="0"/>
              <a:buChar char="•"/>
            </a:pPr>
            <a:r>
              <a:rPr lang="en-US" sz="1600" dirty="0">
                <a:latin typeface="Raleway" pitchFamily="2" charset="77"/>
              </a:rPr>
              <a:t>Pearson’s correlation coefficient for Linear Model. </a:t>
            </a:r>
          </a:p>
          <a:p>
            <a:pPr marL="742950" lvl="1" indent="-285750">
              <a:buFont typeface="Arial" panose="020B0604020202020204" pitchFamily="34" charset="0"/>
              <a:buChar char="•"/>
            </a:pPr>
            <a:r>
              <a:rPr lang="en-US" sz="1600" dirty="0">
                <a:latin typeface="Raleway" pitchFamily="2" charset="77"/>
              </a:rPr>
              <a:t>Spearman’s Rank correlation for the advanced models</a:t>
            </a:r>
          </a:p>
          <a:p>
            <a:pPr marL="285750" indent="-285750">
              <a:buFont typeface="Arial" panose="020B0604020202020204" pitchFamily="34" charset="0"/>
              <a:buChar char="•"/>
            </a:pPr>
            <a:r>
              <a:rPr lang="en-US" sz="1600" dirty="0">
                <a:latin typeface="Raleway" pitchFamily="2" charset="77"/>
              </a:rPr>
              <a:t>Build new features based on time-series related data.</a:t>
            </a:r>
          </a:p>
          <a:p>
            <a:pPr marL="285750" indent="-285750">
              <a:buFont typeface="Arial" panose="020B0604020202020204" pitchFamily="34" charset="0"/>
              <a:buChar char="•"/>
            </a:pPr>
            <a:r>
              <a:rPr lang="en-US" sz="1600" dirty="0">
                <a:latin typeface="Raleway" pitchFamily="2" charset="77"/>
              </a:rPr>
              <a:t>Find and execute suitable models that return optimal results for our testing and training data. </a:t>
            </a:r>
          </a:p>
        </p:txBody>
      </p:sp>
      <p:pic>
        <p:nvPicPr>
          <p:cNvPr id="6" name="Picture 5" descr="A white text with black text&#10;&#10;Description automatically generated with medium confidence">
            <a:extLst>
              <a:ext uri="{FF2B5EF4-FFF2-40B4-BE49-F238E27FC236}">
                <a16:creationId xmlns:a16="http://schemas.microsoft.com/office/drawing/2014/main" id="{1835FE04-2FFF-F20A-88BE-7CB8B35EC8B1}"/>
              </a:ext>
            </a:extLst>
          </p:cNvPr>
          <p:cNvPicPr>
            <a:picLocks noChangeAspect="1"/>
          </p:cNvPicPr>
          <p:nvPr/>
        </p:nvPicPr>
        <p:blipFill>
          <a:blip r:embed="rId2"/>
          <a:stretch>
            <a:fillRect/>
          </a:stretch>
        </p:blipFill>
        <p:spPr>
          <a:xfrm>
            <a:off x="871530" y="3429000"/>
            <a:ext cx="4722448" cy="270925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481CD9A6-EE07-6D11-7553-2D164E403175}"/>
              </a:ext>
            </a:extLst>
          </p:cNvPr>
          <p:cNvPicPr>
            <a:picLocks noChangeAspect="1"/>
          </p:cNvPicPr>
          <p:nvPr/>
        </p:nvPicPr>
        <p:blipFill>
          <a:blip r:embed="rId3"/>
          <a:stretch>
            <a:fillRect/>
          </a:stretch>
        </p:blipFill>
        <p:spPr>
          <a:xfrm>
            <a:off x="6100192" y="3428999"/>
            <a:ext cx="4722449" cy="2778855"/>
          </a:xfrm>
          <a:prstGeom prst="rect">
            <a:avLst/>
          </a:prstGeom>
        </p:spPr>
      </p:pic>
    </p:spTree>
    <p:extLst>
      <p:ext uri="{BB962C8B-B14F-4D97-AF65-F5344CB8AC3E}">
        <p14:creationId xmlns:p14="http://schemas.microsoft.com/office/powerpoint/2010/main" val="1806403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541A-FFEB-EC8B-E27B-840FF1F5E4BE}"/>
              </a:ext>
            </a:extLst>
          </p:cNvPr>
          <p:cNvSpPr>
            <a:spLocks noGrp="1"/>
          </p:cNvSpPr>
          <p:nvPr>
            <p:ph type="title"/>
          </p:nvPr>
        </p:nvSpPr>
        <p:spPr>
          <a:xfrm>
            <a:off x="838201" y="236336"/>
            <a:ext cx="6258059" cy="993028"/>
          </a:xfrm>
        </p:spPr>
        <p:txBody>
          <a:bodyPr>
            <a:normAutofit/>
          </a:bodyPr>
          <a:lstStyle/>
          <a:p>
            <a:r>
              <a:rPr lang="en-US" sz="2900" dirty="0">
                <a:latin typeface="Raleway" pitchFamily="2" charset="77"/>
              </a:rPr>
              <a:t>What do we have so far?</a:t>
            </a:r>
          </a:p>
        </p:txBody>
      </p:sp>
      <p:sp>
        <p:nvSpPr>
          <p:cNvPr id="9" name="TextBox 8">
            <a:extLst>
              <a:ext uri="{FF2B5EF4-FFF2-40B4-BE49-F238E27FC236}">
                <a16:creationId xmlns:a16="http://schemas.microsoft.com/office/drawing/2014/main" id="{8BE80DA9-959F-027B-EE99-8BEC176BFD06}"/>
              </a:ext>
            </a:extLst>
          </p:cNvPr>
          <p:cNvSpPr txBox="1"/>
          <p:nvPr/>
        </p:nvSpPr>
        <p:spPr>
          <a:xfrm>
            <a:off x="838201" y="1124517"/>
            <a:ext cx="6902002"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aleway" pitchFamily="2" charset="77"/>
              </a:rPr>
              <a:t>A Feature Rich dataset that can perform and prove to be a good resource if refined further, as we intended to do. </a:t>
            </a:r>
          </a:p>
          <a:p>
            <a:pPr marL="742950" lvl="1" indent="-285750">
              <a:buFont typeface="Arial" panose="020B0604020202020204" pitchFamily="34" charset="0"/>
              <a:buChar char="•"/>
            </a:pPr>
            <a:r>
              <a:rPr lang="en-US" sz="1600" dirty="0">
                <a:latin typeface="Raleway" pitchFamily="2" charset="77"/>
              </a:rPr>
              <a:t>We reduced dimensionality of the data to ensure model accuracy alongside encoding all data using label &amp; frequency encoding and z-scale normalization. </a:t>
            </a:r>
          </a:p>
        </p:txBody>
      </p:sp>
      <p:pic>
        <p:nvPicPr>
          <p:cNvPr id="8" name="Content Placeholder 7" descr="A white grid with black text&#10;&#10;Description automatically generated">
            <a:extLst>
              <a:ext uri="{FF2B5EF4-FFF2-40B4-BE49-F238E27FC236}">
                <a16:creationId xmlns:a16="http://schemas.microsoft.com/office/drawing/2014/main" id="{7A7E57FC-43CF-0AFF-5BB8-B853A343F1F2}"/>
              </a:ext>
            </a:extLst>
          </p:cNvPr>
          <p:cNvPicPr>
            <a:picLocks noGrp="1" noChangeAspect="1"/>
          </p:cNvPicPr>
          <p:nvPr>
            <p:ph idx="1"/>
          </p:nvPr>
        </p:nvPicPr>
        <p:blipFill>
          <a:blip r:embed="rId2"/>
          <a:stretch>
            <a:fillRect/>
          </a:stretch>
        </p:blipFill>
        <p:spPr>
          <a:xfrm>
            <a:off x="1777054" y="2521969"/>
            <a:ext cx="8637891" cy="3776151"/>
          </a:xfrm>
        </p:spPr>
      </p:pic>
    </p:spTree>
    <p:extLst>
      <p:ext uri="{BB962C8B-B14F-4D97-AF65-F5344CB8AC3E}">
        <p14:creationId xmlns:p14="http://schemas.microsoft.com/office/powerpoint/2010/main" val="2364083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11F107-FBD3-7D0F-3317-2EA7FA4433B7}"/>
              </a:ext>
            </a:extLst>
          </p:cNvPr>
          <p:cNvSpPr>
            <a:spLocks noGrp="1"/>
          </p:cNvSpPr>
          <p:nvPr>
            <p:ph type="title"/>
          </p:nvPr>
        </p:nvSpPr>
        <p:spPr>
          <a:xfrm>
            <a:off x="804671" y="802955"/>
            <a:ext cx="6175991" cy="1454051"/>
          </a:xfrm>
        </p:spPr>
        <p:txBody>
          <a:bodyPr>
            <a:normAutofit/>
          </a:bodyPr>
          <a:lstStyle/>
          <a:p>
            <a:r>
              <a:rPr lang="en-US" sz="3600" dirty="0">
                <a:solidFill>
                  <a:schemeClr val="tx2"/>
                </a:solidFill>
                <a:latin typeface="Raleway" pitchFamily="2" charset="77"/>
              </a:rPr>
              <a:t>How do we go on about it?</a:t>
            </a:r>
          </a:p>
        </p:txBody>
      </p:sp>
      <p:graphicFrame>
        <p:nvGraphicFramePr>
          <p:cNvPr id="20" name="Content Placeholder 2">
            <a:extLst>
              <a:ext uri="{FF2B5EF4-FFF2-40B4-BE49-F238E27FC236}">
                <a16:creationId xmlns:a16="http://schemas.microsoft.com/office/drawing/2014/main" id="{15C1D6C2-B72F-B89F-0060-A6C108D232D1}"/>
              </a:ext>
            </a:extLst>
          </p:cNvPr>
          <p:cNvGraphicFramePr>
            <a:graphicFrameLocks noGrp="1"/>
          </p:cNvGraphicFramePr>
          <p:nvPr>
            <p:ph idx="1"/>
            <p:extLst>
              <p:ext uri="{D42A27DB-BD31-4B8C-83A1-F6EECF244321}">
                <p14:modId xmlns:p14="http://schemas.microsoft.com/office/powerpoint/2010/main" val="777887318"/>
              </p:ext>
            </p:extLst>
          </p:nvPr>
        </p:nvGraphicFramePr>
        <p:xfrm>
          <a:off x="804671" y="2421682"/>
          <a:ext cx="5376209" cy="36392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Database">
            <a:extLst>
              <a:ext uri="{FF2B5EF4-FFF2-40B4-BE49-F238E27FC236}">
                <a16:creationId xmlns:a16="http://schemas.microsoft.com/office/drawing/2014/main" id="{4C3F590E-8AAA-2451-AB18-45F2AEE3AF8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895627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CF5F1-8B0C-3343-16F3-7C52217640B2}"/>
              </a:ext>
            </a:extLst>
          </p:cNvPr>
          <p:cNvSpPr>
            <a:spLocks noGrp="1"/>
          </p:cNvSpPr>
          <p:nvPr>
            <p:ph type="title"/>
          </p:nvPr>
        </p:nvSpPr>
        <p:spPr/>
        <p:txBody>
          <a:bodyPr/>
          <a:lstStyle/>
          <a:p>
            <a:r>
              <a:rPr lang="en-US" dirty="0"/>
              <a:t>Data Cleaning Methods Used</a:t>
            </a:r>
          </a:p>
        </p:txBody>
      </p:sp>
      <p:graphicFrame>
        <p:nvGraphicFramePr>
          <p:cNvPr id="12" name="Content Placeholder 2">
            <a:extLst>
              <a:ext uri="{FF2B5EF4-FFF2-40B4-BE49-F238E27FC236}">
                <a16:creationId xmlns:a16="http://schemas.microsoft.com/office/drawing/2014/main" id="{EAEE92A8-707B-7A8D-D9CA-B8D05F529D67}"/>
              </a:ext>
            </a:extLst>
          </p:cNvPr>
          <p:cNvGraphicFramePr>
            <a:graphicFrameLocks noGrp="1"/>
          </p:cNvGraphicFramePr>
          <p:nvPr>
            <p:ph idx="1"/>
            <p:extLst>
              <p:ext uri="{D42A27DB-BD31-4B8C-83A1-F6EECF244321}">
                <p14:modId xmlns:p14="http://schemas.microsoft.com/office/powerpoint/2010/main" val="3226952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8924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EB708185-20C0-40F2-8F2D-8EB9E34B3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73" name="Rectangle 72">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ectangle 75">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E6EFFB-97EA-7263-158E-8F6DA250D656}"/>
              </a:ext>
            </a:extLst>
          </p:cNvPr>
          <p:cNvSpPr>
            <a:spLocks noGrp="1"/>
          </p:cNvSpPr>
          <p:nvPr>
            <p:ph type="title"/>
          </p:nvPr>
        </p:nvSpPr>
        <p:spPr>
          <a:xfrm>
            <a:off x="1057025" y="922644"/>
            <a:ext cx="5040285" cy="1169585"/>
          </a:xfrm>
        </p:spPr>
        <p:txBody>
          <a:bodyPr anchor="b">
            <a:normAutofit/>
          </a:bodyPr>
          <a:lstStyle/>
          <a:p>
            <a:r>
              <a:rPr lang="en-US" sz="4000">
                <a:latin typeface="Raleway" pitchFamily="2" charset="77"/>
              </a:rPr>
              <a:t>Data Cleaning</a:t>
            </a:r>
          </a:p>
        </p:txBody>
      </p:sp>
      <p:sp>
        <p:nvSpPr>
          <p:cNvPr id="78" name="Rectangle 77">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77C199E-B81F-6D70-E66A-2FDD1A3607AE}"/>
              </a:ext>
            </a:extLst>
          </p:cNvPr>
          <p:cNvSpPr>
            <a:spLocks noGrp="1"/>
          </p:cNvSpPr>
          <p:nvPr>
            <p:ph idx="1"/>
          </p:nvPr>
        </p:nvSpPr>
        <p:spPr>
          <a:xfrm>
            <a:off x="1055715" y="2508105"/>
            <a:ext cx="5040285" cy="3632493"/>
          </a:xfrm>
        </p:spPr>
        <p:txBody>
          <a:bodyPr anchor="ctr">
            <a:normAutofit/>
          </a:bodyPr>
          <a:lstStyle/>
          <a:p>
            <a:r>
              <a:rPr lang="en-US" sz="2000">
                <a:latin typeface="Raleway" pitchFamily="2" charset="77"/>
              </a:rPr>
              <a:t>Data cleaning is the process of identifying and rectifying errors, inconsistencies, and inaccuracies within a dataset to ensure its integrity and usefulness for analysis. This involves handling missing or erroneous values, removing duplicate entries, standardizing data formats, and addressing outliers that could skew results. </a:t>
            </a:r>
          </a:p>
        </p:txBody>
      </p:sp>
      <p:pic>
        <p:nvPicPr>
          <p:cNvPr id="5" name="Picture 4" descr="A computer screen shot of a coach code&#10;&#10;Description automatically generated">
            <a:extLst>
              <a:ext uri="{FF2B5EF4-FFF2-40B4-BE49-F238E27FC236}">
                <a16:creationId xmlns:a16="http://schemas.microsoft.com/office/drawing/2014/main" id="{FB764082-1AB2-B542-4934-600BB3C4644F}"/>
              </a:ext>
            </a:extLst>
          </p:cNvPr>
          <p:cNvPicPr>
            <a:picLocks noChangeAspect="1"/>
          </p:cNvPicPr>
          <p:nvPr/>
        </p:nvPicPr>
        <p:blipFill rotWithShape="1">
          <a:blip r:embed="rId2"/>
          <a:srcRect l="9985" r="29275" b="-3"/>
          <a:stretch/>
        </p:blipFill>
        <p:spPr>
          <a:xfrm>
            <a:off x="6946666" y="774285"/>
            <a:ext cx="2112264" cy="1999673"/>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16E37F85-738E-96A9-0573-1FAE668487F2}"/>
              </a:ext>
            </a:extLst>
          </p:cNvPr>
          <p:cNvPicPr>
            <a:picLocks noChangeAspect="1"/>
          </p:cNvPicPr>
          <p:nvPr/>
        </p:nvPicPr>
        <p:blipFill rotWithShape="1">
          <a:blip r:embed="rId3"/>
          <a:srcRect l="10635" r="13188" b="-1"/>
          <a:stretch/>
        </p:blipFill>
        <p:spPr>
          <a:xfrm>
            <a:off x="9223523" y="774285"/>
            <a:ext cx="2112264" cy="1999673"/>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167E024D-EA16-0C38-B7D8-3A77F41DE174}"/>
              </a:ext>
            </a:extLst>
          </p:cNvPr>
          <p:cNvPicPr>
            <a:picLocks noChangeAspect="1"/>
          </p:cNvPicPr>
          <p:nvPr/>
        </p:nvPicPr>
        <p:blipFill rotWithShape="1">
          <a:blip r:embed="rId4"/>
          <a:srcRect l="3570" r="25409" b="2"/>
          <a:stretch/>
        </p:blipFill>
        <p:spPr>
          <a:xfrm>
            <a:off x="6946667" y="2942704"/>
            <a:ext cx="4389120" cy="3213543"/>
          </a:xfrm>
          <a:prstGeom prst="rect">
            <a:avLst/>
          </a:prstGeom>
        </p:spPr>
      </p:pic>
    </p:spTree>
    <p:extLst>
      <p:ext uri="{BB962C8B-B14F-4D97-AF65-F5344CB8AC3E}">
        <p14:creationId xmlns:p14="http://schemas.microsoft.com/office/powerpoint/2010/main" val="379381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64721C-BC59-EAD5-BF3C-C9424F59D909}"/>
              </a:ext>
            </a:extLst>
          </p:cNvPr>
          <p:cNvSpPr>
            <a:spLocks noGrp="1"/>
          </p:cNvSpPr>
          <p:nvPr>
            <p:ph type="title"/>
          </p:nvPr>
        </p:nvSpPr>
        <p:spPr>
          <a:xfrm>
            <a:off x="838200" y="1336390"/>
            <a:ext cx="6155988" cy="1182927"/>
          </a:xfrm>
        </p:spPr>
        <p:txBody>
          <a:bodyPr anchor="b">
            <a:normAutofit/>
          </a:bodyPr>
          <a:lstStyle/>
          <a:p>
            <a:r>
              <a:rPr lang="en-US" sz="3900" dirty="0" err="1">
                <a:latin typeface="Raleway" pitchFamily="2" charset="77"/>
              </a:rPr>
              <a:t>Handeling</a:t>
            </a:r>
            <a:r>
              <a:rPr lang="en-US" sz="3900" dirty="0">
                <a:latin typeface="Raleway" pitchFamily="2" charset="77"/>
              </a:rPr>
              <a:t> Categorical Variables</a:t>
            </a:r>
          </a:p>
        </p:txBody>
      </p:sp>
      <p:cxnSp>
        <p:nvCxnSpPr>
          <p:cNvPr id="25" name="Straight Connector 24">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BBF530-3B8F-8809-3006-41E7379B22CC}"/>
              </a:ext>
            </a:extLst>
          </p:cNvPr>
          <p:cNvSpPr>
            <a:spLocks noGrp="1"/>
          </p:cNvSpPr>
          <p:nvPr>
            <p:ph idx="1"/>
          </p:nvPr>
        </p:nvSpPr>
        <p:spPr>
          <a:xfrm>
            <a:off x="803776" y="2829330"/>
            <a:ext cx="6190412" cy="3344459"/>
          </a:xfrm>
        </p:spPr>
        <p:txBody>
          <a:bodyPr anchor="t">
            <a:normAutofit/>
          </a:bodyPr>
          <a:lstStyle/>
          <a:p>
            <a:r>
              <a:rPr lang="en-US" sz="2000" dirty="0">
                <a:solidFill>
                  <a:schemeClr val="tx1">
                    <a:alpha val="80000"/>
                  </a:schemeClr>
                </a:solidFill>
                <a:latin typeface="Raleway" pitchFamily="2" charset="77"/>
              </a:rPr>
              <a:t>Handling categorical variables involves converting qualitative data into a numerical format that can be utilized in statistical models and machine learning algorithms. This process, known as encoding, assigns a unique numerical value to each category within a variable. Common techniques include one-hot encoding, which creates binary columns for each category, and label encoding, which assigns integers to categories based on their frequency or some other criteria. </a:t>
            </a:r>
          </a:p>
        </p:txBody>
      </p:sp>
      <p:pic>
        <p:nvPicPr>
          <p:cNvPr id="7" name="Graphic 6" descr="Code">
            <a:extLst>
              <a:ext uri="{FF2B5EF4-FFF2-40B4-BE49-F238E27FC236}">
                <a16:creationId xmlns:a16="http://schemas.microsoft.com/office/drawing/2014/main" id="{AE73BDB5-2A4A-9086-99EA-0282C68AE0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2653" y="1980885"/>
            <a:ext cx="3548404" cy="3548404"/>
          </a:xfrm>
          <a:prstGeom prst="rect">
            <a:avLst/>
          </a:prstGeom>
        </p:spPr>
      </p:pic>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2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401532277"/>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9586</TotalTime>
  <Words>2531</Words>
  <Application>Microsoft Macintosh PowerPoint</Application>
  <PresentationFormat>Widescreen</PresentationFormat>
  <Paragraphs>121</Paragraphs>
  <Slides>27</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Aptos</vt:lpstr>
      <vt:lpstr>Arial</vt:lpstr>
      <vt:lpstr>Calibri</vt:lpstr>
      <vt:lpstr>Calibri Light</vt:lpstr>
      <vt:lpstr>Raleway</vt:lpstr>
      <vt:lpstr>Söhne</vt:lpstr>
      <vt:lpstr>Office 2013 - 2022 Theme</vt:lpstr>
      <vt:lpstr>Dynamic Pricing Model for Airlines</vt:lpstr>
      <vt:lpstr>Introduction</vt:lpstr>
      <vt:lpstr>Goals</vt:lpstr>
      <vt:lpstr>What are we trying to do?</vt:lpstr>
      <vt:lpstr>What do we have so far?</vt:lpstr>
      <vt:lpstr>How do we go on about it?</vt:lpstr>
      <vt:lpstr>Data Cleaning Methods Used</vt:lpstr>
      <vt:lpstr>Data Cleaning</vt:lpstr>
      <vt:lpstr>Handeling Categorical Variables</vt:lpstr>
      <vt:lpstr>Handling Categorical Variables</vt:lpstr>
      <vt:lpstr>Feature Engineering</vt:lpstr>
      <vt:lpstr>EDA: </vt:lpstr>
      <vt:lpstr>EDA: </vt:lpstr>
      <vt:lpstr>Feature Engineering</vt:lpstr>
      <vt:lpstr>Data Sampeling and Model Selection</vt:lpstr>
      <vt:lpstr>Data Sampling and Model Selection</vt:lpstr>
      <vt:lpstr>Results</vt:lpstr>
      <vt:lpstr>Linear Regression</vt:lpstr>
      <vt:lpstr>Linear Regression</vt:lpstr>
      <vt:lpstr>XGBoost</vt:lpstr>
      <vt:lpstr>XGBoost</vt:lpstr>
      <vt:lpstr>LGBMBoost</vt:lpstr>
      <vt:lpstr>LGBMBoost</vt:lpstr>
      <vt:lpstr>Results Visualization</vt:lpstr>
      <vt:lpstr>What do we wish to do?</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Pricing Model for Airlines</dc:title>
  <dc:creator>Abhishek Tikam Ramchandani</dc:creator>
  <cp:lastModifiedBy>Devansh Manoj Thard</cp:lastModifiedBy>
  <cp:revision>15</cp:revision>
  <dcterms:created xsi:type="dcterms:W3CDTF">2024-03-15T11:08:22Z</dcterms:created>
  <dcterms:modified xsi:type="dcterms:W3CDTF">2024-04-19T15:24:49Z</dcterms:modified>
</cp:coreProperties>
</file>