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0" r:id="rId5"/>
    <p:sldId id="261" r:id="rId6"/>
    <p:sldId id="263" r:id="rId7"/>
    <p:sldId id="262" r:id="rId8"/>
    <p:sldId id="264"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evanshuSawarkar/AI_Based_Energy_Usage_Prediction_System" TargetMode="External"/><Relationship Id="rId7" Type="http://schemas.openxmlformats.org/officeDocument/2006/relationships/hyperlink" Target="https://github.com/AyushGupte-22/AI_Based_Energy_Usage_Prediction_System" TargetMode="External"/><Relationship Id="rId2" Type="http://schemas.openxmlformats.org/officeDocument/2006/relationships/hyperlink" Target="https://aibasedenergyusagepredictionsystem-devanshusawarkar.streamlit.app/" TargetMode="External"/><Relationship Id="rId1" Type="http://schemas.openxmlformats.org/officeDocument/2006/relationships/slideLayout" Target="../slideLayouts/slideLayout1.xml"/><Relationship Id="rId6" Type="http://schemas.openxmlformats.org/officeDocument/2006/relationships/hyperlink" Target="https://github.com/Xtrmcoder/AI_Based_Energy_Usage_Prediction_System" TargetMode="External"/><Relationship Id="rId5" Type="http://schemas.openxmlformats.org/officeDocument/2006/relationships/hyperlink" Target="https://github.com/devansh7444/AI_Based_Energy_Usage_Prediction_Sys" TargetMode="External"/><Relationship Id="rId4" Type="http://schemas.openxmlformats.org/officeDocument/2006/relationships/hyperlink" Target="https://github.com/PrathamAgrawal51/AI_Based_Energy_Usage_Prediction_Syste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958277" y="1845633"/>
            <a:ext cx="6243698" cy="1446550"/>
          </a:xfrm>
          <a:prstGeom prst="rect">
            <a:avLst/>
          </a:prstGeom>
          <a:noFill/>
        </p:spPr>
        <p:txBody>
          <a:bodyPr wrap="square" rtlCol="0">
            <a:spAutoFit/>
          </a:bodyPr>
          <a:lstStyle/>
          <a:p>
            <a:pPr algn="ctr"/>
            <a:r>
              <a:rPr lang="en-US" sz="4400" b="1" dirty="0">
                <a:solidFill>
                  <a:schemeClr val="bg1"/>
                </a:solidFill>
                <a:latin typeface="Calibri" panose="020F0502020204030204" pitchFamily="34" charset="0"/>
                <a:cs typeface="Times New Roman" panose="02020603050405020304" pitchFamily="18" charset="0"/>
              </a:rPr>
              <a:t>AI-Based Energy Usage Prediction System</a:t>
            </a:r>
            <a:endParaRPr lang="en-US" sz="44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096000" y="653632"/>
            <a:ext cx="4229100" cy="839037"/>
            <a:chOff x="393700" y="1003144"/>
            <a:chExt cx="5274472" cy="1046435"/>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pic>
          <p:nvPicPr>
            <p:cNvPr id="9" name="Picture 8" descr="A logo of a company&#10;&#10;Description automatically generated">
              <a:extLst>
                <a:ext uri="{FF2B5EF4-FFF2-40B4-BE49-F238E27FC236}">
                  <a16:creationId xmlns:a16="http://schemas.microsoft.com/office/drawing/2014/main" id="{D1A40D65-4427-44E7-BD14-8E22D6091580}"/>
                </a:ext>
              </a:extLst>
            </p:cNvPr>
            <p:cNvPicPr>
              <a:picLocks noChangeAspect="1"/>
            </p:cNvPicPr>
            <p:nvPr/>
          </p:nvPicPr>
          <p:blipFill rotWithShape="1">
            <a:blip r:embed="rId5"/>
            <a:srcRect l="7187" t="14341" r="7348" b="14115"/>
            <a:stretch/>
          </p:blipFill>
          <p:spPr>
            <a:xfrm>
              <a:off x="393700" y="1003144"/>
              <a:ext cx="1250066" cy="1046435"/>
            </a:xfrm>
            <a:prstGeom prst="rect">
              <a:avLst/>
            </a:prstGeom>
          </p:spPr>
        </p:pic>
      </p:grpSp>
      <p:sp>
        <p:nvSpPr>
          <p:cNvPr id="3" name="TextBox 2">
            <a:extLst>
              <a:ext uri="{FF2B5EF4-FFF2-40B4-BE49-F238E27FC236}">
                <a16:creationId xmlns:a16="http://schemas.microsoft.com/office/drawing/2014/main" id="{A59054E4-E91E-F74F-FF98-D072CF831DA9}"/>
              </a:ext>
            </a:extLst>
          </p:cNvPr>
          <p:cNvSpPr txBox="1"/>
          <p:nvPr/>
        </p:nvSpPr>
        <p:spPr>
          <a:xfrm>
            <a:off x="4958277" y="3681943"/>
            <a:ext cx="6243698" cy="2308324"/>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Team Members:</a:t>
            </a:r>
          </a:p>
          <a:p>
            <a:pPr algn="ctr"/>
            <a:r>
              <a:rPr lang="en-US" sz="2400" b="1" dirty="0">
                <a:solidFill>
                  <a:schemeClr val="bg1"/>
                </a:solidFill>
                <a:latin typeface="Arial" panose="020B0604020202020204" pitchFamily="34" charset="0"/>
                <a:cs typeface="Arial" panose="020B0604020202020204" pitchFamily="34" charset="0"/>
              </a:rPr>
              <a:t>Devanshu Sawarkar</a:t>
            </a:r>
          </a:p>
          <a:p>
            <a:pPr algn="ctr"/>
            <a:r>
              <a:rPr lang="en-US" sz="2400" b="1" dirty="0">
                <a:solidFill>
                  <a:schemeClr val="bg1"/>
                </a:solidFill>
                <a:latin typeface="Arial" panose="020B0604020202020204" pitchFamily="34" charset="0"/>
                <a:cs typeface="Arial" panose="020B0604020202020204" pitchFamily="34" charset="0"/>
              </a:rPr>
              <a:t>Pratham Agrawal</a:t>
            </a:r>
          </a:p>
          <a:p>
            <a:pPr algn="ctr"/>
            <a:r>
              <a:rPr lang="en-US" sz="2400" b="1" dirty="0">
                <a:solidFill>
                  <a:schemeClr val="bg1"/>
                </a:solidFill>
                <a:latin typeface="Arial" panose="020B0604020202020204" pitchFamily="34" charset="0"/>
                <a:cs typeface="Arial" panose="020B0604020202020204" pitchFamily="34" charset="0"/>
              </a:rPr>
              <a:t>Devansh Motghare</a:t>
            </a:r>
          </a:p>
          <a:p>
            <a:pPr algn="ctr"/>
            <a:r>
              <a:rPr lang="en-US" sz="2400" b="1" dirty="0">
                <a:solidFill>
                  <a:schemeClr val="bg1"/>
                </a:solidFill>
                <a:latin typeface="Arial" panose="020B0604020202020204" pitchFamily="34" charset="0"/>
                <a:cs typeface="Arial" panose="020B0604020202020204" pitchFamily="34" charset="0"/>
              </a:rPr>
              <a:t>Pradyumn Waghmare</a:t>
            </a:r>
          </a:p>
          <a:p>
            <a:pPr algn="ctr"/>
            <a:r>
              <a:rPr lang="en-US" sz="2400" b="1" dirty="0">
                <a:solidFill>
                  <a:schemeClr val="bg1"/>
                </a:solidFill>
                <a:latin typeface="Arial" panose="020B0604020202020204" pitchFamily="34" charset="0"/>
                <a:cs typeface="Arial" panose="020B0604020202020204" pitchFamily="34" charset="0"/>
              </a:rPr>
              <a:t>Ayush Gupte</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0" y="910220"/>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947258" y="1994143"/>
            <a:ext cx="3867748" cy="3981249"/>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9236243" y="3510037"/>
            <a:ext cx="1604211" cy="584775"/>
          </a:xfrm>
          <a:prstGeom prst="rect">
            <a:avLst/>
          </a:prstGeom>
          <a:noFill/>
        </p:spPr>
        <p:txBody>
          <a:bodyPr wrap="square" rtlCol="0">
            <a:spAutoFit/>
          </a:bodyPr>
          <a:lstStyle/>
          <a:p>
            <a:pPr>
              <a:spcAft>
                <a:spcPts val="800"/>
              </a:spcAft>
            </a:pPr>
            <a:r>
              <a:rPr lang="en-IN" sz="3200" b="1" dirty="0">
                <a:solidFill>
                  <a:schemeClr val="tx1"/>
                </a:solidFill>
                <a:latin typeface="+mn-lt"/>
              </a:rPr>
              <a:t>GOAL</a:t>
            </a:r>
          </a:p>
        </p:txBody>
      </p:sp>
      <p:sp>
        <p:nvSpPr>
          <p:cNvPr id="10" name="TextBox 9">
            <a:extLst>
              <a:ext uri="{FF2B5EF4-FFF2-40B4-BE49-F238E27FC236}">
                <a16:creationId xmlns:a16="http://schemas.microsoft.com/office/drawing/2014/main" id="{A56A54A7-22B9-9D7D-549E-E89FEA242657}"/>
              </a:ext>
            </a:extLst>
          </p:cNvPr>
          <p:cNvSpPr txBox="1"/>
          <p:nvPr/>
        </p:nvSpPr>
        <p:spPr>
          <a:xfrm>
            <a:off x="191910" y="1585439"/>
            <a:ext cx="7755347" cy="4114844"/>
          </a:xfrm>
          <a:prstGeom prst="rect">
            <a:avLst/>
          </a:prstGeom>
          <a:noFill/>
        </p:spPr>
        <p:txBody>
          <a:bodyPr wrap="square" rtlCol="0">
            <a:spAutoFit/>
          </a:bodyPr>
          <a:lstStyle/>
          <a:p>
            <a:pPr marL="342900" indent="-342900" algn="just">
              <a:buFont typeface="Arial" panose="020B0604020202020204" pitchFamily="34" charset="0"/>
              <a:buChar char="•"/>
            </a:pPr>
            <a:r>
              <a:rPr lang="en-US" sz="1870" b="1" dirty="0">
                <a:solidFill>
                  <a:srgbClr val="213163"/>
                </a:solidFill>
              </a:rPr>
              <a:t>Understand</a:t>
            </a:r>
            <a:r>
              <a:rPr lang="en-US" dirty="0"/>
              <a:t> the importance of energy consumption prediction in smart homes and energy management systems.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1870" b="1" dirty="0">
                <a:solidFill>
                  <a:srgbClr val="213163"/>
                </a:solidFill>
              </a:rPr>
              <a:t>Identify</a:t>
            </a:r>
            <a:r>
              <a:rPr lang="en-US" dirty="0"/>
              <a:t> how LSTM neural networks can be applied to time series forecasting for energy data.</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1870" b="1" dirty="0">
                <a:solidFill>
                  <a:srgbClr val="213163"/>
                </a:solidFill>
              </a:rPr>
              <a:t>Analyze</a:t>
            </a:r>
            <a:r>
              <a:rPr lang="en-US" dirty="0"/>
              <a:t> the methodology for processing household power consumption data and training predictive models.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1870" b="1" dirty="0">
                <a:solidFill>
                  <a:srgbClr val="213163"/>
                </a:solidFill>
              </a:rPr>
              <a:t>Evaluate</a:t>
            </a:r>
            <a:r>
              <a:rPr lang="en-US" dirty="0"/>
              <a:t> the effectiveness of zone-wise energy prediction for different household appliances.</a:t>
            </a:r>
          </a:p>
          <a:p>
            <a:pPr marL="342900" indent="-342900" algn="just">
              <a:buFont typeface="Arial" panose="020B0604020202020204" pitchFamily="34" charset="0"/>
              <a:buChar char="•"/>
            </a:pPr>
            <a:endParaRPr lang="en-US" dirty="0"/>
          </a:p>
          <a:p>
            <a:pPr marL="342900" indent="-342900" algn="just">
              <a:buFont typeface="Arial" panose="020B0604020202020204" pitchFamily="34" charset="0"/>
              <a:buChar char="•"/>
            </a:pPr>
            <a:r>
              <a:rPr lang="en-US" sz="1870" b="1" dirty="0">
                <a:solidFill>
                  <a:srgbClr val="213163"/>
                </a:solidFill>
              </a:rPr>
              <a:t>Apply</a:t>
            </a:r>
            <a:r>
              <a:rPr lang="en-US" dirty="0"/>
              <a:t> similar deep learning techniques to other time series prediction problems in IoT and smart systems.</a:t>
            </a:r>
            <a:endParaRPr lang="en-IN"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959379"/>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4" name="TextBox 3">
            <a:extLst>
              <a:ext uri="{FF2B5EF4-FFF2-40B4-BE49-F238E27FC236}">
                <a16:creationId xmlns:a16="http://schemas.microsoft.com/office/drawing/2014/main" id="{4F23907B-940C-90F2-058A-1F985B9C272F}"/>
              </a:ext>
            </a:extLst>
          </p:cNvPr>
          <p:cNvSpPr txBox="1"/>
          <p:nvPr/>
        </p:nvSpPr>
        <p:spPr>
          <a:xfrm>
            <a:off x="135834" y="1642308"/>
            <a:ext cx="5960165" cy="4956165"/>
          </a:xfrm>
          <a:prstGeom prst="rect">
            <a:avLst/>
          </a:prstGeom>
          <a:noFill/>
        </p:spPr>
        <p:txBody>
          <a:bodyPr wrap="square">
            <a:spAutoFit/>
          </a:bodyPr>
          <a:lstStyle/>
          <a:p>
            <a:pPr algn="just">
              <a:buFont typeface="Arial"/>
              <a:buNone/>
            </a:pPr>
            <a:r>
              <a:rPr lang="en-IN" sz="1800" b="1" dirty="0">
                <a:solidFill>
                  <a:srgbClr val="213163"/>
                </a:solidFill>
              </a:rPr>
              <a:t>Primary Technologies</a:t>
            </a:r>
          </a:p>
          <a:p>
            <a:pPr algn="just">
              <a:buFont typeface="Arial" panose="020B0604020202020204" pitchFamily="34" charset="0"/>
              <a:buChar char="•"/>
            </a:pPr>
            <a:r>
              <a:rPr lang="en-IN" sz="1800" b="1" dirty="0">
                <a:solidFill>
                  <a:srgbClr val="213163"/>
                </a:solidFill>
              </a:rPr>
              <a:t>Programming Language: </a:t>
            </a:r>
            <a:r>
              <a:rPr lang="en-IN" dirty="0"/>
              <a:t>Python</a:t>
            </a:r>
          </a:p>
          <a:p>
            <a:pPr algn="just">
              <a:buFont typeface="Arial" panose="020B0604020202020204" pitchFamily="34" charset="0"/>
              <a:buChar char="•"/>
            </a:pPr>
            <a:r>
              <a:rPr lang="en-IN" sz="1800" b="1" dirty="0">
                <a:solidFill>
                  <a:srgbClr val="213163"/>
                </a:solidFill>
              </a:rPr>
              <a:t>Deep Learning Framework: </a:t>
            </a:r>
            <a:r>
              <a:rPr lang="en-IN" dirty="0"/>
              <a:t>Keras with TensorFlow backend</a:t>
            </a:r>
          </a:p>
          <a:p>
            <a:pPr algn="just">
              <a:buFont typeface="Arial" panose="020B0604020202020204" pitchFamily="34" charset="0"/>
              <a:buChar char="•"/>
            </a:pPr>
            <a:r>
              <a:rPr lang="en-IN" sz="1800" b="1" dirty="0">
                <a:solidFill>
                  <a:srgbClr val="213163"/>
                </a:solidFill>
              </a:rPr>
              <a:t>Web Application Framework: </a:t>
            </a:r>
            <a:r>
              <a:rPr lang="en-IN" dirty="0"/>
              <a:t>Streamlit</a:t>
            </a:r>
          </a:p>
          <a:p>
            <a:pPr algn="just">
              <a:buFont typeface="Arial" panose="020B0604020202020204" pitchFamily="34" charset="0"/>
              <a:buChar char="•"/>
            </a:pPr>
            <a:r>
              <a:rPr lang="en-IN" sz="1800" b="1" dirty="0">
                <a:solidFill>
                  <a:srgbClr val="213163"/>
                </a:solidFill>
              </a:rPr>
              <a:t>Data Processing: </a:t>
            </a:r>
            <a:r>
              <a:rPr lang="en-IN" dirty="0"/>
              <a:t>Pandas, NumPy</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a:p>
            <a:pPr algn="just">
              <a:buNone/>
            </a:pPr>
            <a:r>
              <a:rPr lang="en-IN" sz="1800" b="1" dirty="0">
                <a:solidFill>
                  <a:srgbClr val="213163"/>
                </a:solidFill>
              </a:rPr>
              <a:t>Machine Learning Libraries</a:t>
            </a:r>
          </a:p>
          <a:p>
            <a:pPr algn="just">
              <a:buFont typeface="Arial" panose="020B0604020202020204" pitchFamily="34" charset="0"/>
              <a:buChar char="•"/>
            </a:pPr>
            <a:r>
              <a:rPr lang="en-IN" sz="1800" b="1" dirty="0">
                <a:solidFill>
                  <a:srgbClr val="213163"/>
                </a:solidFill>
              </a:rPr>
              <a:t>Neural Networks: </a:t>
            </a:r>
            <a:r>
              <a:rPr lang="en-IN" dirty="0"/>
              <a:t>Keras Sequential API, LSTM layers</a:t>
            </a:r>
          </a:p>
          <a:p>
            <a:pPr algn="just">
              <a:buFont typeface="Arial" panose="020B0604020202020204" pitchFamily="34" charset="0"/>
              <a:buChar char="•"/>
            </a:pPr>
            <a:r>
              <a:rPr lang="en-IN" sz="1800" b="1" dirty="0">
                <a:solidFill>
                  <a:srgbClr val="213163"/>
                </a:solidFill>
              </a:rPr>
              <a:t>Data Preprocessing: </a:t>
            </a:r>
            <a:r>
              <a:rPr lang="en-IN" dirty="0"/>
              <a:t>MinMaxScaler from scikit-learn</a:t>
            </a:r>
          </a:p>
          <a:p>
            <a:pPr algn="just">
              <a:buFont typeface="Arial" panose="020B0604020202020204" pitchFamily="34" charset="0"/>
              <a:buChar char="•"/>
            </a:pPr>
            <a:r>
              <a:rPr lang="en-IN" sz="1800" b="1" dirty="0">
                <a:solidFill>
                  <a:srgbClr val="213163"/>
                </a:solidFill>
              </a:rPr>
              <a:t>Time Series Processing: </a:t>
            </a:r>
            <a:r>
              <a:rPr lang="en-IN" dirty="0"/>
              <a:t>Pandas resample functionality</a:t>
            </a:r>
          </a:p>
          <a:p>
            <a:pPr algn="just">
              <a:buFont typeface="Arial" panose="020B0604020202020204" pitchFamily="34" charset="0"/>
              <a:buChar char="•"/>
            </a:pPr>
            <a:r>
              <a:rPr lang="en-IN" sz="1800" b="1" dirty="0">
                <a:solidFill>
                  <a:srgbClr val="213163"/>
                </a:solidFill>
              </a:rPr>
              <a:t>Visualization: </a:t>
            </a:r>
            <a:r>
              <a:rPr lang="en-IN" dirty="0"/>
              <a:t>Streamlit built-in charts and matplotlib</a:t>
            </a:r>
          </a:p>
          <a:p>
            <a:pPr algn="just"/>
            <a:endParaRPr lang="en-IN" dirty="0"/>
          </a:p>
          <a:p>
            <a:pPr algn="just">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A949C80A-5EEE-7A65-1279-8644996A3078}"/>
              </a:ext>
            </a:extLst>
          </p:cNvPr>
          <p:cNvSpPr txBox="1"/>
          <p:nvPr/>
        </p:nvSpPr>
        <p:spPr>
          <a:xfrm>
            <a:off x="6192777" y="1642308"/>
            <a:ext cx="5863389" cy="4381520"/>
          </a:xfrm>
          <a:prstGeom prst="rect">
            <a:avLst/>
          </a:prstGeom>
          <a:noFill/>
        </p:spPr>
        <p:txBody>
          <a:bodyPr wrap="square">
            <a:spAutoFit/>
          </a:bodyPr>
          <a:lstStyle/>
          <a:p>
            <a:pPr algn="just"/>
            <a:r>
              <a:rPr lang="en-IN" sz="1800" b="1" dirty="0">
                <a:solidFill>
                  <a:srgbClr val="213163"/>
                </a:solidFill>
              </a:rPr>
              <a:t>Dataset</a:t>
            </a:r>
          </a:p>
          <a:p>
            <a:pPr algn="just">
              <a:buFont typeface="Arial" panose="020B0604020202020204" pitchFamily="34" charset="0"/>
              <a:buChar char="•"/>
            </a:pPr>
            <a:r>
              <a:rPr lang="en-IN" sz="1800" b="1" dirty="0">
                <a:solidFill>
                  <a:srgbClr val="213163"/>
                </a:solidFill>
              </a:rPr>
              <a:t>Source: </a:t>
            </a:r>
            <a:r>
              <a:rPr lang="en-IN" dirty="0"/>
              <a:t>Individual Household Electric Power Consumption Dataset (UCI/Kaggle)</a:t>
            </a:r>
          </a:p>
          <a:p>
            <a:pPr algn="just">
              <a:buFont typeface="Arial" panose="020B0604020202020204" pitchFamily="34" charset="0"/>
              <a:buChar char="•"/>
            </a:pPr>
            <a:r>
              <a:rPr lang="en-IN" sz="1800" b="1" dirty="0">
                <a:solidFill>
                  <a:srgbClr val="213163"/>
                </a:solidFill>
              </a:rPr>
              <a:t>Size: </a:t>
            </a:r>
            <a:r>
              <a:rPr lang="en-IN" dirty="0"/>
              <a:t>2,075,259 measurements over 47 months (Dec 2006 - Nov 2010)</a:t>
            </a:r>
          </a:p>
          <a:p>
            <a:pPr algn="just">
              <a:buFont typeface="Arial" panose="020B0604020202020204" pitchFamily="34" charset="0"/>
              <a:buChar char="•"/>
            </a:pPr>
            <a:r>
              <a:rPr lang="en-IN" sz="1800" b="1" dirty="0">
                <a:solidFill>
                  <a:srgbClr val="213163"/>
                </a:solidFill>
              </a:rPr>
              <a:t>Features: </a:t>
            </a:r>
            <a:r>
              <a:rPr lang="en-IN" dirty="0"/>
              <a:t>Sub-metering data for Kitchen, Laundry, and AC/Heater zones</a:t>
            </a:r>
          </a:p>
          <a:p>
            <a:pPr algn="just"/>
            <a:endParaRPr lang="en-IN" dirty="0"/>
          </a:p>
          <a:p>
            <a:pPr algn="just"/>
            <a:endParaRPr lang="en-IN" dirty="0"/>
          </a:p>
          <a:p>
            <a:pPr algn="just">
              <a:buNone/>
            </a:pPr>
            <a:r>
              <a:rPr lang="en-IN" sz="1800" b="1" dirty="0">
                <a:solidFill>
                  <a:srgbClr val="213163"/>
                </a:solidFill>
              </a:rPr>
              <a:t>Development Tools</a:t>
            </a:r>
          </a:p>
          <a:p>
            <a:pPr algn="just">
              <a:buFont typeface="Arial" panose="020B0604020202020204" pitchFamily="34" charset="0"/>
              <a:buChar char="•"/>
            </a:pPr>
            <a:r>
              <a:rPr lang="en-IN" sz="1800" b="1" dirty="0">
                <a:solidFill>
                  <a:srgbClr val="213163"/>
                </a:solidFill>
              </a:rPr>
              <a:t>IDE/Editor: </a:t>
            </a:r>
            <a:r>
              <a:rPr lang="en-IN" dirty="0"/>
              <a:t>Jupyter Notebook, VS Code</a:t>
            </a:r>
          </a:p>
          <a:p>
            <a:pPr algn="just">
              <a:buFont typeface="Arial" panose="020B0604020202020204" pitchFamily="34" charset="0"/>
              <a:buChar char="•"/>
            </a:pPr>
            <a:r>
              <a:rPr lang="en-IN" sz="1800" b="1" dirty="0">
                <a:solidFill>
                  <a:srgbClr val="213163"/>
                </a:solidFill>
              </a:rPr>
              <a:t>Version Control: </a:t>
            </a:r>
            <a:r>
              <a:rPr lang="en-IN" dirty="0"/>
              <a:t>Git, GitHub</a:t>
            </a:r>
          </a:p>
          <a:p>
            <a:pPr algn="just">
              <a:buFont typeface="Arial" panose="020B0604020202020204" pitchFamily="34" charset="0"/>
              <a:buChar char="•"/>
            </a:pPr>
            <a:r>
              <a:rPr lang="en-IN" sz="1800" b="1" dirty="0">
                <a:solidFill>
                  <a:srgbClr val="213163"/>
                </a:solidFill>
              </a:rPr>
              <a:t>Model Format: </a:t>
            </a:r>
            <a:r>
              <a:rPr lang="en-IN" dirty="0"/>
              <a:t>HDF5 for model serialization</a:t>
            </a:r>
          </a:p>
          <a:p>
            <a:pPr algn="just">
              <a:buFont typeface="Arial" panose="020B0604020202020204" pitchFamily="34" charset="0"/>
              <a:buChar char="•"/>
            </a:pPr>
            <a:endParaRPr lang="en-IN" dirty="0"/>
          </a:p>
          <a:p>
            <a:pPr algn="just">
              <a:buFont typeface="Arial" panose="020B0604020202020204" pitchFamily="34" charset="0"/>
              <a:buChar char="•"/>
            </a:pP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58159"/>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D0731590-0D7F-ACF9-DDB2-FB367A6B79AA}"/>
              </a:ext>
            </a:extLst>
          </p:cNvPr>
          <p:cNvSpPr txBox="1"/>
          <p:nvPr/>
        </p:nvSpPr>
        <p:spPr>
          <a:xfrm>
            <a:off x="255104" y="1381033"/>
            <a:ext cx="11728349" cy="1242071"/>
          </a:xfrm>
          <a:prstGeom prst="rect">
            <a:avLst/>
          </a:prstGeom>
          <a:noFill/>
        </p:spPr>
        <p:txBody>
          <a:bodyPr wrap="square">
            <a:spAutoFit/>
          </a:bodyPr>
          <a:lstStyle/>
          <a:p>
            <a:pPr algn="just">
              <a:buFont typeface="Arial"/>
              <a:buNone/>
            </a:pPr>
            <a:r>
              <a:rPr lang="en-IN" sz="1870" b="1" dirty="0">
                <a:solidFill>
                  <a:srgbClr val="213163"/>
                </a:solidFill>
              </a:rPr>
              <a:t>Background</a:t>
            </a:r>
          </a:p>
          <a:p>
            <a:pPr algn="just"/>
            <a:r>
              <a:rPr lang="en-IN" dirty="0"/>
              <a:t>With increasing energy costs and environmental concerns, households need intelligent systems to optimize energy consumption. Traditional energy monitoring provides historical data but lacks predictive capabilities for proactive energy management.</a:t>
            </a:r>
          </a:p>
        </p:txBody>
      </p:sp>
      <p:sp>
        <p:nvSpPr>
          <p:cNvPr id="6" name="TextBox 5">
            <a:extLst>
              <a:ext uri="{FF2B5EF4-FFF2-40B4-BE49-F238E27FC236}">
                <a16:creationId xmlns:a16="http://schemas.microsoft.com/office/drawing/2014/main" id="{C6A7E1F6-B239-D350-0FD3-36E91C3BBE91}"/>
              </a:ext>
            </a:extLst>
          </p:cNvPr>
          <p:cNvSpPr txBox="1"/>
          <p:nvPr/>
        </p:nvSpPr>
        <p:spPr>
          <a:xfrm>
            <a:off x="255104" y="2623104"/>
            <a:ext cx="11728349" cy="4117537"/>
          </a:xfrm>
          <a:prstGeom prst="rect">
            <a:avLst/>
          </a:prstGeom>
          <a:noFill/>
        </p:spPr>
        <p:txBody>
          <a:bodyPr wrap="square">
            <a:spAutoFit/>
          </a:bodyPr>
          <a:lstStyle/>
          <a:p>
            <a:pPr algn="just"/>
            <a:r>
              <a:rPr lang="en-US" sz="1870" b="1" dirty="0">
                <a:solidFill>
                  <a:srgbClr val="213163"/>
                </a:solidFill>
              </a:rPr>
              <a:t>Core Problem</a:t>
            </a:r>
          </a:p>
          <a:p>
            <a:pPr algn="just">
              <a:buNone/>
            </a:pPr>
            <a:r>
              <a:rPr lang="en-US" dirty="0"/>
              <a:t>How can we predict future energy consumption patterns for different zones in a household to enable smart energy management and cost optimization?</a:t>
            </a:r>
          </a:p>
          <a:p>
            <a:pPr algn="just">
              <a:buNone/>
            </a:pPr>
            <a:endParaRPr lang="en-US" dirty="0"/>
          </a:p>
          <a:p>
            <a:pPr algn="just">
              <a:buFont typeface="Arial"/>
              <a:buNone/>
            </a:pPr>
            <a:r>
              <a:rPr lang="en-US" sz="1870" b="1" dirty="0">
                <a:solidFill>
                  <a:srgbClr val="213163"/>
                </a:solidFill>
              </a:rPr>
              <a:t>Challenges Identified</a:t>
            </a:r>
          </a:p>
          <a:p>
            <a:pPr algn="just">
              <a:buFont typeface="Arial" panose="020B0604020202020204" pitchFamily="34" charset="0"/>
              <a:buChar char="•"/>
            </a:pPr>
            <a:r>
              <a:rPr lang="en-US" sz="1870" b="1" dirty="0">
                <a:solidFill>
                  <a:srgbClr val="213163"/>
                </a:solidFill>
              </a:rPr>
              <a:t>Complex Time Series Patterns </a:t>
            </a:r>
            <a:r>
              <a:rPr lang="en-US" dirty="0"/>
              <a:t>- Energy consumption follows complex daily, weekly, and seasonal patterns that are difficult to model with traditional statistical methods</a:t>
            </a:r>
          </a:p>
          <a:p>
            <a:pPr algn="just">
              <a:buFont typeface="Arial" panose="020B0604020202020204" pitchFamily="34" charset="0"/>
              <a:buChar char="•"/>
            </a:pPr>
            <a:r>
              <a:rPr lang="en-US" sz="1870" b="1" dirty="0">
                <a:solidFill>
                  <a:srgbClr val="213163"/>
                </a:solidFill>
              </a:rPr>
              <a:t>Zone-Specific Prediction </a:t>
            </a:r>
            <a:r>
              <a:rPr lang="en-US" dirty="0"/>
              <a:t>- Different household have distinct usage patterns requiring specialized models</a:t>
            </a:r>
          </a:p>
          <a:p>
            <a:pPr algn="just">
              <a:buFont typeface="Arial" panose="020B0604020202020204" pitchFamily="34" charset="0"/>
              <a:buChar char="•"/>
            </a:pPr>
            <a:r>
              <a:rPr lang="en-US" sz="1870" b="1" dirty="0">
                <a:solidFill>
                  <a:srgbClr val="213163"/>
                </a:solidFill>
              </a:rPr>
              <a:t>Data Quality and Missing Values </a:t>
            </a:r>
            <a:r>
              <a:rPr lang="en-US" dirty="0"/>
              <a:t>- Real-world energy data contains missing requiring robust preprocessing</a:t>
            </a:r>
          </a:p>
          <a:p>
            <a:pPr algn="just">
              <a:buFont typeface="Arial" panose="020B0604020202020204" pitchFamily="34" charset="0"/>
              <a:buChar char="•"/>
            </a:pPr>
            <a:endParaRPr lang="en-US" dirty="0"/>
          </a:p>
          <a:p>
            <a:pPr algn="just">
              <a:buNone/>
            </a:pPr>
            <a:r>
              <a:rPr lang="en-US" sz="1870" b="1" dirty="0">
                <a:solidFill>
                  <a:srgbClr val="213163"/>
                </a:solidFill>
              </a:rPr>
              <a:t>Impact of the Problem</a:t>
            </a:r>
          </a:p>
          <a:p>
            <a:pPr algn="just"/>
            <a:r>
              <a:rPr lang="en-US" dirty="0"/>
              <a:t>Without predictive energy management, households face unnecessary high energy bills, inefficient appliance usage, and inability to participate in demand response programs. This leads to both economic losses for consumers and increased strain on power grids during peak demand periods.</a:t>
            </a:r>
          </a:p>
        </p:txBody>
      </p:sp>
    </p:spTree>
    <p:extLst>
      <p:ext uri="{BB962C8B-B14F-4D97-AF65-F5344CB8AC3E}">
        <p14:creationId xmlns:p14="http://schemas.microsoft.com/office/powerpoint/2010/main" val="3196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22064"/>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A829E9F4-42C8-73D7-6450-96D107272731}"/>
              </a:ext>
            </a:extLst>
          </p:cNvPr>
          <p:cNvSpPr txBox="1"/>
          <p:nvPr/>
        </p:nvSpPr>
        <p:spPr>
          <a:xfrm>
            <a:off x="255104" y="1322174"/>
            <a:ext cx="11681792" cy="954300"/>
          </a:xfrm>
          <a:prstGeom prst="rect">
            <a:avLst/>
          </a:prstGeom>
          <a:noFill/>
        </p:spPr>
        <p:txBody>
          <a:bodyPr wrap="square">
            <a:spAutoFit/>
          </a:bodyPr>
          <a:lstStyle/>
          <a:p>
            <a:pPr algn="just"/>
            <a:r>
              <a:rPr lang="en-US" dirty="0"/>
              <a:t>We developed an AI-powered energy prediction system that uses LSTM neural networks to forecast daily energy consumption for three household zones, integrated into a user-friendly web application for real-time predictions and energy management insights.</a:t>
            </a:r>
            <a:endParaRPr lang="en-IN" dirty="0"/>
          </a:p>
        </p:txBody>
      </p:sp>
      <p:sp>
        <p:nvSpPr>
          <p:cNvPr id="6" name="TextBox 5">
            <a:extLst>
              <a:ext uri="{FF2B5EF4-FFF2-40B4-BE49-F238E27FC236}">
                <a16:creationId xmlns:a16="http://schemas.microsoft.com/office/drawing/2014/main" id="{22A2B77A-EC4D-735D-D691-0FD8D0F7CF34}"/>
              </a:ext>
            </a:extLst>
          </p:cNvPr>
          <p:cNvSpPr txBox="1"/>
          <p:nvPr/>
        </p:nvSpPr>
        <p:spPr>
          <a:xfrm>
            <a:off x="255104" y="2393043"/>
            <a:ext cx="11679176" cy="2393156"/>
          </a:xfrm>
          <a:prstGeom prst="rect">
            <a:avLst/>
          </a:prstGeom>
          <a:noFill/>
        </p:spPr>
        <p:txBody>
          <a:bodyPr wrap="square">
            <a:spAutoFit/>
          </a:bodyPr>
          <a:lstStyle/>
          <a:p>
            <a:pPr algn="just">
              <a:buFont typeface="Arial"/>
              <a:buNone/>
            </a:pPr>
            <a:r>
              <a:rPr lang="en-US" sz="1870" b="1" dirty="0">
                <a:solidFill>
                  <a:srgbClr val="213163"/>
                </a:solidFill>
              </a:rPr>
              <a:t>Key Features</a:t>
            </a:r>
          </a:p>
          <a:p>
            <a:pPr algn="just">
              <a:buFont typeface="Arial" panose="020B0604020202020204" pitchFamily="34" charset="0"/>
              <a:buChar char="•"/>
            </a:pPr>
            <a:r>
              <a:rPr lang="en-US" sz="1870" b="1" dirty="0">
                <a:solidFill>
                  <a:srgbClr val="213163"/>
                </a:solidFill>
              </a:rPr>
              <a:t>Zone-Wise Prediction: </a:t>
            </a:r>
            <a:r>
              <a:rPr lang="en-US" dirty="0"/>
              <a:t>Separate models for Kitchen, Laundry, and AC/Heater zones with specialized pattern recognition.</a:t>
            </a:r>
          </a:p>
          <a:p>
            <a:pPr algn="just">
              <a:buFont typeface="Arial" panose="020B0604020202020204" pitchFamily="34" charset="0"/>
              <a:buChar char="•"/>
            </a:pPr>
            <a:r>
              <a:rPr lang="en-US" sz="1870" b="1" dirty="0">
                <a:solidFill>
                  <a:srgbClr val="213163"/>
                </a:solidFill>
              </a:rPr>
              <a:t>LSTM Deep Learning: </a:t>
            </a:r>
            <a:r>
              <a:rPr lang="en-US" dirty="0"/>
              <a:t>Advanced neural networks that capture long-term dependencies in energy consumption patterns.</a:t>
            </a:r>
          </a:p>
          <a:p>
            <a:pPr algn="just">
              <a:buFont typeface="Arial" panose="020B0604020202020204" pitchFamily="34" charset="0"/>
              <a:buChar char="•"/>
            </a:pPr>
            <a:r>
              <a:rPr lang="en-US" sz="1870" b="1" dirty="0">
                <a:solidFill>
                  <a:srgbClr val="213163"/>
                </a:solidFill>
              </a:rPr>
              <a:t>Interactive Web Interface: </a:t>
            </a:r>
            <a:r>
              <a:rPr lang="en-US" dirty="0"/>
              <a:t>Streamlit-based application allowing users to input parameters and visualize predictions instantly.</a:t>
            </a:r>
          </a:p>
          <a:p>
            <a:pPr algn="just">
              <a:buFont typeface="Arial" panose="020B0604020202020204" pitchFamily="34" charset="0"/>
              <a:buChar char="•"/>
            </a:pPr>
            <a:r>
              <a:rPr lang="en-US" sz="1870" b="1" dirty="0">
                <a:solidFill>
                  <a:srgbClr val="213163"/>
                </a:solidFill>
              </a:rPr>
              <a:t>Real-Time Forecasting: </a:t>
            </a:r>
            <a:r>
              <a:rPr lang="en-US" dirty="0"/>
              <a:t>On-demand predictions with immediate results and actionable insights.</a:t>
            </a:r>
          </a:p>
        </p:txBody>
      </p:sp>
      <p:sp>
        <p:nvSpPr>
          <p:cNvPr id="8" name="TextBox 7">
            <a:extLst>
              <a:ext uri="{FF2B5EF4-FFF2-40B4-BE49-F238E27FC236}">
                <a16:creationId xmlns:a16="http://schemas.microsoft.com/office/drawing/2014/main" id="{E9575542-33E3-C335-D234-0902CDA419F6}"/>
              </a:ext>
            </a:extLst>
          </p:cNvPr>
          <p:cNvSpPr txBox="1"/>
          <p:nvPr/>
        </p:nvSpPr>
        <p:spPr>
          <a:xfrm>
            <a:off x="255104" y="4990736"/>
            <a:ext cx="11788507" cy="1528945"/>
          </a:xfrm>
          <a:prstGeom prst="rect">
            <a:avLst/>
          </a:prstGeom>
          <a:noFill/>
        </p:spPr>
        <p:txBody>
          <a:bodyPr wrap="square">
            <a:spAutoFit/>
          </a:bodyPr>
          <a:lstStyle/>
          <a:p>
            <a:pPr algn="just">
              <a:buNone/>
            </a:pPr>
            <a:r>
              <a:rPr lang="en-US" sz="1870" b="1" dirty="0">
                <a:solidFill>
                  <a:srgbClr val="213163"/>
                </a:solidFill>
              </a:rPr>
              <a:t>Innovation and Unique Aspects</a:t>
            </a:r>
          </a:p>
          <a:p>
            <a:pPr algn="just"/>
            <a:r>
              <a:rPr lang="en-US" dirty="0"/>
              <a:t>Our solution stands out through its zone-specific modeling approach, which recognizes that different household areas have distinct energy usage patterns. Unlike generic energy prediction systems, our multi-model architecture provides more accurate forecasts by training specialized models for each appliance category.</a:t>
            </a:r>
          </a:p>
        </p:txBody>
      </p:sp>
    </p:spTree>
    <p:extLst>
      <p:ext uri="{BB962C8B-B14F-4D97-AF65-F5344CB8AC3E}">
        <p14:creationId xmlns:p14="http://schemas.microsoft.com/office/powerpoint/2010/main" val="300296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60422" y="759400"/>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61E9D3F8-DA46-657F-65AF-4822164D82C7}"/>
              </a:ext>
            </a:extLst>
          </p:cNvPr>
          <p:cNvPicPr>
            <a:picLocks noChangeAspect="1"/>
          </p:cNvPicPr>
          <p:nvPr/>
        </p:nvPicPr>
        <p:blipFill>
          <a:blip r:embed="rId2"/>
          <a:stretch>
            <a:fillRect/>
          </a:stretch>
        </p:blipFill>
        <p:spPr>
          <a:xfrm>
            <a:off x="160422" y="1264608"/>
            <a:ext cx="6108031" cy="3476944"/>
          </a:xfrm>
          <a:prstGeom prst="rect">
            <a:avLst/>
          </a:prstGeom>
        </p:spPr>
      </p:pic>
      <p:pic>
        <p:nvPicPr>
          <p:cNvPr id="6" name="Picture 5">
            <a:extLst>
              <a:ext uri="{FF2B5EF4-FFF2-40B4-BE49-F238E27FC236}">
                <a16:creationId xmlns:a16="http://schemas.microsoft.com/office/drawing/2014/main" id="{79B16FCB-F2E0-1060-C3BD-31269D5A3C56}"/>
              </a:ext>
            </a:extLst>
          </p:cNvPr>
          <p:cNvPicPr>
            <a:picLocks noChangeAspect="1"/>
          </p:cNvPicPr>
          <p:nvPr/>
        </p:nvPicPr>
        <p:blipFill>
          <a:blip r:embed="rId3"/>
          <a:stretch>
            <a:fillRect/>
          </a:stretch>
        </p:blipFill>
        <p:spPr>
          <a:xfrm>
            <a:off x="6357729" y="1264608"/>
            <a:ext cx="5673849" cy="3528564"/>
          </a:xfrm>
          <a:prstGeom prst="rect">
            <a:avLst/>
          </a:prstGeom>
        </p:spPr>
      </p:pic>
      <p:pic>
        <p:nvPicPr>
          <p:cNvPr id="8" name="Picture 7">
            <a:extLst>
              <a:ext uri="{FF2B5EF4-FFF2-40B4-BE49-F238E27FC236}">
                <a16:creationId xmlns:a16="http://schemas.microsoft.com/office/drawing/2014/main" id="{22072EC8-7D22-6B04-038D-03508EACC564}"/>
              </a:ext>
            </a:extLst>
          </p:cNvPr>
          <p:cNvPicPr>
            <a:picLocks noChangeAspect="1"/>
          </p:cNvPicPr>
          <p:nvPr/>
        </p:nvPicPr>
        <p:blipFill>
          <a:blip r:embed="rId4"/>
          <a:stretch>
            <a:fillRect/>
          </a:stretch>
        </p:blipFill>
        <p:spPr>
          <a:xfrm>
            <a:off x="2835113" y="4846650"/>
            <a:ext cx="7045231" cy="1773404"/>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90F96E29-4282-5C6B-5DA8-C3AC54C8BE78}"/>
              </a:ext>
            </a:extLst>
          </p:cNvPr>
          <p:cNvSpPr txBox="1"/>
          <p:nvPr/>
        </p:nvSpPr>
        <p:spPr>
          <a:xfrm>
            <a:off x="234614" y="1388261"/>
            <a:ext cx="11688681" cy="1528945"/>
          </a:xfrm>
          <a:prstGeom prst="rect">
            <a:avLst/>
          </a:prstGeom>
          <a:noFill/>
        </p:spPr>
        <p:txBody>
          <a:bodyPr wrap="square">
            <a:spAutoFit/>
          </a:bodyPr>
          <a:lstStyle/>
          <a:p>
            <a:pPr marL="342900" indent="-342900" algn="just">
              <a:buFont typeface="Arial" panose="020B0604020202020204" pitchFamily="34" charset="0"/>
              <a:buChar char="•"/>
            </a:pPr>
            <a:r>
              <a:rPr lang="en-IN" dirty="0"/>
              <a:t>Successfully developed a comprehensive AI-based energy prediction system using LSTM neural networks with zone-specific modelling.</a:t>
            </a:r>
          </a:p>
          <a:p>
            <a:pPr marL="342900" indent="-342900" algn="just">
              <a:buFont typeface="Arial" panose="020B0604020202020204" pitchFamily="34" charset="0"/>
              <a:buChar char="•"/>
            </a:pPr>
            <a:r>
              <a:rPr lang="en-IN" dirty="0"/>
              <a:t>Implemented three specialized prediction models achieving effective pattern recognition for different household appliances.</a:t>
            </a:r>
          </a:p>
          <a:p>
            <a:pPr marL="342900" indent="-342900" algn="just">
              <a:buFont typeface="Arial" panose="020B0604020202020204" pitchFamily="34" charset="0"/>
              <a:buChar char="•"/>
            </a:pPr>
            <a:r>
              <a:rPr lang="en-IN" dirty="0"/>
              <a:t>Delivered a user-friendly web application with real-time prediction capabilities and intuitive visualization.</a:t>
            </a:r>
          </a:p>
        </p:txBody>
      </p:sp>
      <p:sp>
        <p:nvSpPr>
          <p:cNvPr id="8" name="TextBox 7">
            <a:extLst>
              <a:ext uri="{FF2B5EF4-FFF2-40B4-BE49-F238E27FC236}">
                <a16:creationId xmlns:a16="http://schemas.microsoft.com/office/drawing/2014/main" id="{518A8CF8-8564-2DD6-A474-5C4D1C78C82B}"/>
              </a:ext>
            </a:extLst>
          </p:cNvPr>
          <p:cNvSpPr txBox="1"/>
          <p:nvPr/>
        </p:nvSpPr>
        <p:spPr>
          <a:xfrm>
            <a:off x="234613" y="3078828"/>
            <a:ext cx="11688681" cy="1530740"/>
          </a:xfrm>
          <a:prstGeom prst="rect">
            <a:avLst/>
          </a:prstGeom>
          <a:noFill/>
        </p:spPr>
        <p:txBody>
          <a:bodyPr wrap="square">
            <a:spAutoFit/>
          </a:bodyPr>
          <a:lstStyle/>
          <a:p>
            <a:pPr algn="just">
              <a:buFont typeface="Arial"/>
              <a:buNone/>
            </a:pPr>
            <a:r>
              <a:rPr lang="en-IN" sz="1870" b="1" dirty="0">
                <a:solidFill>
                  <a:srgbClr val="213163"/>
                </a:solidFill>
              </a:rPr>
              <a:t>Results Summary</a:t>
            </a:r>
          </a:p>
          <a:p>
            <a:pPr algn="just">
              <a:buFont typeface="Arial" panose="020B0604020202020204" pitchFamily="34" charset="0"/>
              <a:buChar char="•"/>
            </a:pPr>
            <a:r>
              <a:rPr lang="en-IN" sz="1870" b="1" dirty="0">
                <a:solidFill>
                  <a:srgbClr val="213163"/>
                </a:solidFill>
              </a:rPr>
              <a:t>Dataset Processing: </a:t>
            </a:r>
            <a:r>
              <a:rPr lang="en-IN" dirty="0"/>
              <a:t>Successfully processed 2,075,259 energy measurements spanning 47 months</a:t>
            </a:r>
          </a:p>
          <a:p>
            <a:pPr algn="just">
              <a:buFont typeface="Arial" panose="020B0604020202020204" pitchFamily="34" charset="0"/>
              <a:buChar char="•"/>
            </a:pPr>
            <a:r>
              <a:rPr lang="en-IN" sz="1870" b="1" dirty="0">
                <a:solidFill>
                  <a:srgbClr val="213163"/>
                </a:solidFill>
              </a:rPr>
              <a:t>Model Training: </a:t>
            </a:r>
            <a:r>
              <a:rPr lang="en-IN" dirty="0"/>
              <a:t>Trained and deployed three LSTM models with 64→32→1 architecture for optimal prediction accuracy</a:t>
            </a:r>
          </a:p>
          <a:p>
            <a:pPr algn="just">
              <a:buFont typeface="Arial" panose="020B0604020202020204" pitchFamily="34" charset="0"/>
              <a:buChar char="•"/>
            </a:pPr>
            <a:r>
              <a:rPr lang="en-IN" sz="1870" b="1" dirty="0">
                <a:solidFill>
                  <a:srgbClr val="213163"/>
                </a:solidFill>
              </a:rPr>
              <a:t>Application Deployment: </a:t>
            </a:r>
            <a:r>
              <a:rPr lang="en-IN" dirty="0"/>
              <a:t>Live web application accessible globally via Streamlit Cloud platform</a:t>
            </a:r>
          </a:p>
        </p:txBody>
      </p:sp>
      <p:sp>
        <p:nvSpPr>
          <p:cNvPr id="10" name="TextBox 9">
            <a:extLst>
              <a:ext uri="{FF2B5EF4-FFF2-40B4-BE49-F238E27FC236}">
                <a16:creationId xmlns:a16="http://schemas.microsoft.com/office/drawing/2014/main" id="{C1926EA0-AFBA-BCED-9443-C77420579B9F}"/>
              </a:ext>
            </a:extLst>
          </p:cNvPr>
          <p:cNvSpPr txBox="1"/>
          <p:nvPr/>
        </p:nvSpPr>
        <p:spPr>
          <a:xfrm>
            <a:off x="276067" y="4848928"/>
            <a:ext cx="11647227" cy="1241622"/>
          </a:xfrm>
          <a:prstGeom prst="rect">
            <a:avLst/>
          </a:prstGeom>
          <a:noFill/>
        </p:spPr>
        <p:txBody>
          <a:bodyPr wrap="square">
            <a:spAutoFit/>
          </a:bodyPr>
          <a:lstStyle/>
          <a:p>
            <a:pPr algn="just"/>
            <a:r>
              <a:rPr lang="en-US" dirty="0"/>
              <a:t>This project demonstrates the practical application of deep learning in smart energy management, providing households with predictive insights for energy optimization. The solution contributes to sustainable energy consumption practices and enables proactive energy management, potentially reducing household energy costs by 10-15% through informed usage decisions.</a:t>
            </a:r>
            <a:endParaRPr lang="en-IN" dirty="0"/>
          </a:p>
        </p:txBody>
      </p:sp>
    </p:spTree>
    <p:extLst>
      <p:ext uri="{BB962C8B-B14F-4D97-AF65-F5344CB8AC3E}">
        <p14:creationId xmlns:p14="http://schemas.microsoft.com/office/powerpoint/2010/main" val="15198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DB97E-CB76-888B-927E-FCC37FC8B86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6EF143-1394-1A0F-47D7-AAA18AEB9FC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Appendix:</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14C76E5-C61D-AC58-8F51-E06CF7BD6B17}"/>
              </a:ext>
            </a:extLst>
          </p:cNvPr>
          <p:cNvSpPr txBox="1"/>
          <p:nvPr/>
        </p:nvSpPr>
        <p:spPr>
          <a:xfrm>
            <a:off x="149087" y="1636295"/>
            <a:ext cx="11477822" cy="380104"/>
          </a:xfrm>
          <a:prstGeom prst="rect">
            <a:avLst/>
          </a:prstGeom>
          <a:noFill/>
        </p:spPr>
        <p:txBody>
          <a:bodyPr wrap="none" rtlCol="0">
            <a:spAutoFit/>
          </a:bodyPr>
          <a:lstStyle/>
          <a:p>
            <a:r>
              <a:rPr lang="en-US" sz="1870" b="1" dirty="0">
                <a:solidFill>
                  <a:srgbClr val="213163"/>
                </a:solidFill>
              </a:rPr>
              <a:t>Streamlit Deployed Link:  </a:t>
            </a:r>
            <a:r>
              <a:rPr lang="en-US" sz="1870" dirty="0">
                <a:solidFill>
                  <a:schemeClr val="tx1"/>
                </a:solidFill>
                <a:hlinkClick r:id="rId2"/>
              </a:rPr>
              <a:t>https://aibasedenergyusagepredictionsystem-devanshusawarkar.streamlit.app/</a:t>
            </a:r>
            <a:r>
              <a:rPr lang="en-US" sz="1870" dirty="0">
                <a:solidFill>
                  <a:schemeClr val="tx1"/>
                </a:solidFill>
              </a:rPr>
              <a:t> </a:t>
            </a:r>
          </a:p>
        </p:txBody>
      </p:sp>
      <p:sp>
        <p:nvSpPr>
          <p:cNvPr id="5" name="TextBox 4">
            <a:extLst>
              <a:ext uri="{FF2B5EF4-FFF2-40B4-BE49-F238E27FC236}">
                <a16:creationId xmlns:a16="http://schemas.microsoft.com/office/drawing/2014/main" id="{51AD212C-7852-3284-25B8-21952663156A}"/>
              </a:ext>
            </a:extLst>
          </p:cNvPr>
          <p:cNvSpPr txBox="1"/>
          <p:nvPr/>
        </p:nvSpPr>
        <p:spPr>
          <a:xfrm>
            <a:off x="149087" y="2126969"/>
            <a:ext cx="11268881" cy="666977"/>
          </a:xfrm>
          <a:prstGeom prst="rect">
            <a:avLst/>
          </a:prstGeom>
          <a:noFill/>
        </p:spPr>
        <p:txBody>
          <a:bodyPr wrap="square">
            <a:spAutoFit/>
          </a:bodyPr>
          <a:lstStyle/>
          <a:p>
            <a:r>
              <a:rPr lang="en-IN" sz="1870" b="1" dirty="0">
                <a:solidFill>
                  <a:srgbClr val="213163"/>
                </a:solidFill>
              </a:rPr>
              <a:t>Devanshu Sawarkar GitHub URL: </a:t>
            </a:r>
            <a:r>
              <a:rPr lang="en-IN" dirty="0">
                <a:hlinkClick r:id="rId3"/>
              </a:rPr>
              <a:t>https://github.com/DevanshuSawarkar/AI_Based_Energy_Usage_Prediction_System</a:t>
            </a:r>
            <a:r>
              <a:rPr lang="en-IN" dirty="0"/>
              <a:t> </a:t>
            </a:r>
          </a:p>
        </p:txBody>
      </p:sp>
      <p:sp>
        <p:nvSpPr>
          <p:cNvPr id="7" name="TextBox 6">
            <a:extLst>
              <a:ext uri="{FF2B5EF4-FFF2-40B4-BE49-F238E27FC236}">
                <a16:creationId xmlns:a16="http://schemas.microsoft.com/office/drawing/2014/main" id="{B51E5223-7775-2ED2-2016-5A253151D094}"/>
              </a:ext>
            </a:extLst>
          </p:cNvPr>
          <p:cNvSpPr txBox="1"/>
          <p:nvPr/>
        </p:nvSpPr>
        <p:spPr>
          <a:xfrm>
            <a:off x="149086" y="2904516"/>
            <a:ext cx="11268881" cy="667427"/>
          </a:xfrm>
          <a:prstGeom prst="rect">
            <a:avLst/>
          </a:prstGeom>
          <a:noFill/>
        </p:spPr>
        <p:txBody>
          <a:bodyPr wrap="square">
            <a:spAutoFit/>
          </a:bodyPr>
          <a:lstStyle/>
          <a:p>
            <a:r>
              <a:rPr lang="en-IN" sz="1870" b="1" dirty="0">
                <a:solidFill>
                  <a:srgbClr val="213163"/>
                </a:solidFill>
              </a:rPr>
              <a:t>Pratham Agrawal GitHub URL: </a:t>
            </a:r>
            <a:r>
              <a:rPr lang="en-IN" dirty="0">
                <a:hlinkClick r:id="rId4"/>
              </a:rPr>
              <a:t>https://github.com/PrathamAgrawal51/AI_Based_Energy_Usage_Prediction_System</a:t>
            </a:r>
            <a:r>
              <a:rPr lang="en-IN" dirty="0"/>
              <a:t> </a:t>
            </a:r>
          </a:p>
        </p:txBody>
      </p:sp>
      <p:sp>
        <p:nvSpPr>
          <p:cNvPr id="9" name="TextBox 8">
            <a:extLst>
              <a:ext uri="{FF2B5EF4-FFF2-40B4-BE49-F238E27FC236}">
                <a16:creationId xmlns:a16="http://schemas.microsoft.com/office/drawing/2014/main" id="{E2D7F89D-6B42-13BF-08D4-D5E9A43248DE}"/>
              </a:ext>
            </a:extLst>
          </p:cNvPr>
          <p:cNvSpPr txBox="1"/>
          <p:nvPr/>
        </p:nvSpPr>
        <p:spPr>
          <a:xfrm>
            <a:off x="149085" y="3682063"/>
            <a:ext cx="11268881" cy="667427"/>
          </a:xfrm>
          <a:prstGeom prst="rect">
            <a:avLst/>
          </a:prstGeom>
          <a:noFill/>
        </p:spPr>
        <p:txBody>
          <a:bodyPr wrap="square">
            <a:spAutoFit/>
          </a:bodyPr>
          <a:lstStyle/>
          <a:p>
            <a:r>
              <a:rPr lang="en-IN" sz="1870" b="1" dirty="0">
                <a:solidFill>
                  <a:srgbClr val="213163"/>
                </a:solidFill>
              </a:rPr>
              <a:t>Devansh Motghare GitHub URL:</a:t>
            </a:r>
          </a:p>
          <a:p>
            <a:r>
              <a:rPr lang="en-IN" dirty="0">
                <a:hlinkClick r:id="rId5"/>
              </a:rPr>
              <a:t>https://github.com/devansh7444/AI_Based_Energy_Usage_Prediction_Sys</a:t>
            </a:r>
            <a:r>
              <a:rPr lang="en-IN" dirty="0"/>
              <a:t> </a:t>
            </a:r>
          </a:p>
        </p:txBody>
      </p:sp>
      <p:sp>
        <p:nvSpPr>
          <p:cNvPr id="11" name="TextBox 10">
            <a:extLst>
              <a:ext uri="{FF2B5EF4-FFF2-40B4-BE49-F238E27FC236}">
                <a16:creationId xmlns:a16="http://schemas.microsoft.com/office/drawing/2014/main" id="{53B4680C-34AE-A26A-5DD6-6B34F546ECC6}"/>
              </a:ext>
            </a:extLst>
          </p:cNvPr>
          <p:cNvSpPr txBox="1"/>
          <p:nvPr/>
        </p:nvSpPr>
        <p:spPr>
          <a:xfrm>
            <a:off x="149085" y="4459610"/>
            <a:ext cx="11918589" cy="667427"/>
          </a:xfrm>
          <a:prstGeom prst="rect">
            <a:avLst/>
          </a:prstGeom>
          <a:noFill/>
        </p:spPr>
        <p:txBody>
          <a:bodyPr wrap="square">
            <a:spAutoFit/>
          </a:bodyPr>
          <a:lstStyle/>
          <a:p>
            <a:r>
              <a:rPr lang="en-IN" sz="1870" b="1" dirty="0">
                <a:solidFill>
                  <a:srgbClr val="213163"/>
                </a:solidFill>
              </a:rPr>
              <a:t>Pradyumn Waghmare GitHub URL: </a:t>
            </a:r>
          </a:p>
          <a:p>
            <a:r>
              <a:rPr lang="en-IN" dirty="0">
                <a:hlinkClick r:id="rId6"/>
              </a:rPr>
              <a:t>https://github.com/Xtrmcoder/AI_Based_Energy_Usage_Prediction_System</a:t>
            </a:r>
            <a:r>
              <a:rPr lang="en-IN" dirty="0"/>
              <a:t> </a:t>
            </a:r>
          </a:p>
        </p:txBody>
      </p:sp>
      <p:sp>
        <p:nvSpPr>
          <p:cNvPr id="12" name="TextBox 11">
            <a:extLst>
              <a:ext uri="{FF2B5EF4-FFF2-40B4-BE49-F238E27FC236}">
                <a16:creationId xmlns:a16="http://schemas.microsoft.com/office/drawing/2014/main" id="{B892B6A6-E166-2FCC-9555-423756E66EBD}"/>
              </a:ext>
            </a:extLst>
          </p:cNvPr>
          <p:cNvSpPr txBox="1"/>
          <p:nvPr/>
        </p:nvSpPr>
        <p:spPr>
          <a:xfrm>
            <a:off x="149085" y="5237157"/>
            <a:ext cx="11918589" cy="687881"/>
          </a:xfrm>
          <a:prstGeom prst="rect">
            <a:avLst/>
          </a:prstGeom>
          <a:noFill/>
        </p:spPr>
        <p:txBody>
          <a:bodyPr wrap="square">
            <a:spAutoFit/>
          </a:bodyPr>
          <a:lstStyle/>
          <a:p>
            <a:r>
              <a:rPr lang="en-IN" sz="1870" b="1" dirty="0">
                <a:solidFill>
                  <a:srgbClr val="213163"/>
                </a:solidFill>
              </a:rPr>
              <a:t>Ayush Gupte GitHub URL: </a:t>
            </a:r>
          </a:p>
          <a:p>
            <a:r>
              <a:rPr lang="en-IN" sz="1870" dirty="0">
                <a:solidFill>
                  <a:schemeClr val="tx1"/>
                </a:solidFill>
                <a:hlinkClick r:id="rId7"/>
              </a:rPr>
              <a:t>https://github.com/AyushGupte-22/</a:t>
            </a:r>
            <a:r>
              <a:rPr lang="en-IN" sz="2000" dirty="0">
                <a:hlinkClick r:id="rId7"/>
              </a:rPr>
              <a:t>AI_Based_Energy_Usage_Prediction_System</a:t>
            </a:r>
            <a:r>
              <a:rPr lang="en-IN" sz="2000" dirty="0"/>
              <a:t> </a:t>
            </a:r>
            <a:endParaRPr lang="en-IN" sz="1870" dirty="0">
              <a:solidFill>
                <a:schemeClr val="tx1"/>
              </a:solidFill>
            </a:endParaRPr>
          </a:p>
        </p:txBody>
      </p:sp>
    </p:spTree>
    <p:extLst>
      <p:ext uri="{BB962C8B-B14F-4D97-AF65-F5344CB8AC3E}">
        <p14:creationId xmlns:p14="http://schemas.microsoft.com/office/powerpoint/2010/main" val="3880607540"/>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90</TotalTime>
  <Words>815</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Pratham Agrawal</cp:lastModifiedBy>
  <cp:revision>65</cp:revision>
  <dcterms:created xsi:type="dcterms:W3CDTF">2024-12-31T09:40:01Z</dcterms:created>
  <dcterms:modified xsi:type="dcterms:W3CDTF">2025-06-16T07:11:05Z</dcterms:modified>
</cp:coreProperties>
</file>