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0" r:id="rId1"/>
  </p:sldMasterIdLst>
  <p:notesMasterIdLst>
    <p:notesMasterId r:id="rId22"/>
  </p:notesMasterIdLst>
  <p:handoutMasterIdLst>
    <p:handoutMasterId r:id="rId23"/>
  </p:handoutMasterIdLst>
  <p:sldIdLst>
    <p:sldId id="256" r:id="rId2"/>
    <p:sldId id="257" r:id="rId3"/>
    <p:sldId id="258" r:id="rId4"/>
    <p:sldId id="259" r:id="rId5"/>
    <p:sldId id="260" r:id="rId6"/>
    <p:sldId id="261" r:id="rId7"/>
    <p:sldId id="262" r:id="rId8"/>
    <p:sldId id="264" r:id="rId9"/>
    <p:sldId id="265" r:id="rId10"/>
    <p:sldId id="266" r:id="rId11"/>
    <p:sldId id="267" r:id="rId12"/>
    <p:sldId id="268" r:id="rId13"/>
    <p:sldId id="269" r:id="rId14"/>
    <p:sldId id="270" r:id="rId15"/>
    <p:sldId id="275" r:id="rId16"/>
    <p:sldId id="271" r:id="rId17"/>
    <p:sldId id="276" r:id="rId18"/>
    <p:sldId id="272" r:id="rId19"/>
    <p:sldId id="274" r:id="rId20"/>
    <p:sldId id="277"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0" d="100"/>
          <a:sy n="80" d="100"/>
        </p:scale>
        <p:origin x="35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B06D436-0AEB-4326-9AEE-3201E91C24B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DDA6824-2FAB-46EE-B692-0C2AF29BF65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74D384C-9C6E-4086-994F-0D518B1C2DB4}" type="datetimeFigureOut">
              <a:rPr lang="en-US" smtClean="0"/>
              <a:t>3/22/2020</a:t>
            </a:fld>
            <a:endParaRPr lang="en-US"/>
          </a:p>
        </p:txBody>
      </p:sp>
      <p:sp>
        <p:nvSpPr>
          <p:cNvPr id="4" name="Footer Placeholder 3">
            <a:extLst>
              <a:ext uri="{FF2B5EF4-FFF2-40B4-BE49-F238E27FC236}">
                <a16:creationId xmlns:a16="http://schemas.microsoft.com/office/drawing/2014/main" id="{11F70B89-A71E-4DF3-92F6-1FAE8212A12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741E7CF-49BF-4D31-9245-24C3D46FF46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BF6CC47-4033-42B3-A4DA-65BE2CC3108C}" type="slidenum">
              <a:rPr lang="en-US" smtClean="0"/>
              <a:t>‹#›</a:t>
            </a:fld>
            <a:endParaRPr lang="en-US"/>
          </a:p>
        </p:txBody>
      </p:sp>
    </p:spTree>
    <p:extLst>
      <p:ext uri="{BB962C8B-B14F-4D97-AF65-F5344CB8AC3E}">
        <p14:creationId xmlns:p14="http://schemas.microsoft.com/office/powerpoint/2010/main" val="260786519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910D87-D165-45C3-8A1E-7A09D1C95AD2}" type="datetimeFigureOut">
              <a:rPr lang="en-US" smtClean="0"/>
              <a:t>3/22/2020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DB24119-E413-47AC-8EF6-2C536ADF93FC}" type="slidenum">
              <a:rPr lang="en-US" smtClean="0"/>
              <a:t>‹#›</a:t>
            </a:fld>
            <a:endParaRPr lang="en-US"/>
          </a:p>
        </p:txBody>
      </p:sp>
    </p:spTree>
    <p:extLst>
      <p:ext uri="{BB962C8B-B14F-4D97-AF65-F5344CB8AC3E}">
        <p14:creationId xmlns:p14="http://schemas.microsoft.com/office/powerpoint/2010/main" val="2577684626"/>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DB24119-E413-47AC-8EF6-2C536ADF93FC}" type="slidenum">
              <a:rPr lang="en-US" smtClean="0"/>
              <a:t>1</a:t>
            </a:fld>
            <a:endParaRPr lang="en-US"/>
          </a:p>
        </p:txBody>
      </p:sp>
    </p:spTree>
    <p:extLst>
      <p:ext uri="{BB962C8B-B14F-4D97-AF65-F5344CB8AC3E}">
        <p14:creationId xmlns:p14="http://schemas.microsoft.com/office/powerpoint/2010/main" val="28564226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DB24119-E413-47AC-8EF6-2C536ADF93FC}" type="slidenum">
              <a:rPr lang="en-US" smtClean="0"/>
              <a:t>8</a:t>
            </a:fld>
            <a:endParaRPr lang="en-US"/>
          </a:p>
        </p:txBody>
      </p:sp>
    </p:spTree>
    <p:extLst>
      <p:ext uri="{BB962C8B-B14F-4D97-AF65-F5344CB8AC3E}">
        <p14:creationId xmlns:p14="http://schemas.microsoft.com/office/powerpoint/2010/main" val="9597403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DB24119-E413-47AC-8EF6-2C536ADF93FC}" type="slidenum">
              <a:rPr lang="en-US" smtClean="0"/>
              <a:t>9</a:t>
            </a:fld>
            <a:endParaRPr lang="en-US"/>
          </a:p>
        </p:txBody>
      </p:sp>
    </p:spTree>
    <p:extLst>
      <p:ext uri="{BB962C8B-B14F-4D97-AF65-F5344CB8AC3E}">
        <p14:creationId xmlns:p14="http://schemas.microsoft.com/office/powerpoint/2010/main" val="21668780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DB24119-E413-47AC-8EF6-2C536ADF93FC}" type="slidenum">
              <a:rPr lang="en-US" smtClean="0"/>
              <a:t>10</a:t>
            </a:fld>
            <a:endParaRPr lang="en-US"/>
          </a:p>
        </p:txBody>
      </p:sp>
    </p:spTree>
    <p:extLst>
      <p:ext uri="{BB962C8B-B14F-4D97-AF65-F5344CB8AC3E}">
        <p14:creationId xmlns:p14="http://schemas.microsoft.com/office/powerpoint/2010/main" val="6957701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DB24119-E413-47AC-8EF6-2C536ADF93FC}" type="slidenum">
              <a:rPr lang="en-US" smtClean="0"/>
              <a:t>12</a:t>
            </a:fld>
            <a:endParaRPr lang="en-US"/>
          </a:p>
        </p:txBody>
      </p:sp>
    </p:spTree>
    <p:extLst>
      <p:ext uri="{BB962C8B-B14F-4D97-AF65-F5344CB8AC3E}">
        <p14:creationId xmlns:p14="http://schemas.microsoft.com/office/powerpoint/2010/main" val="15454204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DB24119-E413-47AC-8EF6-2C536ADF93FC}" type="slidenum">
              <a:rPr lang="en-US" smtClean="0"/>
              <a:t>16</a:t>
            </a:fld>
            <a:endParaRPr lang="en-US"/>
          </a:p>
        </p:txBody>
      </p:sp>
    </p:spTree>
    <p:extLst>
      <p:ext uri="{BB962C8B-B14F-4D97-AF65-F5344CB8AC3E}">
        <p14:creationId xmlns:p14="http://schemas.microsoft.com/office/powerpoint/2010/main" val="14548581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4BE2B14-90E0-49EC-909F-E8A019E6453A}" type="datetime1">
              <a:rPr lang="en-US" smtClean="0"/>
              <a:t>3/22/2020</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7FDFA31B-B59F-4BF3-AD11-7173FF27A4FF}"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401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B41485-02BD-4E0B-A514-C112CBCAD9E2}" type="datetime1">
              <a:rPr lang="en-US" smtClean="0"/>
              <a:t>3/22/2020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DFA31B-B59F-4BF3-AD11-7173FF27A4FF}"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47895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F2D635-18E8-41DC-B9CE-D81DAE078009}" type="datetime1">
              <a:rPr lang="en-US" smtClean="0"/>
              <a:t>3/22/2020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DFA31B-B59F-4BF3-AD11-7173FF27A4FF}"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41822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ACD94B4-E8A9-4095-9CAE-C074B1D0ACE3}" type="datetime1">
              <a:rPr lang="en-US" smtClean="0"/>
              <a:t>3/22/2020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DFA31B-B59F-4BF3-AD11-7173FF27A4FF}"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682336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323CD9-9DC5-4AC1-9BC9-5D1AEA8B8DFC}" type="datetime1">
              <a:rPr lang="en-US" smtClean="0"/>
              <a:t>3/22/2020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DFA31B-B59F-4BF3-AD11-7173FF27A4FF}"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482303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65E09D0-E551-4800-862D-73680AA68B83}" type="datetime1">
              <a:rPr lang="en-US" smtClean="0"/>
              <a:t>3/22/2020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DFA31B-B59F-4BF3-AD11-7173FF27A4FF}"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445989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73B0F65-15A0-4D27-BB4D-955D03BDE9A6}" type="datetime1">
              <a:rPr lang="en-US" smtClean="0"/>
              <a:t>3/22/2020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FDFA31B-B59F-4BF3-AD11-7173FF27A4FF}"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416713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B642510-9C89-46BE-A0B7-E3DDFCF2DD98}" type="datetime1">
              <a:rPr lang="en-US" smtClean="0"/>
              <a:t>3/22/2020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FDFA31B-B59F-4BF3-AD11-7173FF27A4FF}"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515733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BBA733-2F93-4966-A007-B3CDEC09021D}" type="datetime1">
              <a:rPr lang="en-US" smtClean="0"/>
              <a:t>3/22/2020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FDFA31B-B59F-4BF3-AD11-7173FF27A4FF}" type="slidenum">
              <a:rPr lang="en-US" smtClean="0"/>
              <a:t>‹#›</a:t>
            </a:fld>
            <a:endParaRPr lang="en-US"/>
          </a:p>
        </p:txBody>
      </p:sp>
    </p:spTree>
    <p:extLst>
      <p:ext uri="{BB962C8B-B14F-4D97-AF65-F5344CB8AC3E}">
        <p14:creationId xmlns:p14="http://schemas.microsoft.com/office/powerpoint/2010/main" val="5489102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4F28D1-DF0D-435D-999B-46FFBA0C1AF3}" type="datetime1">
              <a:rPr lang="en-US" smtClean="0"/>
              <a:t>3/22/2020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DFA31B-B59F-4BF3-AD11-7173FF27A4FF}"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011891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55BCAEFC-E349-47E8-A7A7-9CEEDC91ECC9}" type="datetime1">
              <a:rPr lang="en-US" smtClean="0"/>
              <a:t>3/22/2020</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7FDFA31B-B59F-4BF3-AD11-7173FF27A4FF}"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23890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A8DEFACA-DA5C-4A6E-8400-6675705DCDE5}" type="datetime1">
              <a:rPr lang="en-US" smtClean="0"/>
              <a:t>3/22/2020</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7FDFA31B-B59F-4BF3-AD11-7173FF27A4FF}"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75294322"/>
      </p:ext>
    </p:extLst>
  </p:cSld>
  <p:clrMap bg1="lt1" tx1="dk1" bg2="lt2" tx2="dk2" accent1="accent1" accent2="accent2" accent3="accent3" accent4="accent4" accent5="accent5" accent6="accent6" hlink="hlink" folHlink="folHlink"/>
  <p:sldLayoutIdLst>
    <p:sldLayoutId id="2147483761" r:id="rId1"/>
    <p:sldLayoutId id="2147483762" r:id="rId2"/>
    <p:sldLayoutId id="2147483763" r:id="rId3"/>
    <p:sldLayoutId id="2147483764" r:id="rId4"/>
    <p:sldLayoutId id="2147483765" r:id="rId5"/>
    <p:sldLayoutId id="2147483766" r:id="rId6"/>
    <p:sldLayoutId id="2147483767" r:id="rId7"/>
    <p:sldLayoutId id="2147483768" r:id="rId8"/>
    <p:sldLayoutId id="2147483769" r:id="rId9"/>
    <p:sldLayoutId id="2147483770" r:id="rId10"/>
    <p:sldLayoutId id="2147483771" r:id="rId11"/>
  </p:sldLayoutIdLst>
  <p:hf sldNum="0" hdr="0" ftr="0" dt="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circuitdigest.com/microcontroller-projects/iot-air-pollution-monitoring-using-arduino"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circuitdigest.com/microcontroller-projects/sending-arduino-data-to-webpage"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s://circuitdigest.com/fullimage?i=circuitdiagram_mic/Iot-air-quality-monitoring-system-using-arduino-circuit.jpg"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circuitdigest.com/microcontroller-projects/sending-arduino-data-to-webpage" TargetMode="External"/><Relationship Id="rId2" Type="http://schemas.openxmlformats.org/officeDocument/2006/relationships/hyperlink" Target="http://circuitdigest.com/internet-of-things-iot-projects" TargetMode="External"/><Relationship Id="rId1" Type="http://schemas.openxmlformats.org/officeDocument/2006/relationships/slideLayout" Target="../slideLayouts/slideLayout2.xml"/><Relationship Id="rId4" Type="http://schemas.openxmlformats.org/officeDocument/2006/relationships/hyperlink" Target="http://circuitdigest.com/microcontroller-projects/arduino-lcd-interfacing-tutorial"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7E745F-A371-4FF0-B187-534A6BA2190C}"/>
              </a:ext>
            </a:extLst>
          </p:cNvPr>
          <p:cNvSpPr>
            <a:spLocks noGrp="1"/>
          </p:cNvSpPr>
          <p:nvPr>
            <p:ph type="ctrTitle"/>
          </p:nvPr>
        </p:nvSpPr>
        <p:spPr>
          <a:xfrm>
            <a:off x="0" y="0"/>
            <a:ext cx="12192000" cy="5161547"/>
          </a:xfrm>
        </p:spPr>
        <p:txBody>
          <a:bodyPr>
            <a:normAutofit/>
          </a:bodyPr>
          <a:lstStyle/>
          <a:p>
            <a:pPr algn="ctr"/>
            <a:r>
              <a:rPr lang="en-US" sz="3200" b="1" u="sng" dirty="0">
                <a:hlinkClick r:id="rId3"/>
              </a:rPr>
              <a:t>IOT based Air Pollution Monitoring System</a:t>
            </a:r>
            <a:r>
              <a:rPr lang="en-US" sz="3200" b="1" dirty="0">
                <a:hlinkClick r:id="rId3"/>
              </a:rPr>
              <a:t> using Arduino</a:t>
            </a:r>
            <a:br>
              <a:rPr lang="en-US" sz="3200" b="1" dirty="0"/>
            </a:br>
            <a:br>
              <a:rPr lang="en-US" sz="1200" b="1" dirty="0"/>
            </a:br>
            <a:r>
              <a:rPr lang="en-US" sz="1200" b="1" dirty="0"/>
              <a:t>                                                                                                                                                                                                     ~ Submitted to Dr.Prachi Saxena</a:t>
            </a:r>
            <a:br>
              <a:rPr lang="en-US" sz="3200" b="1" dirty="0"/>
            </a:br>
            <a:br>
              <a:rPr lang="en-US" sz="3200" b="1" dirty="0"/>
            </a:br>
            <a:br>
              <a:rPr lang="en-US" sz="3200" b="1" dirty="0"/>
            </a:br>
            <a:endParaRPr lang="en-US" sz="3200" b="1" dirty="0"/>
          </a:p>
        </p:txBody>
      </p:sp>
    </p:spTree>
    <p:extLst>
      <p:ext uri="{BB962C8B-B14F-4D97-AF65-F5344CB8AC3E}">
        <p14:creationId xmlns:p14="http://schemas.microsoft.com/office/powerpoint/2010/main" val="6667674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18AFEA6-27C6-44F3-A6AB-EE841FEAF609}"/>
              </a:ext>
            </a:extLst>
          </p:cNvPr>
          <p:cNvSpPr>
            <a:spLocks noGrp="1"/>
          </p:cNvSpPr>
          <p:nvPr>
            <p:ph idx="1"/>
          </p:nvPr>
        </p:nvSpPr>
        <p:spPr>
          <a:xfrm>
            <a:off x="0" y="0"/>
            <a:ext cx="12192000" cy="6858000"/>
          </a:xfrm>
        </p:spPr>
        <p:txBody>
          <a:bodyPr>
            <a:noAutofit/>
          </a:bodyPr>
          <a:lstStyle/>
          <a:p>
            <a:r>
              <a:rPr lang="en-US" sz="1050" dirty="0">
                <a:solidFill>
                  <a:schemeClr val="tx1">
                    <a:lumMod val="95000"/>
                    <a:lumOff val="5000"/>
                  </a:schemeClr>
                </a:solidFill>
              </a:rPr>
              <a:t>For </a:t>
            </a:r>
            <a:r>
              <a:rPr lang="en-US" sz="1050" u="sng" dirty="0">
                <a:solidFill>
                  <a:schemeClr val="tx1">
                    <a:lumMod val="95000"/>
                    <a:lumOff val="5000"/>
                  </a:schemeClr>
                </a:solidFill>
                <a:hlinkClick r:id="rId3">
                  <a:extLst>
                    <a:ext uri="{A12FA001-AC4F-418D-AE19-62706E023703}">
                      <ahyp:hlinkClr xmlns:ahyp="http://schemas.microsoft.com/office/drawing/2018/hyperlinkcolor" val="tx"/>
                    </a:ext>
                  </a:extLst>
                </a:hlinkClick>
              </a:rPr>
              <a:t>printing the output on the webpage</a:t>
            </a:r>
            <a:r>
              <a:rPr lang="en-US" sz="1050" dirty="0">
                <a:solidFill>
                  <a:schemeClr val="tx1">
                    <a:lumMod val="95000"/>
                    <a:lumOff val="5000"/>
                  </a:schemeClr>
                </a:solidFill>
              </a:rPr>
              <a:t> in web browser, we will have to use </a:t>
            </a:r>
            <a:r>
              <a:rPr lang="en-US" sz="1050" b="1" dirty="0">
                <a:solidFill>
                  <a:schemeClr val="tx1">
                    <a:lumMod val="95000"/>
                    <a:lumOff val="5000"/>
                  </a:schemeClr>
                </a:solidFill>
              </a:rPr>
              <a:t>HTML programming</a:t>
            </a:r>
            <a:r>
              <a:rPr lang="en-US" sz="1050" dirty="0">
                <a:solidFill>
                  <a:schemeClr val="tx1">
                    <a:lumMod val="95000"/>
                    <a:lumOff val="5000"/>
                  </a:schemeClr>
                </a:solidFill>
              </a:rPr>
              <a:t>. So, we have created a string named </a:t>
            </a:r>
            <a:r>
              <a:rPr lang="en-US" sz="1050" i="1" dirty="0">
                <a:solidFill>
                  <a:schemeClr val="tx1">
                    <a:lumMod val="95000"/>
                    <a:lumOff val="5000"/>
                  </a:schemeClr>
                </a:solidFill>
              </a:rPr>
              <a:t>webpage</a:t>
            </a:r>
            <a:r>
              <a:rPr lang="en-US" sz="1050" dirty="0">
                <a:solidFill>
                  <a:schemeClr val="tx1">
                    <a:lumMod val="95000"/>
                    <a:lumOff val="5000"/>
                  </a:schemeClr>
                </a:solidFill>
              </a:rPr>
              <a:t> and stored the output in it. We are subtracting 48 from the output because the </a:t>
            </a:r>
            <a:r>
              <a:rPr lang="en-US" sz="1050" i="1" dirty="0">
                <a:solidFill>
                  <a:schemeClr val="tx1">
                    <a:lumMod val="95000"/>
                    <a:lumOff val="5000"/>
                  </a:schemeClr>
                </a:solidFill>
              </a:rPr>
              <a:t>read() </a:t>
            </a:r>
            <a:r>
              <a:rPr lang="en-US" sz="1050" dirty="0">
                <a:solidFill>
                  <a:schemeClr val="tx1">
                    <a:lumMod val="95000"/>
                    <a:lumOff val="5000"/>
                  </a:schemeClr>
                </a:solidFill>
              </a:rPr>
              <a:t>function returns the ASCII decimal value and the first decimal number which is 0 starts at 48.</a:t>
            </a:r>
          </a:p>
          <a:p>
            <a:pPr marL="0" indent="0" latinLnBrk="1">
              <a:buNone/>
            </a:pPr>
            <a:r>
              <a:rPr lang="en-US" sz="1050" b="1" dirty="0">
                <a:solidFill>
                  <a:schemeClr val="tx1">
                    <a:lumMod val="95000"/>
                    <a:lumOff val="5000"/>
                  </a:schemeClr>
                </a:solidFill>
              </a:rPr>
              <a:t>        if(esp8266.available())</a:t>
            </a:r>
          </a:p>
          <a:p>
            <a:pPr marL="0" indent="0" latinLnBrk="1">
              <a:buNone/>
            </a:pPr>
            <a:r>
              <a:rPr lang="en-US" sz="1050" b="1" dirty="0">
                <a:solidFill>
                  <a:schemeClr val="tx1">
                    <a:lumMod val="95000"/>
                    <a:lumOff val="5000"/>
                  </a:schemeClr>
                </a:solidFill>
              </a:rPr>
              <a:t>          {</a:t>
            </a:r>
          </a:p>
          <a:p>
            <a:pPr marL="0" indent="0" latinLnBrk="1">
              <a:buNone/>
            </a:pPr>
            <a:r>
              <a:rPr lang="en-US" sz="1050" b="1" dirty="0">
                <a:solidFill>
                  <a:schemeClr val="tx1">
                    <a:lumMod val="95000"/>
                    <a:lumOff val="5000"/>
                  </a:schemeClr>
                </a:solidFill>
              </a:rPr>
              <a:t>        if(esp8266.find("+IPD,"))</a:t>
            </a:r>
          </a:p>
          <a:p>
            <a:pPr marL="0" indent="0" latinLnBrk="1">
              <a:buNone/>
            </a:pPr>
            <a:r>
              <a:rPr lang="en-US" sz="1050" b="1" dirty="0">
                <a:solidFill>
                  <a:schemeClr val="tx1">
                    <a:lumMod val="95000"/>
                    <a:lumOff val="5000"/>
                  </a:schemeClr>
                </a:solidFill>
              </a:rPr>
              <a:t>              {</a:t>
            </a:r>
          </a:p>
          <a:p>
            <a:pPr marL="0" indent="0" latinLnBrk="1">
              <a:buNone/>
            </a:pPr>
            <a:r>
              <a:rPr lang="en-US" sz="1050" b="1" dirty="0">
                <a:solidFill>
                  <a:schemeClr val="tx1">
                    <a:lumMod val="95000"/>
                    <a:lumOff val="5000"/>
                  </a:schemeClr>
                </a:solidFill>
              </a:rPr>
              <a:t>             delay(1000);</a:t>
            </a:r>
          </a:p>
          <a:p>
            <a:pPr marL="0" indent="0" latinLnBrk="1">
              <a:buNone/>
            </a:pPr>
            <a:r>
              <a:rPr lang="en-US" sz="1050" b="1" dirty="0">
                <a:solidFill>
                  <a:schemeClr val="tx1">
                    <a:lumMod val="95000"/>
                    <a:lumOff val="5000"/>
                  </a:schemeClr>
                </a:solidFill>
              </a:rPr>
              <a:t>              int connectionId = esp8266.read()-48;  </a:t>
            </a:r>
          </a:p>
          <a:p>
            <a:pPr marL="0" indent="0" latinLnBrk="1">
              <a:buNone/>
            </a:pPr>
            <a:r>
              <a:rPr lang="en-US" sz="1050" b="1" dirty="0">
                <a:solidFill>
                  <a:schemeClr val="tx1">
                    <a:lumMod val="95000"/>
                    <a:lumOff val="5000"/>
                  </a:schemeClr>
                </a:solidFill>
              </a:rPr>
              <a:t>              String webpage = "&lt;h1&gt;IOT Air Pollution Monitoring System&lt;/h1&gt;";</a:t>
            </a:r>
          </a:p>
          <a:p>
            <a:pPr marL="0" indent="0" latinLnBrk="1">
              <a:buNone/>
            </a:pPr>
            <a:r>
              <a:rPr lang="en-US" sz="1050" b="1" dirty="0">
                <a:solidFill>
                  <a:schemeClr val="tx1">
                    <a:lumMod val="95000"/>
                    <a:lumOff val="5000"/>
                  </a:schemeClr>
                </a:solidFill>
              </a:rPr>
              <a:t>              webpage += "&lt;p&gt;&lt;h2&gt;";   </a:t>
            </a:r>
          </a:p>
          <a:p>
            <a:pPr marL="0" indent="0" latinLnBrk="1">
              <a:buNone/>
            </a:pPr>
            <a:r>
              <a:rPr lang="en-US" sz="1050" b="1" dirty="0">
                <a:solidFill>
                  <a:schemeClr val="tx1">
                    <a:lumMod val="95000"/>
                    <a:lumOff val="5000"/>
                  </a:schemeClr>
                </a:solidFill>
              </a:rPr>
              <a:t>              webpage+= " Air Quality is ";</a:t>
            </a:r>
          </a:p>
          <a:p>
            <a:pPr marL="0" indent="0" latinLnBrk="1">
              <a:buNone/>
            </a:pPr>
            <a:r>
              <a:rPr lang="en-US" sz="1050" b="1" dirty="0">
                <a:solidFill>
                  <a:schemeClr val="tx1">
                    <a:lumMod val="95000"/>
                    <a:lumOff val="5000"/>
                  </a:schemeClr>
                </a:solidFill>
              </a:rPr>
              <a:t>              webpage+= air_quality;</a:t>
            </a:r>
          </a:p>
          <a:p>
            <a:pPr marL="0" indent="0" latinLnBrk="1">
              <a:buNone/>
            </a:pPr>
            <a:r>
              <a:rPr lang="en-US" sz="1050" b="1" dirty="0">
                <a:solidFill>
                  <a:schemeClr val="tx1">
                    <a:lumMod val="95000"/>
                    <a:lumOff val="5000"/>
                  </a:schemeClr>
                </a:solidFill>
              </a:rPr>
              <a:t>              webpage+=" PPM";</a:t>
            </a:r>
          </a:p>
          <a:p>
            <a:pPr marL="0" indent="0" latinLnBrk="1">
              <a:buNone/>
            </a:pPr>
            <a:r>
              <a:rPr lang="en-US" sz="1050" b="1" dirty="0">
                <a:solidFill>
                  <a:schemeClr val="tx1">
                    <a:lumMod val="95000"/>
                    <a:lumOff val="5000"/>
                  </a:schemeClr>
                </a:solidFill>
              </a:rPr>
              <a:t>              webpage += "&lt;p&gt;";</a:t>
            </a:r>
          </a:p>
          <a:p>
            <a:r>
              <a:rPr lang="en-US" sz="1050" dirty="0">
                <a:solidFill>
                  <a:schemeClr val="tx1">
                    <a:lumMod val="95000"/>
                    <a:lumOff val="5000"/>
                  </a:schemeClr>
                </a:solidFill>
              </a:rPr>
              <a:t>The following code will call a function named</a:t>
            </a:r>
            <a:r>
              <a:rPr lang="en-US" sz="1050" i="1" dirty="0">
                <a:solidFill>
                  <a:schemeClr val="tx1">
                    <a:lumMod val="95000"/>
                    <a:lumOff val="5000"/>
                  </a:schemeClr>
                </a:solidFill>
              </a:rPr>
              <a:t> sendData</a:t>
            </a:r>
            <a:r>
              <a:rPr lang="en-US" sz="1050" dirty="0">
                <a:solidFill>
                  <a:schemeClr val="tx1">
                    <a:lumMod val="95000"/>
                    <a:lumOff val="5000"/>
                  </a:schemeClr>
                </a:solidFill>
              </a:rPr>
              <a:t> and will send the data &amp; message strings to the webpage to show.</a:t>
            </a:r>
          </a:p>
          <a:p>
            <a:pPr marL="0" indent="0" latinLnBrk="1">
              <a:buNone/>
            </a:pPr>
            <a:r>
              <a:rPr lang="en-US" sz="1050" b="1" dirty="0">
                <a:solidFill>
                  <a:schemeClr val="tx1">
                    <a:lumMod val="95000"/>
                    <a:lumOff val="5000"/>
                  </a:schemeClr>
                </a:solidFill>
              </a:rPr>
              <a:t>             sendData(cipSend,1000,DEBUG);</a:t>
            </a:r>
          </a:p>
          <a:p>
            <a:pPr marL="0" indent="0" latinLnBrk="1">
              <a:buNone/>
            </a:pPr>
            <a:r>
              <a:rPr lang="en-US" sz="1050" b="1" dirty="0">
                <a:solidFill>
                  <a:schemeClr val="tx1">
                    <a:lumMod val="95000"/>
                    <a:lumOff val="5000"/>
                  </a:schemeClr>
                </a:solidFill>
              </a:rPr>
              <a:t>             sendData(webpage,1000,DEBUG);</a:t>
            </a:r>
          </a:p>
          <a:p>
            <a:pPr marL="0" indent="0" latinLnBrk="1">
              <a:buNone/>
            </a:pPr>
            <a:r>
              <a:rPr lang="en-US" sz="1050" b="1" dirty="0">
                <a:solidFill>
                  <a:schemeClr val="tx1">
                    <a:lumMod val="95000"/>
                    <a:lumOff val="5000"/>
                  </a:schemeClr>
                </a:solidFill>
              </a:rPr>
              <a:t>             cipSend = "AT+CIPSEND=";</a:t>
            </a:r>
          </a:p>
          <a:p>
            <a:pPr marL="0" indent="0" latinLnBrk="1">
              <a:buNone/>
            </a:pPr>
            <a:r>
              <a:rPr lang="en-US" sz="1050" b="1" dirty="0">
                <a:solidFill>
                  <a:schemeClr val="tx1">
                    <a:lumMod val="95000"/>
                    <a:lumOff val="5000"/>
                  </a:schemeClr>
                </a:solidFill>
              </a:rPr>
              <a:t>             cipSend += connectionId;</a:t>
            </a:r>
          </a:p>
          <a:p>
            <a:pPr marL="0" indent="0" latinLnBrk="1">
              <a:buNone/>
            </a:pPr>
            <a:r>
              <a:rPr lang="en-US" sz="1050" b="1" dirty="0">
                <a:solidFill>
                  <a:schemeClr val="tx1">
                    <a:lumMod val="95000"/>
                    <a:lumOff val="5000"/>
                  </a:schemeClr>
                </a:solidFill>
              </a:rPr>
              <a:t>             cipSend += ",";</a:t>
            </a:r>
          </a:p>
          <a:p>
            <a:pPr marL="0" indent="0" latinLnBrk="1">
              <a:buNone/>
            </a:pPr>
            <a:r>
              <a:rPr lang="en-US" sz="1050" b="1" dirty="0">
                <a:solidFill>
                  <a:schemeClr val="tx1">
                    <a:lumMod val="95000"/>
                    <a:lumOff val="5000"/>
                  </a:schemeClr>
                </a:solidFill>
              </a:rPr>
              <a:t>             cipSend +=</a:t>
            </a:r>
            <a:r>
              <a:rPr lang="en-US" sz="1050" b="1" dirty="0" err="1">
                <a:solidFill>
                  <a:schemeClr val="tx1">
                    <a:lumMod val="95000"/>
                    <a:lumOff val="5000"/>
                  </a:schemeClr>
                </a:solidFill>
              </a:rPr>
              <a:t>webpage.length</a:t>
            </a:r>
            <a:r>
              <a:rPr lang="en-US" sz="1050" b="1" dirty="0">
                <a:solidFill>
                  <a:schemeClr val="tx1">
                    <a:lumMod val="95000"/>
                    <a:lumOff val="5000"/>
                  </a:schemeClr>
                </a:solidFill>
              </a:rPr>
              <a:t>();</a:t>
            </a:r>
          </a:p>
          <a:p>
            <a:pPr marL="0" indent="0" latinLnBrk="1">
              <a:buNone/>
            </a:pPr>
            <a:r>
              <a:rPr lang="en-US" sz="1050" b="1" dirty="0">
                <a:solidFill>
                  <a:schemeClr val="tx1">
                    <a:lumMod val="95000"/>
                    <a:lumOff val="5000"/>
                  </a:schemeClr>
                </a:solidFill>
              </a:rPr>
              <a:t>             cipSend +="\r\n";</a:t>
            </a:r>
          </a:p>
          <a:p>
            <a:endParaRPr lang="en-US" sz="1050" dirty="0">
              <a:solidFill>
                <a:schemeClr val="tx1">
                  <a:lumMod val="95000"/>
                  <a:lumOff val="5000"/>
                </a:schemeClr>
              </a:solidFill>
            </a:endParaRPr>
          </a:p>
        </p:txBody>
      </p:sp>
    </p:spTree>
    <p:extLst>
      <p:ext uri="{BB962C8B-B14F-4D97-AF65-F5344CB8AC3E}">
        <p14:creationId xmlns:p14="http://schemas.microsoft.com/office/powerpoint/2010/main" val="17494422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A9C9059-8C4F-4DA5-A675-23D0474634A2}"/>
              </a:ext>
            </a:extLst>
          </p:cNvPr>
          <p:cNvSpPr>
            <a:spLocks noGrp="1"/>
          </p:cNvSpPr>
          <p:nvPr>
            <p:ph idx="1"/>
          </p:nvPr>
        </p:nvSpPr>
        <p:spPr>
          <a:xfrm>
            <a:off x="0" y="0"/>
            <a:ext cx="12192000" cy="6858000"/>
          </a:xfrm>
        </p:spPr>
        <p:txBody>
          <a:bodyPr>
            <a:normAutofit/>
          </a:bodyPr>
          <a:lstStyle/>
          <a:p>
            <a:r>
              <a:rPr lang="en-US" sz="2300" dirty="0">
                <a:solidFill>
                  <a:schemeClr val="tx1">
                    <a:lumMod val="95000"/>
                    <a:lumOff val="5000"/>
                  </a:schemeClr>
                </a:solidFill>
              </a:rPr>
              <a:t>The following code will print the data on the LCD. We have applied various conditions for checking air quality, and LCD will print the messages according to conditions and buzzer will also beep if the pollution goes beyond 1000 PPM.</a:t>
            </a:r>
          </a:p>
          <a:p>
            <a:pPr marL="0" indent="0" latinLnBrk="1">
              <a:buNone/>
            </a:pPr>
            <a:r>
              <a:rPr lang="en-US" sz="2300" b="1" dirty="0">
                <a:solidFill>
                  <a:schemeClr val="tx1">
                    <a:lumMod val="95000"/>
                    <a:lumOff val="5000"/>
                  </a:schemeClr>
                </a:solidFill>
              </a:rPr>
              <a:t>    lcd.setCursor (0, 0);</a:t>
            </a:r>
          </a:p>
          <a:p>
            <a:pPr marL="0" indent="0" latinLnBrk="1">
              <a:buNone/>
            </a:pPr>
            <a:r>
              <a:rPr lang="en-US" sz="2300" b="1" dirty="0">
                <a:solidFill>
                  <a:schemeClr val="tx1">
                    <a:lumMod val="95000"/>
                    <a:lumOff val="5000"/>
                  </a:schemeClr>
                </a:solidFill>
              </a:rPr>
              <a:t>    lcd.print ("Air Quality is ");</a:t>
            </a:r>
          </a:p>
          <a:p>
            <a:pPr marL="0" indent="0" latinLnBrk="1">
              <a:buNone/>
            </a:pPr>
            <a:r>
              <a:rPr lang="en-US" sz="2300" b="1" dirty="0">
                <a:solidFill>
                  <a:schemeClr val="tx1">
                    <a:lumMod val="95000"/>
                    <a:lumOff val="5000"/>
                  </a:schemeClr>
                </a:solidFill>
              </a:rPr>
              <a:t>    lcd.print (air_quality);</a:t>
            </a:r>
          </a:p>
          <a:p>
            <a:pPr marL="0" indent="0" latinLnBrk="1">
              <a:buNone/>
            </a:pPr>
            <a:r>
              <a:rPr lang="en-US" sz="2300" b="1" dirty="0">
                <a:solidFill>
                  <a:schemeClr val="tx1">
                    <a:lumMod val="95000"/>
                    <a:lumOff val="5000"/>
                  </a:schemeClr>
                </a:solidFill>
              </a:rPr>
              <a:t>    lcd.print (" PPM ");</a:t>
            </a:r>
          </a:p>
          <a:p>
            <a:pPr marL="0" indent="0" latinLnBrk="1">
              <a:buNone/>
            </a:pPr>
            <a:r>
              <a:rPr lang="en-US" sz="2300" b="1" dirty="0">
                <a:solidFill>
                  <a:schemeClr val="tx1">
                    <a:lumMod val="95000"/>
                    <a:lumOff val="5000"/>
                  </a:schemeClr>
                </a:solidFill>
              </a:rPr>
              <a:t>    lcd.setCursor (0,1);</a:t>
            </a:r>
          </a:p>
          <a:p>
            <a:pPr marL="0" indent="0" latinLnBrk="1">
              <a:buNone/>
            </a:pPr>
            <a:r>
              <a:rPr lang="en-US" sz="2300" b="1" dirty="0">
                <a:solidFill>
                  <a:schemeClr val="tx1">
                    <a:lumMod val="95000"/>
                    <a:lumOff val="5000"/>
                  </a:schemeClr>
                </a:solidFill>
              </a:rPr>
              <a:t>    if (air_quality&lt;=1000)</a:t>
            </a:r>
          </a:p>
          <a:p>
            <a:pPr marL="0" indent="0" latinLnBrk="1">
              <a:buNone/>
            </a:pPr>
            <a:r>
              <a:rPr lang="en-US" sz="2300" b="1" dirty="0">
                <a:solidFill>
                  <a:schemeClr val="tx1">
                    <a:lumMod val="95000"/>
                    <a:lumOff val="5000"/>
                  </a:schemeClr>
                </a:solidFill>
              </a:rPr>
              <a:t>      {</a:t>
            </a:r>
          </a:p>
          <a:p>
            <a:pPr marL="0" indent="0" latinLnBrk="1">
              <a:buNone/>
            </a:pPr>
            <a:r>
              <a:rPr lang="en-US" sz="2300" b="1" dirty="0">
                <a:solidFill>
                  <a:schemeClr val="tx1">
                    <a:lumMod val="95000"/>
                    <a:lumOff val="5000"/>
                  </a:schemeClr>
                </a:solidFill>
              </a:rPr>
              <a:t>    lcd.print("Fresh Air");</a:t>
            </a:r>
          </a:p>
          <a:p>
            <a:pPr marL="0" indent="0" latinLnBrk="1">
              <a:buNone/>
            </a:pPr>
            <a:r>
              <a:rPr lang="en-US" sz="2300" b="1" dirty="0">
                <a:solidFill>
                  <a:schemeClr val="tx1">
                    <a:lumMod val="95000"/>
                    <a:lumOff val="5000"/>
                  </a:schemeClr>
                </a:solidFill>
              </a:rPr>
              <a:t>    digitalWrite(8, LOW);</a:t>
            </a:r>
          </a:p>
          <a:p>
            <a:pPr latinLnBrk="1"/>
            <a:endParaRPr lang="en-US" dirty="0">
              <a:solidFill>
                <a:schemeClr val="tx1">
                  <a:lumMod val="95000"/>
                  <a:lumOff val="5000"/>
                </a:schemeClr>
              </a:solidFill>
            </a:endParaRPr>
          </a:p>
        </p:txBody>
      </p:sp>
    </p:spTree>
    <p:extLst>
      <p:ext uri="{BB962C8B-B14F-4D97-AF65-F5344CB8AC3E}">
        <p14:creationId xmlns:p14="http://schemas.microsoft.com/office/powerpoint/2010/main" val="21998413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11CC8F9-B362-467E-B202-84199BB4E0E8}"/>
              </a:ext>
            </a:extLst>
          </p:cNvPr>
          <p:cNvSpPr>
            <a:spLocks noGrp="1"/>
          </p:cNvSpPr>
          <p:nvPr>
            <p:ph idx="1"/>
          </p:nvPr>
        </p:nvSpPr>
        <p:spPr>
          <a:xfrm>
            <a:off x="0" y="0"/>
            <a:ext cx="12192000" cy="6858000"/>
          </a:xfrm>
        </p:spPr>
        <p:txBody>
          <a:bodyPr>
            <a:noAutofit/>
          </a:bodyPr>
          <a:lstStyle/>
          <a:p>
            <a:r>
              <a:rPr lang="en-US" sz="1100" dirty="0">
                <a:solidFill>
                  <a:schemeClr val="tx1">
                    <a:lumMod val="95000"/>
                    <a:lumOff val="5000"/>
                  </a:schemeClr>
                </a:solidFill>
              </a:rPr>
              <a:t>Finally the below function will send and show the data on the webpage. The data we stored in string named </a:t>
            </a:r>
            <a:r>
              <a:rPr lang="en-US" sz="1100" i="1" dirty="0">
                <a:solidFill>
                  <a:schemeClr val="tx1">
                    <a:lumMod val="95000"/>
                    <a:lumOff val="5000"/>
                  </a:schemeClr>
                </a:solidFill>
              </a:rPr>
              <a:t>‘webpage’</a:t>
            </a:r>
            <a:r>
              <a:rPr lang="en-US" sz="1100" dirty="0">
                <a:solidFill>
                  <a:schemeClr val="tx1">
                    <a:lumMod val="95000"/>
                    <a:lumOff val="5000"/>
                  </a:schemeClr>
                </a:solidFill>
              </a:rPr>
              <a:t> will be saved in string named </a:t>
            </a:r>
            <a:r>
              <a:rPr lang="en-US" sz="1100" i="1" dirty="0">
                <a:solidFill>
                  <a:schemeClr val="tx1">
                    <a:lumMod val="95000"/>
                    <a:lumOff val="5000"/>
                  </a:schemeClr>
                </a:solidFill>
              </a:rPr>
              <a:t>‘command’</a:t>
            </a:r>
            <a:r>
              <a:rPr lang="en-US" sz="1100" dirty="0">
                <a:solidFill>
                  <a:schemeClr val="tx1">
                    <a:lumMod val="95000"/>
                    <a:lumOff val="5000"/>
                  </a:schemeClr>
                </a:solidFill>
              </a:rPr>
              <a:t>. The ESP will then read the character one by one from the </a:t>
            </a:r>
            <a:r>
              <a:rPr lang="en-US" sz="1100" i="1" dirty="0">
                <a:solidFill>
                  <a:schemeClr val="tx1">
                    <a:lumMod val="95000"/>
                    <a:lumOff val="5000"/>
                  </a:schemeClr>
                </a:solidFill>
              </a:rPr>
              <a:t>‘command’</a:t>
            </a:r>
            <a:r>
              <a:rPr lang="en-US" sz="1100" dirty="0">
                <a:solidFill>
                  <a:schemeClr val="tx1">
                    <a:lumMod val="95000"/>
                    <a:lumOff val="5000"/>
                  </a:schemeClr>
                </a:solidFill>
              </a:rPr>
              <a:t> and will print it on the webpage.</a:t>
            </a:r>
          </a:p>
          <a:p>
            <a:pPr marL="0" indent="0" latinLnBrk="1">
              <a:buNone/>
            </a:pPr>
            <a:r>
              <a:rPr lang="en-US" sz="1100" b="1" dirty="0">
                <a:solidFill>
                  <a:schemeClr val="tx1">
                    <a:lumMod val="95000"/>
                    <a:lumOff val="5000"/>
                  </a:schemeClr>
                </a:solidFill>
              </a:rPr>
              <a:t>       String sendData(String command, const int timeout, boolean debug)</a:t>
            </a:r>
          </a:p>
          <a:p>
            <a:pPr marL="0" indent="0" latinLnBrk="1">
              <a:buNone/>
            </a:pPr>
            <a:r>
              <a:rPr lang="en-US" sz="1100" b="1" dirty="0">
                <a:solidFill>
                  <a:schemeClr val="tx1">
                    <a:lumMod val="95000"/>
                    <a:lumOff val="5000"/>
                  </a:schemeClr>
                </a:solidFill>
              </a:rPr>
              <a:t>       {</a:t>
            </a:r>
          </a:p>
          <a:p>
            <a:pPr marL="0" indent="0" latinLnBrk="1">
              <a:buNone/>
            </a:pPr>
            <a:r>
              <a:rPr lang="en-US" sz="1100" b="1" dirty="0">
                <a:solidFill>
                  <a:schemeClr val="tx1">
                    <a:lumMod val="95000"/>
                    <a:lumOff val="5000"/>
                  </a:schemeClr>
                </a:solidFill>
              </a:rPr>
              <a:t>         String response = ""; </a:t>
            </a:r>
          </a:p>
          <a:p>
            <a:pPr marL="0" indent="0" latinLnBrk="1">
              <a:buNone/>
            </a:pPr>
            <a:r>
              <a:rPr lang="en-US" sz="1100" b="1" dirty="0">
                <a:solidFill>
                  <a:schemeClr val="tx1">
                    <a:lumMod val="95000"/>
                    <a:lumOff val="5000"/>
                  </a:schemeClr>
                </a:solidFill>
              </a:rPr>
              <a:t>         esp8266.print(command); // send the read character to the esp8266</a:t>
            </a:r>
          </a:p>
          <a:p>
            <a:pPr marL="0" indent="0" latinLnBrk="1">
              <a:buNone/>
            </a:pPr>
            <a:r>
              <a:rPr lang="en-US" sz="1100" b="1" dirty="0">
                <a:solidFill>
                  <a:schemeClr val="tx1">
                    <a:lumMod val="95000"/>
                    <a:lumOff val="5000"/>
                  </a:schemeClr>
                </a:solidFill>
              </a:rPr>
              <a:t>         long int time = millis();</a:t>
            </a:r>
          </a:p>
          <a:p>
            <a:pPr marL="0" indent="0" latinLnBrk="1">
              <a:buNone/>
            </a:pPr>
            <a:r>
              <a:rPr lang="en-US" sz="1100" b="1" dirty="0">
                <a:solidFill>
                  <a:schemeClr val="tx1">
                    <a:lumMod val="95000"/>
                    <a:lumOff val="5000"/>
                  </a:schemeClr>
                </a:solidFill>
              </a:rPr>
              <a:t>         while( (time+timeout) &gt; millis())</a:t>
            </a:r>
          </a:p>
          <a:p>
            <a:pPr marL="0" indent="0" latinLnBrk="1">
              <a:buNone/>
            </a:pPr>
            <a:r>
              <a:rPr lang="en-US" sz="1100" b="1" dirty="0">
                <a:solidFill>
                  <a:schemeClr val="tx1">
                    <a:lumMod val="95000"/>
                    <a:lumOff val="5000"/>
                  </a:schemeClr>
                </a:solidFill>
              </a:rPr>
              <a:t>           {</a:t>
            </a:r>
          </a:p>
          <a:p>
            <a:pPr marL="0" indent="0" latinLnBrk="1">
              <a:buNone/>
            </a:pPr>
            <a:r>
              <a:rPr lang="en-US" sz="1100" b="1" dirty="0">
                <a:solidFill>
                  <a:schemeClr val="tx1">
                    <a:lumMod val="95000"/>
                    <a:lumOff val="5000"/>
                  </a:schemeClr>
                </a:solidFill>
              </a:rPr>
              <a:t>          while(esp8266.available())</a:t>
            </a:r>
          </a:p>
          <a:p>
            <a:pPr marL="0" indent="0" latinLnBrk="1">
              <a:buNone/>
            </a:pPr>
            <a:r>
              <a:rPr lang="en-US" sz="1100" b="1" dirty="0">
                <a:solidFill>
                  <a:schemeClr val="tx1">
                    <a:lumMod val="95000"/>
                    <a:lumOff val="5000"/>
                  </a:schemeClr>
                </a:solidFill>
              </a:rPr>
              <a:t>                {</a:t>
            </a:r>
          </a:p>
          <a:p>
            <a:pPr marL="0" indent="0" latinLnBrk="1">
              <a:buNone/>
            </a:pPr>
            <a:r>
              <a:rPr lang="en-US" sz="1100" dirty="0">
                <a:solidFill>
                  <a:schemeClr val="tx1">
                    <a:lumMod val="95000"/>
                    <a:lumOff val="5000"/>
                  </a:schemeClr>
                </a:solidFill>
              </a:rPr>
              <a:t>              </a:t>
            </a:r>
            <a:r>
              <a:rPr lang="en-US" sz="1100" i="1" dirty="0">
                <a:solidFill>
                  <a:schemeClr val="tx1">
                    <a:lumMod val="95000"/>
                    <a:lumOff val="5000"/>
                  </a:schemeClr>
                </a:solidFill>
              </a:rPr>
              <a:t>// The esp has data so display its output to the serial window </a:t>
            </a:r>
          </a:p>
          <a:p>
            <a:pPr marL="0" indent="0" latinLnBrk="1">
              <a:buNone/>
            </a:pPr>
            <a:r>
              <a:rPr lang="en-US" sz="1100" i="1" dirty="0">
                <a:solidFill>
                  <a:schemeClr val="tx1">
                    <a:lumMod val="95000"/>
                    <a:lumOff val="5000"/>
                  </a:schemeClr>
                </a:solidFill>
              </a:rPr>
              <a:t>              char c = esp8266.read(); // read the next character.</a:t>
            </a:r>
          </a:p>
          <a:p>
            <a:pPr marL="0" indent="0" latinLnBrk="1">
              <a:buNone/>
            </a:pPr>
            <a:r>
              <a:rPr lang="en-US" sz="1100" dirty="0">
                <a:solidFill>
                  <a:schemeClr val="tx1">
                    <a:lumMod val="95000"/>
                    <a:lumOff val="5000"/>
                  </a:schemeClr>
                </a:solidFill>
              </a:rPr>
              <a:t>           </a:t>
            </a:r>
            <a:r>
              <a:rPr lang="en-US" sz="1100" b="1" dirty="0">
                <a:solidFill>
                  <a:schemeClr val="tx1">
                    <a:lumMod val="95000"/>
                    <a:lumOff val="5000"/>
                  </a:schemeClr>
                </a:solidFill>
              </a:rPr>
              <a:t> response+=c;</a:t>
            </a:r>
          </a:p>
          <a:p>
            <a:pPr marL="0" indent="0" latinLnBrk="1">
              <a:buNone/>
            </a:pPr>
            <a:r>
              <a:rPr lang="en-US" sz="1100" b="1" dirty="0">
                <a:solidFill>
                  <a:schemeClr val="tx1">
                    <a:lumMod val="95000"/>
                    <a:lumOff val="5000"/>
                  </a:schemeClr>
                </a:solidFill>
              </a:rPr>
              <a:t>                }  </a:t>
            </a:r>
          </a:p>
          <a:p>
            <a:pPr marL="0" indent="0" latinLnBrk="1">
              <a:buNone/>
            </a:pPr>
            <a:r>
              <a:rPr lang="en-US" sz="1100" b="1" dirty="0">
                <a:solidFill>
                  <a:schemeClr val="tx1">
                    <a:lumMod val="95000"/>
                    <a:lumOff val="5000"/>
                  </a:schemeClr>
                </a:solidFill>
              </a:rPr>
              <a:t>             }</a:t>
            </a:r>
          </a:p>
          <a:p>
            <a:pPr marL="0" indent="0" latinLnBrk="1">
              <a:buNone/>
            </a:pPr>
            <a:r>
              <a:rPr lang="en-US" sz="1100" b="1" dirty="0">
                <a:solidFill>
                  <a:schemeClr val="tx1">
                    <a:lumMod val="95000"/>
                    <a:lumOff val="5000"/>
                  </a:schemeClr>
                </a:solidFill>
              </a:rPr>
              <a:t>         if(debug)</a:t>
            </a:r>
          </a:p>
          <a:p>
            <a:pPr marL="0" indent="0" latinLnBrk="1">
              <a:buNone/>
            </a:pPr>
            <a:r>
              <a:rPr lang="en-US" sz="1100" b="1" dirty="0">
                <a:solidFill>
                  <a:schemeClr val="tx1">
                    <a:lumMod val="95000"/>
                    <a:lumOff val="5000"/>
                  </a:schemeClr>
                </a:solidFill>
              </a:rPr>
              <a:t>            {</a:t>
            </a:r>
          </a:p>
          <a:p>
            <a:pPr marL="0" indent="0" latinLnBrk="1">
              <a:buNone/>
            </a:pPr>
            <a:r>
              <a:rPr lang="en-US" sz="1100" b="1" dirty="0">
                <a:solidFill>
                  <a:schemeClr val="tx1">
                    <a:lumMod val="95000"/>
                    <a:lumOff val="5000"/>
                  </a:schemeClr>
                </a:solidFill>
              </a:rPr>
              <a:t>          Serial.print(response);</a:t>
            </a:r>
          </a:p>
          <a:p>
            <a:pPr marL="0" indent="0" latinLnBrk="1">
              <a:buNone/>
            </a:pPr>
            <a:r>
              <a:rPr lang="en-US" sz="1100" b="1" dirty="0">
                <a:solidFill>
                  <a:schemeClr val="tx1">
                    <a:lumMod val="95000"/>
                    <a:lumOff val="5000"/>
                  </a:schemeClr>
                </a:solidFill>
              </a:rPr>
              <a:t>            }</a:t>
            </a:r>
          </a:p>
          <a:p>
            <a:pPr marL="0" indent="0" latinLnBrk="1">
              <a:buNone/>
            </a:pPr>
            <a:r>
              <a:rPr lang="en-US" sz="1100" b="1" dirty="0">
                <a:solidFill>
                  <a:schemeClr val="tx1">
                    <a:lumMod val="95000"/>
                    <a:lumOff val="5000"/>
                  </a:schemeClr>
                </a:solidFill>
              </a:rPr>
              <a:t>          return response;}</a:t>
            </a:r>
          </a:p>
          <a:p>
            <a:pPr marL="0" indent="0" latinLnBrk="1">
              <a:buNone/>
            </a:pPr>
            <a:endParaRPr lang="en-US" sz="1100" b="1" dirty="0">
              <a:solidFill>
                <a:schemeClr val="tx1">
                  <a:lumMod val="95000"/>
                  <a:lumOff val="5000"/>
                </a:schemeClr>
              </a:solidFill>
            </a:endParaRPr>
          </a:p>
        </p:txBody>
      </p:sp>
    </p:spTree>
    <p:extLst>
      <p:ext uri="{BB962C8B-B14F-4D97-AF65-F5344CB8AC3E}">
        <p14:creationId xmlns:p14="http://schemas.microsoft.com/office/powerpoint/2010/main" val="11390573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B334D2-BBDB-432F-AFC5-08BC81CDF8FA}"/>
              </a:ext>
            </a:extLst>
          </p:cNvPr>
          <p:cNvSpPr>
            <a:spLocks noGrp="1"/>
          </p:cNvSpPr>
          <p:nvPr>
            <p:ph type="title"/>
          </p:nvPr>
        </p:nvSpPr>
        <p:spPr>
          <a:xfrm>
            <a:off x="1154954" y="613612"/>
            <a:ext cx="8761413" cy="721894"/>
          </a:xfrm>
        </p:spPr>
        <p:txBody>
          <a:bodyPr>
            <a:normAutofit fontScale="90000"/>
          </a:bodyPr>
          <a:lstStyle/>
          <a:p>
            <a:pPr algn="ctr"/>
            <a:r>
              <a:rPr lang="en-US" b="1" dirty="0"/>
              <a:t>Testing and Output of the Project</a:t>
            </a:r>
            <a:br>
              <a:rPr lang="en-US" dirty="0"/>
            </a:br>
            <a:endParaRPr lang="en-US" dirty="0"/>
          </a:p>
        </p:txBody>
      </p:sp>
      <p:sp>
        <p:nvSpPr>
          <p:cNvPr id="3" name="Content Placeholder 2">
            <a:extLst>
              <a:ext uri="{FF2B5EF4-FFF2-40B4-BE49-F238E27FC236}">
                <a16:creationId xmlns:a16="http://schemas.microsoft.com/office/drawing/2014/main" id="{54787A6E-B9FD-4C74-B3C9-C4C8A059E935}"/>
              </a:ext>
            </a:extLst>
          </p:cNvPr>
          <p:cNvSpPr>
            <a:spLocks noGrp="1"/>
          </p:cNvSpPr>
          <p:nvPr>
            <p:ph idx="1"/>
          </p:nvPr>
        </p:nvSpPr>
        <p:spPr>
          <a:xfrm>
            <a:off x="0" y="1203158"/>
            <a:ext cx="12192000" cy="5654842"/>
          </a:xfrm>
        </p:spPr>
        <p:txBody>
          <a:bodyPr/>
          <a:lstStyle/>
          <a:p>
            <a:r>
              <a:rPr lang="en-US" dirty="0">
                <a:solidFill>
                  <a:schemeClr val="tx1">
                    <a:lumMod val="95000"/>
                    <a:lumOff val="5000"/>
                  </a:schemeClr>
                </a:solidFill>
              </a:rPr>
              <a:t>Before uploading the code, make sure that you are connected to the Wi-Fi of your ESP8266 device. After uploading, open the serial monitor and it will show the IP address like shown below.</a:t>
            </a:r>
          </a:p>
          <a:p>
            <a:pPr marL="0" indent="0">
              <a:buNone/>
            </a:pPr>
            <a:endParaRPr lang="en-US" dirty="0">
              <a:solidFill>
                <a:schemeClr val="tx1">
                  <a:lumMod val="95000"/>
                  <a:lumOff val="5000"/>
                </a:schemeClr>
              </a:solidFill>
            </a:endParaRPr>
          </a:p>
        </p:txBody>
      </p:sp>
      <p:pic>
        <p:nvPicPr>
          <p:cNvPr id="4" name="Picture 3" descr="IOT-getting-localserver-IP">
            <a:extLst>
              <a:ext uri="{FF2B5EF4-FFF2-40B4-BE49-F238E27FC236}">
                <a16:creationId xmlns:a16="http://schemas.microsoft.com/office/drawing/2014/main" id="{0DC2185B-0602-4864-A829-6AE7AF2C44AA}"/>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52400" y="2394284"/>
            <a:ext cx="11951368" cy="4343400"/>
          </a:xfrm>
          <a:prstGeom prst="rect">
            <a:avLst/>
          </a:prstGeom>
          <a:noFill/>
          <a:ln>
            <a:noFill/>
          </a:ln>
        </p:spPr>
      </p:pic>
    </p:spTree>
    <p:extLst>
      <p:ext uri="{BB962C8B-B14F-4D97-AF65-F5344CB8AC3E}">
        <p14:creationId xmlns:p14="http://schemas.microsoft.com/office/powerpoint/2010/main" val="25204365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C3B6AFE-AB17-4C0C-AE04-4FF696E7BAB1}"/>
              </a:ext>
            </a:extLst>
          </p:cNvPr>
          <p:cNvSpPr>
            <a:spLocks noGrp="1"/>
          </p:cNvSpPr>
          <p:nvPr>
            <p:ph idx="1"/>
          </p:nvPr>
        </p:nvSpPr>
        <p:spPr>
          <a:xfrm>
            <a:off x="0" y="0"/>
            <a:ext cx="12191999" cy="6858000"/>
          </a:xfrm>
        </p:spPr>
        <p:txBody>
          <a:bodyPr/>
          <a:lstStyle/>
          <a:p>
            <a:r>
              <a:rPr lang="en-US" dirty="0">
                <a:solidFill>
                  <a:schemeClr val="tx1">
                    <a:lumMod val="95000"/>
                    <a:lumOff val="5000"/>
                  </a:schemeClr>
                </a:solidFill>
              </a:rPr>
              <a:t>Type this IP address in your browser, it will show you the output as shown below. You will have to refresh the page again if you want to see the current Air Quality Value in PPM.</a:t>
            </a:r>
          </a:p>
          <a:p>
            <a:endParaRPr lang="en-US" dirty="0">
              <a:solidFill>
                <a:schemeClr val="tx1">
                  <a:lumMod val="95000"/>
                  <a:lumOff val="5000"/>
                </a:schemeClr>
              </a:solidFill>
            </a:endParaRPr>
          </a:p>
        </p:txBody>
      </p:sp>
      <p:pic>
        <p:nvPicPr>
          <p:cNvPr id="4" name="Picture 3" descr="Iot-air-quality-monitoring-system-output">
            <a:extLst>
              <a:ext uri="{FF2B5EF4-FFF2-40B4-BE49-F238E27FC236}">
                <a16:creationId xmlns:a16="http://schemas.microsoft.com/office/drawing/2014/main" id="{5AC1FFE0-ED0F-4357-BA1A-0FB045D1A6A1}"/>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0" y="950495"/>
            <a:ext cx="12191999" cy="2478505"/>
          </a:xfrm>
          <a:prstGeom prst="rect">
            <a:avLst/>
          </a:prstGeom>
          <a:noFill/>
          <a:ln>
            <a:noFill/>
          </a:ln>
        </p:spPr>
      </p:pic>
      <p:sp>
        <p:nvSpPr>
          <p:cNvPr id="5" name="Rectangle 4">
            <a:extLst>
              <a:ext uri="{FF2B5EF4-FFF2-40B4-BE49-F238E27FC236}">
                <a16:creationId xmlns:a16="http://schemas.microsoft.com/office/drawing/2014/main" id="{1746DB70-0103-4A88-A4BD-322A031F826C}"/>
              </a:ext>
            </a:extLst>
          </p:cNvPr>
          <p:cNvSpPr/>
          <p:nvPr/>
        </p:nvSpPr>
        <p:spPr>
          <a:xfrm>
            <a:off x="0" y="3429000"/>
            <a:ext cx="12191999" cy="2838662"/>
          </a:xfrm>
          <a:prstGeom prst="rect">
            <a:avLst/>
          </a:prstGeom>
        </p:spPr>
        <p:txBody>
          <a:bodyPr wrap="square">
            <a:spAutoFit/>
          </a:bodyPr>
          <a:lstStyle/>
          <a:p>
            <a:pPr algn="just">
              <a:lnSpc>
                <a:spcPct val="107000"/>
              </a:lnSpc>
              <a:spcAft>
                <a:spcPts val="1125"/>
              </a:spcAft>
            </a:pPr>
            <a:r>
              <a:rPr lang="en-US" sz="2400" dirty="0">
                <a:solidFill>
                  <a:schemeClr val="tx1">
                    <a:lumMod val="95000"/>
                    <a:lumOff val="5000"/>
                  </a:schemeClr>
                </a:solidFill>
                <a:latin typeface="Arial" panose="020B0604020202020204" pitchFamily="34" charset="0"/>
                <a:ea typeface="Times New Roman" panose="02020603050405020304" pitchFamily="18" charset="0"/>
                <a:cs typeface="Times New Roman" panose="02020603050405020304" pitchFamily="18" charset="0"/>
              </a:rPr>
              <a:t>We have setup a local server to demonstrate its working, you can check the </a:t>
            </a:r>
            <a:r>
              <a:rPr lang="en-US" sz="2400" b="1" dirty="0">
                <a:solidFill>
                  <a:schemeClr val="tx1">
                    <a:lumMod val="95000"/>
                    <a:lumOff val="5000"/>
                  </a:schemeClr>
                </a:solidFill>
                <a:latin typeface="Arial" panose="020B0604020202020204" pitchFamily="34" charset="0"/>
                <a:ea typeface="Times New Roman" panose="02020603050405020304" pitchFamily="18" charset="0"/>
                <a:cs typeface="Times New Roman" panose="02020603050405020304" pitchFamily="18" charset="0"/>
              </a:rPr>
              <a:t>Video</a:t>
            </a:r>
            <a:r>
              <a:rPr lang="en-US" sz="2400" dirty="0">
                <a:solidFill>
                  <a:schemeClr val="tx1">
                    <a:lumMod val="95000"/>
                    <a:lumOff val="5000"/>
                  </a:schemeClr>
                </a:solidFill>
                <a:latin typeface="Arial" panose="020B0604020202020204" pitchFamily="34" charset="0"/>
                <a:ea typeface="Times New Roman" panose="02020603050405020304" pitchFamily="18" charset="0"/>
                <a:cs typeface="Times New Roman" panose="02020603050405020304" pitchFamily="18" charset="0"/>
              </a:rPr>
              <a:t> below. But to monitor the air quality from anywhere in the world, you need to </a:t>
            </a:r>
            <a:r>
              <a:rPr lang="en-US" sz="2400" b="1" dirty="0">
                <a:solidFill>
                  <a:schemeClr val="tx1">
                    <a:lumMod val="95000"/>
                    <a:lumOff val="5000"/>
                  </a:schemeClr>
                </a:solidFill>
                <a:latin typeface="Arial" panose="020B0604020202020204" pitchFamily="34" charset="0"/>
                <a:ea typeface="Times New Roman" panose="02020603050405020304" pitchFamily="18" charset="0"/>
                <a:cs typeface="Times New Roman" panose="02020603050405020304" pitchFamily="18" charset="0"/>
              </a:rPr>
              <a:t>forward the port 80 (used for HTTP or internet) to your local or private IP address</a:t>
            </a:r>
            <a:r>
              <a:rPr lang="en-US" sz="2400" dirty="0">
                <a:solidFill>
                  <a:schemeClr val="tx1">
                    <a:lumMod val="95000"/>
                    <a:lumOff val="5000"/>
                  </a:schemeClr>
                </a:solidFill>
                <a:latin typeface="Arial" panose="020B0604020202020204" pitchFamily="34" charset="0"/>
                <a:ea typeface="Times New Roman" panose="02020603050405020304" pitchFamily="18" charset="0"/>
                <a:cs typeface="Times New Roman" panose="02020603050405020304" pitchFamily="18" charset="0"/>
              </a:rPr>
              <a:t> (192.168*) of you device. After port forwarding all the incoming connections will be forwarded to this local address and you can open above shown webpage by just entering the public IP address of your internet from anywhere. You can forward the port by logging into your router (192.168.1.1) and find the option to setup the port forwarding.</a:t>
            </a:r>
            <a:endParaRPr lang="en-US" sz="2400" dirty="0">
              <a:solidFill>
                <a:schemeClr val="tx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3858957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E4E254-3138-408F-8AC5-FB14D81653FD}"/>
              </a:ext>
            </a:extLst>
          </p:cNvPr>
          <p:cNvSpPr>
            <a:spLocks noGrp="1"/>
          </p:cNvSpPr>
          <p:nvPr>
            <p:ph type="ctrTitle"/>
          </p:nvPr>
        </p:nvSpPr>
        <p:spPr>
          <a:xfrm>
            <a:off x="1203081" y="1293617"/>
            <a:ext cx="8825658" cy="2677648"/>
          </a:xfrm>
        </p:spPr>
        <p:txBody>
          <a:bodyPr/>
          <a:lstStyle/>
          <a:p>
            <a:pPr algn="ctr"/>
            <a:r>
              <a:rPr lang="en-IN" sz="8000" b="1" dirty="0">
                <a:solidFill>
                  <a:schemeClr val="tx1">
                    <a:lumMod val="95000"/>
                    <a:lumOff val="5000"/>
                  </a:schemeClr>
                </a:solidFill>
              </a:rPr>
              <a:t>CODE</a:t>
            </a:r>
            <a:endParaRPr lang="en-US" sz="8000" b="1" dirty="0">
              <a:solidFill>
                <a:schemeClr val="tx1">
                  <a:lumMod val="95000"/>
                  <a:lumOff val="5000"/>
                </a:schemeClr>
              </a:solidFill>
            </a:endParaRPr>
          </a:p>
        </p:txBody>
      </p:sp>
    </p:spTree>
    <p:extLst>
      <p:ext uri="{BB962C8B-B14F-4D97-AF65-F5344CB8AC3E}">
        <p14:creationId xmlns:p14="http://schemas.microsoft.com/office/powerpoint/2010/main" val="14242079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A2454F2-B201-42F2-B634-D9A526118D5B}"/>
              </a:ext>
            </a:extLst>
          </p:cNvPr>
          <p:cNvSpPr>
            <a:spLocks noGrp="1"/>
          </p:cNvSpPr>
          <p:nvPr>
            <p:ph sz="half" idx="1"/>
          </p:nvPr>
        </p:nvSpPr>
        <p:spPr>
          <a:xfrm>
            <a:off x="0" y="0"/>
            <a:ext cx="12192000" cy="6858000"/>
          </a:xfrm>
        </p:spPr>
        <p:txBody>
          <a:bodyPr>
            <a:noAutofit/>
          </a:bodyPr>
          <a:lstStyle/>
          <a:p>
            <a:pPr marL="0" indent="0">
              <a:buNone/>
            </a:pPr>
            <a:r>
              <a:rPr lang="en-US" sz="1000" dirty="0">
                <a:solidFill>
                  <a:schemeClr val="tx1">
                    <a:lumMod val="95000"/>
                    <a:lumOff val="5000"/>
                  </a:schemeClr>
                </a:solidFill>
              </a:rPr>
              <a:t>#</a:t>
            </a:r>
            <a:r>
              <a:rPr lang="en-US" sz="1000" b="1" dirty="0">
                <a:solidFill>
                  <a:schemeClr val="tx1">
                    <a:lumMod val="95000"/>
                    <a:lumOff val="5000"/>
                  </a:schemeClr>
                </a:solidFill>
              </a:rPr>
              <a:t>include "MQ135.h"</a:t>
            </a:r>
            <a:br>
              <a:rPr lang="en-US" sz="1000" b="1" dirty="0">
                <a:solidFill>
                  <a:schemeClr val="tx1">
                    <a:lumMod val="95000"/>
                    <a:lumOff val="5000"/>
                  </a:schemeClr>
                </a:solidFill>
              </a:rPr>
            </a:br>
            <a:r>
              <a:rPr lang="en-US" sz="1000" b="1" dirty="0">
                <a:solidFill>
                  <a:schemeClr val="tx1">
                    <a:lumMod val="95000"/>
                    <a:lumOff val="5000"/>
                  </a:schemeClr>
                </a:solidFill>
              </a:rPr>
              <a:t>#include &lt;SoftwareSerial.h&gt;</a:t>
            </a:r>
            <a:br>
              <a:rPr lang="en-US" sz="1000" b="1" dirty="0">
                <a:solidFill>
                  <a:schemeClr val="tx1">
                    <a:lumMod val="95000"/>
                    <a:lumOff val="5000"/>
                  </a:schemeClr>
                </a:solidFill>
              </a:rPr>
            </a:br>
            <a:r>
              <a:rPr lang="en-US" sz="1000" b="1" dirty="0">
                <a:solidFill>
                  <a:schemeClr val="tx1">
                    <a:lumMod val="95000"/>
                    <a:lumOff val="5000"/>
                  </a:schemeClr>
                </a:solidFill>
              </a:rPr>
              <a:t>#define DEBUG true</a:t>
            </a:r>
            <a:br>
              <a:rPr lang="en-US" sz="1000" b="1" dirty="0">
                <a:solidFill>
                  <a:schemeClr val="tx1">
                    <a:lumMod val="95000"/>
                    <a:lumOff val="5000"/>
                  </a:schemeClr>
                </a:solidFill>
              </a:rPr>
            </a:br>
            <a:r>
              <a:rPr lang="en-US" sz="1000" b="1" dirty="0">
                <a:solidFill>
                  <a:schemeClr val="tx1">
                    <a:lumMod val="95000"/>
                    <a:lumOff val="5000"/>
                  </a:schemeClr>
                </a:solidFill>
              </a:rPr>
              <a:t>SoftwareSerial esp8266(9,10); // This makes pin 9 of Arduino as RX pin and pin 10 of Arduino as the TX pin</a:t>
            </a:r>
            <a:br>
              <a:rPr lang="en-US" sz="1000" b="1" dirty="0">
                <a:solidFill>
                  <a:schemeClr val="tx1">
                    <a:lumMod val="95000"/>
                    <a:lumOff val="5000"/>
                  </a:schemeClr>
                </a:solidFill>
              </a:rPr>
            </a:br>
            <a:r>
              <a:rPr lang="en-US" sz="1000" b="1" dirty="0">
                <a:solidFill>
                  <a:schemeClr val="tx1">
                    <a:lumMod val="95000"/>
                    <a:lumOff val="5000"/>
                  </a:schemeClr>
                </a:solidFill>
              </a:rPr>
              <a:t>const int sensorPin= 0;</a:t>
            </a:r>
            <a:br>
              <a:rPr lang="en-US" sz="1000" b="1" dirty="0">
                <a:solidFill>
                  <a:schemeClr val="tx1">
                    <a:lumMod val="95000"/>
                    <a:lumOff val="5000"/>
                  </a:schemeClr>
                </a:solidFill>
              </a:rPr>
            </a:br>
            <a:r>
              <a:rPr lang="en-US" sz="1000" b="1" dirty="0">
                <a:solidFill>
                  <a:schemeClr val="tx1">
                    <a:lumMod val="95000"/>
                    <a:lumOff val="5000"/>
                  </a:schemeClr>
                </a:solidFill>
              </a:rPr>
              <a:t>int air_quality;</a:t>
            </a:r>
            <a:br>
              <a:rPr lang="en-US" sz="1000" b="1" dirty="0">
                <a:solidFill>
                  <a:schemeClr val="tx1">
                    <a:lumMod val="95000"/>
                    <a:lumOff val="5000"/>
                  </a:schemeClr>
                </a:solidFill>
              </a:rPr>
            </a:br>
            <a:r>
              <a:rPr lang="en-US" sz="1000" b="1" dirty="0">
                <a:solidFill>
                  <a:schemeClr val="tx1">
                    <a:lumMod val="95000"/>
                    <a:lumOff val="5000"/>
                  </a:schemeClr>
                </a:solidFill>
              </a:rPr>
              <a:t>#include &lt;LiquidCrystal.h&gt; </a:t>
            </a:r>
            <a:br>
              <a:rPr lang="en-US" sz="1000" b="1" dirty="0">
                <a:solidFill>
                  <a:schemeClr val="tx1">
                    <a:lumMod val="95000"/>
                    <a:lumOff val="5000"/>
                  </a:schemeClr>
                </a:solidFill>
              </a:rPr>
            </a:br>
            <a:r>
              <a:rPr lang="en-US" sz="1000" b="1" dirty="0">
                <a:solidFill>
                  <a:schemeClr val="tx1">
                    <a:lumMod val="95000"/>
                    <a:lumOff val="5000"/>
                  </a:schemeClr>
                </a:solidFill>
              </a:rPr>
              <a:t>LiquidCrystal lcd(12,11, 5, 4, 3, 2);</a:t>
            </a:r>
          </a:p>
          <a:p>
            <a:pPr marL="0" indent="0">
              <a:buNone/>
            </a:pPr>
            <a:r>
              <a:rPr lang="en-US" sz="1000" b="1" dirty="0">
                <a:solidFill>
                  <a:schemeClr val="tx1">
                    <a:lumMod val="95000"/>
                    <a:lumOff val="5000"/>
                  </a:schemeClr>
                </a:solidFill>
              </a:rPr>
              <a:t>          void setup() {</a:t>
            </a:r>
            <a:br>
              <a:rPr lang="en-US" sz="1000" b="1" dirty="0">
                <a:solidFill>
                  <a:schemeClr val="tx1">
                    <a:lumMod val="95000"/>
                    <a:lumOff val="5000"/>
                  </a:schemeClr>
                </a:solidFill>
              </a:rPr>
            </a:br>
            <a:r>
              <a:rPr lang="en-US" sz="1000" b="1" dirty="0">
                <a:solidFill>
                  <a:schemeClr val="tx1">
                    <a:lumMod val="95000"/>
                    <a:lumOff val="5000"/>
                  </a:schemeClr>
                </a:solidFill>
              </a:rPr>
              <a:t>          pinMode(8, OUTPUT);</a:t>
            </a:r>
            <a:br>
              <a:rPr lang="en-US" sz="1000" b="1" dirty="0">
                <a:solidFill>
                  <a:schemeClr val="tx1">
                    <a:lumMod val="95000"/>
                    <a:lumOff val="5000"/>
                  </a:schemeClr>
                </a:solidFill>
              </a:rPr>
            </a:br>
            <a:r>
              <a:rPr lang="en-US" sz="1000" b="1" dirty="0">
                <a:solidFill>
                  <a:schemeClr val="tx1">
                    <a:lumMod val="95000"/>
                    <a:lumOff val="5000"/>
                  </a:schemeClr>
                </a:solidFill>
              </a:rPr>
              <a:t>          lcd.begin(16,2);</a:t>
            </a:r>
            <a:br>
              <a:rPr lang="en-US" sz="1000" b="1" dirty="0">
                <a:solidFill>
                  <a:schemeClr val="tx1">
                    <a:lumMod val="95000"/>
                    <a:lumOff val="5000"/>
                  </a:schemeClr>
                </a:solidFill>
              </a:rPr>
            </a:br>
            <a:r>
              <a:rPr lang="en-US" sz="1000" b="1" dirty="0">
                <a:solidFill>
                  <a:schemeClr val="tx1">
                    <a:lumMod val="95000"/>
                    <a:lumOff val="5000"/>
                  </a:schemeClr>
                </a:solidFill>
              </a:rPr>
              <a:t>           lcd.setCursor (0,0);</a:t>
            </a:r>
            <a:br>
              <a:rPr lang="en-US" sz="1000" b="1" dirty="0">
                <a:solidFill>
                  <a:schemeClr val="tx1">
                    <a:lumMod val="95000"/>
                    <a:lumOff val="5000"/>
                  </a:schemeClr>
                </a:solidFill>
              </a:rPr>
            </a:br>
            <a:r>
              <a:rPr lang="en-US" sz="1000" b="1" dirty="0">
                <a:solidFill>
                  <a:schemeClr val="tx1">
                    <a:lumMod val="95000"/>
                    <a:lumOff val="5000"/>
                  </a:schemeClr>
                </a:solidFill>
              </a:rPr>
              <a:t>          lcd.print ("circuitdigest ");</a:t>
            </a:r>
            <a:br>
              <a:rPr lang="en-US" sz="1000" b="1" dirty="0">
                <a:solidFill>
                  <a:schemeClr val="tx1">
                    <a:lumMod val="95000"/>
                    <a:lumOff val="5000"/>
                  </a:schemeClr>
                </a:solidFill>
              </a:rPr>
            </a:br>
            <a:r>
              <a:rPr lang="en-US" sz="1000" b="1" dirty="0">
                <a:solidFill>
                  <a:schemeClr val="tx1">
                    <a:lumMod val="95000"/>
                    <a:lumOff val="5000"/>
                  </a:schemeClr>
                </a:solidFill>
              </a:rPr>
              <a:t>          lcd.setCursor (0,1);</a:t>
            </a:r>
            <a:br>
              <a:rPr lang="en-US" sz="1000" b="1" dirty="0">
                <a:solidFill>
                  <a:schemeClr val="tx1">
                    <a:lumMod val="95000"/>
                    <a:lumOff val="5000"/>
                  </a:schemeClr>
                </a:solidFill>
              </a:rPr>
            </a:br>
            <a:r>
              <a:rPr lang="en-US" sz="1000" b="1" dirty="0">
                <a:solidFill>
                  <a:schemeClr val="tx1">
                    <a:lumMod val="95000"/>
                    <a:lumOff val="5000"/>
                  </a:schemeClr>
                </a:solidFill>
              </a:rPr>
              <a:t>          lcd.print ("Sensor Warming ");</a:t>
            </a:r>
            <a:br>
              <a:rPr lang="en-US" sz="1000" b="1" dirty="0">
                <a:solidFill>
                  <a:schemeClr val="tx1">
                    <a:lumMod val="95000"/>
                    <a:lumOff val="5000"/>
                  </a:schemeClr>
                </a:solidFill>
              </a:rPr>
            </a:br>
            <a:r>
              <a:rPr lang="en-US" sz="1000" b="1" dirty="0">
                <a:solidFill>
                  <a:schemeClr val="tx1">
                    <a:lumMod val="95000"/>
                    <a:lumOff val="5000"/>
                  </a:schemeClr>
                </a:solidFill>
              </a:rPr>
              <a:t>delay(1000);</a:t>
            </a:r>
            <a:br>
              <a:rPr lang="en-US" sz="1000" b="1" dirty="0">
                <a:solidFill>
                  <a:schemeClr val="tx1">
                    <a:lumMod val="95000"/>
                    <a:lumOff val="5000"/>
                  </a:schemeClr>
                </a:solidFill>
              </a:rPr>
            </a:br>
            <a:r>
              <a:rPr lang="en-US" sz="1000" b="1" dirty="0">
                <a:solidFill>
                  <a:schemeClr val="tx1">
                    <a:lumMod val="95000"/>
                    <a:lumOff val="5000"/>
                  </a:schemeClr>
                </a:solidFill>
              </a:rPr>
              <a:t>Serial.begin(115200);</a:t>
            </a:r>
            <a:br>
              <a:rPr lang="en-US" sz="1000" b="1" dirty="0">
                <a:solidFill>
                  <a:schemeClr val="tx1">
                    <a:lumMod val="95000"/>
                    <a:lumOff val="5000"/>
                  </a:schemeClr>
                </a:solidFill>
              </a:rPr>
            </a:br>
            <a:r>
              <a:rPr lang="en-US" sz="1000" b="1" dirty="0">
                <a:solidFill>
                  <a:schemeClr val="tx1">
                    <a:lumMod val="95000"/>
                    <a:lumOff val="5000"/>
                  </a:schemeClr>
                </a:solidFill>
              </a:rPr>
              <a:t>esp8266.begin(115200); // your esp's baud rate might be different</a:t>
            </a:r>
            <a:br>
              <a:rPr lang="en-US" sz="1000" b="1" dirty="0">
                <a:solidFill>
                  <a:schemeClr val="tx1">
                    <a:lumMod val="95000"/>
                    <a:lumOff val="5000"/>
                  </a:schemeClr>
                </a:solidFill>
              </a:rPr>
            </a:br>
            <a:r>
              <a:rPr lang="en-US" sz="1000" b="1" dirty="0">
                <a:solidFill>
                  <a:schemeClr val="tx1">
                    <a:lumMod val="95000"/>
                    <a:lumOff val="5000"/>
                  </a:schemeClr>
                </a:solidFill>
              </a:rPr>
              <a:t>  sendData("AT+RST\r\n",2000,DEBUG); // reset module</a:t>
            </a:r>
            <a:br>
              <a:rPr lang="en-US" sz="1000" b="1" dirty="0">
                <a:solidFill>
                  <a:schemeClr val="tx1">
                    <a:lumMod val="95000"/>
                    <a:lumOff val="5000"/>
                  </a:schemeClr>
                </a:solidFill>
              </a:rPr>
            </a:br>
            <a:r>
              <a:rPr lang="en-US" sz="1000" b="1" dirty="0">
                <a:solidFill>
                  <a:schemeClr val="tx1">
                    <a:lumMod val="95000"/>
                    <a:lumOff val="5000"/>
                  </a:schemeClr>
                </a:solidFill>
              </a:rPr>
              <a:t>  sendData("AT+CWMODE=2\r\n",1000,DEBUG); // configure as access point</a:t>
            </a:r>
            <a:br>
              <a:rPr lang="en-US" sz="1000" b="1" dirty="0">
                <a:solidFill>
                  <a:schemeClr val="tx1">
                    <a:lumMod val="95000"/>
                    <a:lumOff val="5000"/>
                  </a:schemeClr>
                </a:solidFill>
              </a:rPr>
            </a:br>
            <a:r>
              <a:rPr lang="en-US" sz="1000" b="1" dirty="0">
                <a:solidFill>
                  <a:schemeClr val="tx1">
                    <a:lumMod val="95000"/>
                    <a:lumOff val="5000"/>
                  </a:schemeClr>
                </a:solidFill>
              </a:rPr>
              <a:t>  sendData("AT+CIFSR\r\n",1000,DEBUG); // get ip address</a:t>
            </a:r>
            <a:br>
              <a:rPr lang="en-US" sz="1000" b="1" dirty="0">
                <a:solidFill>
                  <a:schemeClr val="tx1">
                    <a:lumMod val="95000"/>
                    <a:lumOff val="5000"/>
                  </a:schemeClr>
                </a:solidFill>
              </a:rPr>
            </a:br>
            <a:r>
              <a:rPr lang="en-US" sz="1000" b="1" dirty="0">
                <a:solidFill>
                  <a:schemeClr val="tx1">
                    <a:lumMod val="95000"/>
                    <a:lumOff val="5000"/>
                  </a:schemeClr>
                </a:solidFill>
              </a:rPr>
              <a:t>  sendData("AT+CIPMUair_quality=1\r\n",1000,DEBUG); // configure for multiple connections</a:t>
            </a:r>
            <a:br>
              <a:rPr lang="en-US" sz="1000" b="1" dirty="0">
                <a:solidFill>
                  <a:schemeClr val="tx1">
                    <a:lumMod val="95000"/>
                    <a:lumOff val="5000"/>
                  </a:schemeClr>
                </a:solidFill>
              </a:rPr>
            </a:br>
            <a:r>
              <a:rPr lang="en-US" sz="1000" b="1" dirty="0">
                <a:solidFill>
                  <a:schemeClr val="tx1">
                    <a:lumMod val="95000"/>
                    <a:lumOff val="5000"/>
                  </a:schemeClr>
                </a:solidFill>
              </a:rPr>
              <a:t>  sendData("AT+CIPSERVER=1,80\r\n",1000,DEBUG); // turn on server on port 80</a:t>
            </a:r>
            <a:br>
              <a:rPr lang="en-US" sz="1000" b="1" dirty="0">
                <a:solidFill>
                  <a:schemeClr val="tx1">
                    <a:lumMod val="95000"/>
                    <a:lumOff val="5000"/>
                  </a:schemeClr>
                </a:solidFill>
              </a:rPr>
            </a:br>
            <a:r>
              <a:rPr lang="en-US" sz="1000" b="1" dirty="0">
                <a:solidFill>
                  <a:schemeClr val="tx1">
                    <a:lumMod val="95000"/>
                    <a:lumOff val="5000"/>
                  </a:schemeClr>
                </a:solidFill>
              </a:rPr>
              <a:t>pinMode(sensorPin, INPUT);        //Gas sensor will be an input to the arduino</a:t>
            </a:r>
            <a:br>
              <a:rPr lang="en-US" sz="1000" b="1" dirty="0">
                <a:solidFill>
                  <a:schemeClr val="tx1">
                    <a:lumMod val="95000"/>
                    <a:lumOff val="5000"/>
                  </a:schemeClr>
                </a:solidFill>
              </a:rPr>
            </a:br>
            <a:r>
              <a:rPr lang="en-US" sz="1000" b="1" dirty="0">
                <a:solidFill>
                  <a:schemeClr val="tx1">
                    <a:lumMod val="95000"/>
                    <a:lumOff val="5000"/>
                  </a:schemeClr>
                </a:solidFill>
              </a:rPr>
              <a:t>lcd.clear();</a:t>
            </a:r>
            <a:br>
              <a:rPr lang="en-US" sz="1000" b="1" dirty="0">
                <a:solidFill>
                  <a:schemeClr val="tx1">
                    <a:lumMod val="95000"/>
                    <a:lumOff val="5000"/>
                  </a:schemeClr>
                </a:solidFill>
              </a:rPr>
            </a:br>
            <a:r>
              <a:rPr lang="en-US" sz="1000" b="1" dirty="0">
                <a:solidFill>
                  <a:schemeClr val="tx1">
                    <a:lumMod val="95000"/>
                    <a:lumOff val="5000"/>
                  </a:schemeClr>
                </a:solidFill>
              </a:rPr>
              <a:t>}</a:t>
            </a:r>
          </a:p>
          <a:p>
            <a:pPr marL="0" indent="0">
              <a:buNone/>
            </a:pPr>
            <a:r>
              <a:rPr lang="en-US" sz="1000" b="1" dirty="0">
                <a:solidFill>
                  <a:schemeClr val="tx1">
                    <a:lumMod val="95000"/>
                    <a:lumOff val="5000"/>
                  </a:schemeClr>
                </a:solidFill>
              </a:rPr>
              <a:t>         void loop() {</a:t>
            </a:r>
          </a:p>
          <a:p>
            <a:pPr marL="0" indent="0">
              <a:buNone/>
            </a:pPr>
            <a:r>
              <a:rPr lang="en-US" sz="1000" b="1" dirty="0">
                <a:solidFill>
                  <a:schemeClr val="tx1">
                    <a:lumMod val="95000"/>
                    <a:lumOff val="5000"/>
                  </a:schemeClr>
                </a:solidFill>
              </a:rPr>
              <a:t>        MQ135 gasSensor = MQ135(A0);</a:t>
            </a:r>
            <a:br>
              <a:rPr lang="en-US" sz="1000" b="1" dirty="0">
                <a:solidFill>
                  <a:schemeClr val="tx1">
                    <a:lumMod val="95000"/>
                    <a:lumOff val="5000"/>
                  </a:schemeClr>
                </a:solidFill>
              </a:rPr>
            </a:br>
            <a:r>
              <a:rPr lang="en-US" sz="1000" b="1" dirty="0">
                <a:solidFill>
                  <a:schemeClr val="tx1">
                    <a:lumMod val="95000"/>
                    <a:lumOff val="5000"/>
                  </a:schemeClr>
                </a:solidFill>
              </a:rPr>
              <a:t>        float air_quality = gasSensor.getPPM();</a:t>
            </a:r>
          </a:p>
          <a:p>
            <a:pPr marL="0" indent="0">
              <a:buNone/>
            </a:pPr>
            <a:r>
              <a:rPr lang="en-US" sz="1000" b="1" dirty="0">
                <a:solidFill>
                  <a:schemeClr val="tx1">
                    <a:lumMod val="95000"/>
                    <a:lumOff val="5000"/>
                  </a:schemeClr>
                </a:solidFill>
              </a:rPr>
              <a:t>          if(esp8266.available()) </a:t>
            </a:r>
            <a:r>
              <a:rPr lang="en-US" sz="1000" i="1" dirty="0">
                <a:solidFill>
                  <a:schemeClr val="tx1">
                    <a:lumMod val="95000"/>
                    <a:lumOff val="5000"/>
                  </a:schemeClr>
                </a:solidFill>
              </a:rPr>
              <a:t>// check if the esp is sending a message </a:t>
            </a:r>
            <a:br>
              <a:rPr lang="en-US" sz="1000" b="1" dirty="0">
                <a:solidFill>
                  <a:schemeClr val="tx1">
                    <a:lumMod val="95000"/>
                    <a:lumOff val="5000"/>
                  </a:schemeClr>
                </a:solidFill>
              </a:rPr>
            </a:br>
            <a:r>
              <a:rPr lang="en-US" sz="1000" b="1" dirty="0">
                <a:solidFill>
                  <a:schemeClr val="tx1">
                    <a:lumMod val="95000"/>
                    <a:lumOff val="5000"/>
                  </a:schemeClr>
                </a:solidFill>
              </a:rPr>
              <a:t>            {</a:t>
            </a:r>
            <a:br>
              <a:rPr lang="en-US" sz="1000" b="1" dirty="0">
                <a:solidFill>
                  <a:schemeClr val="tx1">
                    <a:lumMod val="95000"/>
                    <a:lumOff val="5000"/>
                  </a:schemeClr>
                </a:solidFill>
              </a:rPr>
            </a:br>
            <a:r>
              <a:rPr lang="en-US" sz="1000" b="1" dirty="0">
                <a:solidFill>
                  <a:schemeClr val="tx1">
                    <a:lumMod val="95000"/>
                    <a:lumOff val="5000"/>
                  </a:schemeClr>
                </a:solidFill>
              </a:rPr>
              <a:t>               if(esp8266.find("+IPD,"))</a:t>
            </a:r>
            <a:br>
              <a:rPr lang="en-US" sz="1000" b="1" dirty="0">
                <a:solidFill>
                  <a:schemeClr val="tx1">
                    <a:lumMod val="95000"/>
                    <a:lumOff val="5000"/>
                  </a:schemeClr>
                </a:solidFill>
              </a:rPr>
            </a:br>
            <a:r>
              <a:rPr lang="en-US" sz="1000" b="1" dirty="0">
                <a:solidFill>
                  <a:schemeClr val="tx1">
                    <a:lumMod val="95000"/>
                    <a:lumOff val="5000"/>
                  </a:schemeClr>
                </a:solidFill>
              </a:rPr>
              <a:t>                   {</a:t>
            </a:r>
            <a:br>
              <a:rPr lang="en-US" sz="1000" b="1" dirty="0">
                <a:solidFill>
                  <a:schemeClr val="tx1">
                    <a:lumMod val="95000"/>
                    <a:lumOff val="5000"/>
                  </a:schemeClr>
                </a:solidFill>
              </a:rPr>
            </a:br>
            <a:r>
              <a:rPr lang="en-US" sz="1000" b="1" dirty="0">
                <a:solidFill>
                  <a:schemeClr val="tx1">
                    <a:lumMod val="95000"/>
                    <a:lumOff val="5000"/>
                  </a:schemeClr>
                </a:solidFill>
              </a:rPr>
              <a:t>                      delay(1000);</a:t>
            </a:r>
            <a:br>
              <a:rPr lang="en-US" sz="1000" b="1" dirty="0">
                <a:solidFill>
                  <a:schemeClr val="tx1">
                    <a:lumMod val="95000"/>
                    <a:lumOff val="5000"/>
                  </a:schemeClr>
                </a:solidFill>
              </a:rPr>
            </a:br>
            <a:r>
              <a:rPr lang="en-US" sz="1000" b="1" dirty="0">
                <a:solidFill>
                  <a:schemeClr val="tx1">
                    <a:lumMod val="95000"/>
                    <a:lumOff val="5000"/>
                  </a:schemeClr>
                </a:solidFill>
              </a:rPr>
              <a:t>           int connectionId = esp8266.read()-48; </a:t>
            </a:r>
            <a:r>
              <a:rPr lang="en-US" sz="900" i="1" dirty="0">
                <a:solidFill>
                  <a:schemeClr val="tx1">
                    <a:lumMod val="95000"/>
                    <a:lumOff val="5000"/>
                  </a:schemeClr>
                </a:solidFill>
              </a:rPr>
              <a:t>/* We are subtracting 48 from the output        because the read() function returns the ASCII decimal value and the first decimal number which is 0 starts at 48*/ </a:t>
            </a:r>
            <a:br>
              <a:rPr lang="en-US" sz="900" i="1" dirty="0">
                <a:solidFill>
                  <a:schemeClr val="tx1">
                    <a:lumMod val="95000"/>
                    <a:lumOff val="5000"/>
                  </a:schemeClr>
                </a:solidFill>
              </a:rPr>
            </a:br>
            <a:r>
              <a:rPr lang="en-US" sz="1000" dirty="0">
                <a:solidFill>
                  <a:schemeClr val="tx1">
                    <a:lumMod val="95000"/>
                    <a:lumOff val="5000"/>
                  </a:schemeClr>
                </a:solidFill>
              </a:rPr>
              <a:t>     </a:t>
            </a:r>
          </a:p>
        </p:txBody>
      </p:sp>
    </p:spTree>
    <p:extLst>
      <p:ext uri="{BB962C8B-B14F-4D97-AF65-F5344CB8AC3E}">
        <p14:creationId xmlns:p14="http://schemas.microsoft.com/office/powerpoint/2010/main" val="34843803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23899F19-362A-4E80-BCCC-97AC355CAB9B}"/>
              </a:ext>
            </a:extLst>
          </p:cNvPr>
          <p:cNvSpPr>
            <a:spLocks noGrp="1"/>
          </p:cNvSpPr>
          <p:nvPr>
            <p:ph idx="1"/>
          </p:nvPr>
        </p:nvSpPr>
        <p:spPr>
          <a:xfrm>
            <a:off x="0" y="0"/>
            <a:ext cx="12192000" cy="6858000"/>
          </a:xfrm>
        </p:spPr>
        <p:txBody>
          <a:bodyPr>
            <a:normAutofit fontScale="47500" lnSpcReduction="20000"/>
          </a:bodyPr>
          <a:lstStyle/>
          <a:p>
            <a:pPr marL="0" indent="0">
              <a:buNone/>
            </a:pPr>
            <a:r>
              <a:rPr lang="en-US" b="1" dirty="0">
                <a:solidFill>
                  <a:schemeClr val="tx1">
                    <a:lumMod val="95000"/>
                    <a:lumOff val="5000"/>
                  </a:schemeClr>
                </a:solidFill>
              </a:rPr>
              <a:t>String webpage = "&lt;h1&gt;IOT Air Pollution Monitoring System&lt;/h1&gt;";</a:t>
            </a:r>
            <a:br>
              <a:rPr lang="en-US" b="1" dirty="0">
                <a:solidFill>
                  <a:schemeClr val="tx1">
                    <a:lumMod val="95000"/>
                    <a:lumOff val="5000"/>
                  </a:schemeClr>
                </a:solidFill>
              </a:rPr>
            </a:br>
            <a:r>
              <a:rPr lang="en-US" b="1" dirty="0">
                <a:solidFill>
                  <a:schemeClr val="tx1">
                    <a:lumMod val="95000"/>
                    <a:lumOff val="5000"/>
                  </a:schemeClr>
                </a:solidFill>
              </a:rPr>
              <a:t>       webpage += "&lt;p&gt;&lt;h2&gt;";   </a:t>
            </a:r>
            <a:br>
              <a:rPr lang="en-US" b="1" dirty="0">
                <a:solidFill>
                  <a:schemeClr val="tx1">
                    <a:lumMod val="95000"/>
                    <a:lumOff val="5000"/>
                  </a:schemeClr>
                </a:solidFill>
              </a:rPr>
            </a:br>
            <a:r>
              <a:rPr lang="en-US" b="1" dirty="0">
                <a:solidFill>
                  <a:schemeClr val="tx1">
                    <a:lumMod val="95000"/>
                    <a:lumOff val="5000"/>
                  </a:schemeClr>
                </a:solidFill>
              </a:rPr>
              <a:t>       webpage+= " Air Quality is ";</a:t>
            </a:r>
            <a:br>
              <a:rPr lang="en-US" b="1" dirty="0">
                <a:solidFill>
                  <a:schemeClr val="tx1">
                    <a:lumMod val="95000"/>
                    <a:lumOff val="5000"/>
                  </a:schemeClr>
                </a:solidFill>
              </a:rPr>
            </a:br>
            <a:r>
              <a:rPr lang="en-US" b="1" dirty="0">
                <a:solidFill>
                  <a:schemeClr val="tx1">
                    <a:lumMod val="95000"/>
                    <a:lumOff val="5000"/>
                  </a:schemeClr>
                </a:solidFill>
              </a:rPr>
              <a:t>       webpage+= air_quality;</a:t>
            </a:r>
            <a:br>
              <a:rPr lang="en-US" b="1" dirty="0">
                <a:solidFill>
                  <a:schemeClr val="tx1">
                    <a:lumMod val="95000"/>
                    <a:lumOff val="5000"/>
                  </a:schemeClr>
                </a:solidFill>
              </a:rPr>
            </a:br>
            <a:r>
              <a:rPr lang="en-US" b="1" dirty="0">
                <a:solidFill>
                  <a:schemeClr val="tx1">
                    <a:lumMod val="95000"/>
                    <a:lumOff val="5000"/>
                  </a:schemeClr>
                </a:solidFill>
              </a:rPr>
              <a:t>       webpage+=" PPM";</a:t>
            </a:r>
            <a:br>
              <a:rPr lang="en-US" b="1" dirty="0">
                <a:solidFill>
                  <a:schemeClr val="tx1">
                    <a:lumMod val="95000"/>
                    <a:lumOff val="5000"/>
                  </a:schemeClr>
                </a:solidFill>
              </a:rPr>
            </a:br>
            <a:r>
              <a:rPr lang="en-US" b="1" dirty="0">
                <a:solidFill>
                  <a:schemeClr val="tx1">
                    <a:lumMod val="95000"/>
                    <a:lumOff val="5000"/>
                  </a:schemeClr>
                </a:solidFill>
              </a:rPr>
              <a:t>       webpage += "&lt;p&gt;";</a:t>
            </a:r>
            <a:br>
              <a:rPr lang="en-US" b="1" dirty="0">
                <a:solidFill>
                  <a:schemeClr val="tx1">
                    <a:lumMod val="95000"/>
                    <a:lumOff val="5000"/>
                  </a:schemeClr>
                </a:solidFill>
              </a:rPr>
            </a:br>
            <a:r>
              <a:rPr lang="en-US" b="1" dirty="0">
                <a:solidFill>
                  <a:schemeClr val="tx1">
                    <a:lumMod val="95000"/>
                    <a:lumOff val="5000"/>
                  </a:schemeClr>
                </a:solidFill>
              </a:rPr>
              <a:t>     if (air_quality&lt;=1000)</a:t>
            </a:r>
            <a:br>
              <a:rPr lang="en-US" b="1" dirty="0">
                <a:solidFill>
                  <a:schemeClr val="tx1">
                    <a:lumMod val="95000"/>
                    <a:lumOff val="5000"/>
                  </a:schemeClr>
                </a:solidFill>
              </a:rPr>
            </a:br>
            <a:r>
              <a:rPr lang="en-US" b="1" dirty="0">
                <a:solidFill>
                  <a:schemeClr val="tx1">
                    <a:lumMod val="95000"/>
                    <a:lumOff val="5000"/>
                  </a:schemeClr>
                </a:solidFill>
              </a:rPr>
              <a:t>{</a:t>
            </a:r>
            <a:br>
              <a:rPr lang="en-US" b="1" dirty="0">
                <a:solidFill>
                  <a:schemeClr val="tx1">
                    <a:lumMod val="95000"/>
                    <a:lumOff val="5000"/>
                  </a:schemeClr>
                </a:solidFill>
              </a:rPr>
            </a:br>
            <a:r>
              <a:rPr lang="en-US" b="1" dirty="0">
                <a:solidFill>
                  <a:schemeClr val="tx1">
                    <a:lumMod val="95000"/>
                    <a:lumOff val="5000"/>
                  </a:schemeClr>
                </a:solidFill>
              </a:rPr>
              <a:t>  webpage+= "Fresh Air";</a:t>
            </a:r>
          </a:p>
          <a:p>
            <a:pPr marL="0" indent="0">
              <a:buNone/>
            </a:pPr>
            <a:r>
              <a:rPr lang="en-US" b="1" dirty="0">
                <a:solidFill>
                  <a:schemeClr val="tx1">
                    <a:lumMod val="95000"/>
                    <a:lumOff val="5000"/>
                  </a:schemeClr>
                </a:solidFill>
              </a:rPr>
              <a:t>}</a:t>
            </a:r>
            <a:br>
              <a:rPr lang="en-US" sz="1900" b="1" dirty="0">
                <a:solidFill>
                  <a:schemeClr val="tx1">
                    <a:lumMod val="95000"/>
                    <a:lumOff val="5000"/>
                  </a:schemeClr>
                </a:solidFill>
              </a:rPr>
            </a:br>
            <a:r>
              <a:rPr lang="en-US" sz="1900" b="1" dirty="0">
                <a:solidFill>
                  <a:schemeClr val="tx1">
                    <a:lumMod val="95000"/>
                    <a:lumOff val="5000"/>
                  </a:schemeClr>
                </a:solidFill>
              </a:rPr>
              <a:t>else if(air_quality&lt;=2000 &amp;&amp; air_quality&gt;=1000)</a:t>
            </a:r>
            <a:br>
              <a:rPr lang="en-US" sz="1900" b="1" dirty="0">
                <a:solidFill>
                  <a:schemeClr val="tx1">
                    <a:lumMod val="95000"/>
                    <a:lumOff val="5000"/>
                  </a:schemeClr>
                </a:solidFill>
              </a:rPr>
            </a:br>
            <a:r>
              <a:rPr lang="en-US" sz="1900" b="1" dirty="0">
                <a:solidFill>
                  <a:schemeClr val="tx1">
                    <a:lumMod val="95000"/>
                    <a:lumOff val="5000"/>
                  </a:schemeClr>
                </a:solidFill>
              </a:rPr>
              <a:t>{</a:t>
            </a:r>
            <a:br>
              <a:rPr lang="en-US" sz="1900" b="1" dirty="0">
                <a:solidFill>
                  <a:schemeClr val="tx1">
                    <a:lumMod val="95000"/>
                    <a:lumOff val="5000"/>
                  </a:schemeClr>
                </a:solidFill>
              </a:rPr>
            </a:br>
            <a:r>
              <a:rPr lang="en-US" sz="1900" b="1" dirty="0">
                <a:solidFill>
                  <a:schemeClr val="tx1">
                    <a:lumMod val="95000"/>
                    <a:lumOff val="5000"/>
                  </a:schemeClr>
                </a:solidFill>
              </a:rPr>
              <a:t>  webpage+= "Poor Air";</a:t>
            </a:r>
            <a:br>
              <a:rPr lang="en-US" sz="1900" b="1" dirty="0">
                <a:solidFill>
                  <a:schemeClr val="tx1">
                    <a:lumMod val="95000"/>
                    <a:lumOff val="5000"/>
                  </a:schemeClr>
                </a:solidFill>
              </a:rPr>
            </a:br>
            <a:r>
              <a:rPr lang="en-US" sz="1900" b="1" dirty="0">
                <a:solidFill>
                  <a:schemeClr val="tx1">
                    <a:lumMod val="95000"/>
                    <a:lumOff val="5000"/>
                  </a:schemeClr>
                </a:solidFill>
              </a:rPr>
              <a:t>}</a:t>
            </a:r>
          </a:p>
          <a:p>
            <a:pPr marL="0" indent="0">
              <a:buNone/>
            </a:pPr>
            <a:r>
              <a:rPr lang="en-US" sz="1900" b="1" dirty="0">
                <a:solidFill>
                  <a:schemeClr val="tx1">
                    <a:lumMod val="95000"/>
                    <a:lumOff val="5000"/>
                  </a:schemeClr>
                </a:solidFill>
              </a:rPr>
              <a:t>else if (air_quality&gt;=2000 )</a:t>
            </a:r>
            <a:br>
              <a:rPr lang="en-US" sz="1900" b="1" dirty="0">
                <a:solidFill>
                  <a:schemeClr val="tx1">
                    <a:lumMod val="95000"/>
                    <a:lumOff val="5000"/>
                  </a:schemeClr>
                </a:solidFill>
              </a:rPr>
            </a:br>
            <a:r>
              <a:rPr lang="en-US" sz="1900" b="1" dirty="0">
                <a:solidFill>
                  <a:schemeClr val="tx1">
                    <a:lumMod val="95000"/>
                    <a:lumOff val="5000"/>
                  </a:schemeClr>
                </a:solidFill>
              </a:rPr>
              <a:t>{</a:t>
            </a:r>
            <a:br>
              <a:rPr lang="en-US" sz="1900" b="1" dirty="0">
                <a:solidFill>
                  <a:schemeClr val="tx1">
                    <a:lumMod val="95000"/>
                    <a:lumOff val="5000"/>
                  </a:schemeClr>
                </a:solidFill>
              </a:rPr>
            </a:br>
            <a:r>
              <a:rPr lang="en-US" sz="1900" b="1" dirty="0">
                <a:solidFill>
                  <a:schemeClr val="tx1">
                    <a:lumMod val="95000"/>
                    <a:lumOff val="5000"/>
                  </a:schemeClr>
                </a:solidFill>
              </a:rPr>
              <a:t>webpage+= "Danger! Move to Fresh Air";</a:t>
            </a:r>
            <a:br>
              <a:rPr lang="en-US" sz="1900" b="1" dirty="0">
                <a:solidFill>
                  <a:schemeClr val="tx1">
                    <a:lumMod val="95000"/>
                    <a:lumOff val="5000"/>
                  </a:schemeClr>
                </a:solidFill>
              </a:rPr>
            </a:br>
            <a:r>
              <a:rPr lang="en-US" sz="1900" b="1" dirty="0">
                <a:solidFill>
                  <a:schemeClr val="tx1">
                    <a:lumMod val="95000"/>
                    <a:lumOff val="5000"/>
                  </a:schemeClr>
                </a:solidFill>
              </a:rPr>
              <a:t>}</a:t>
            </a:r>
          </a:p>
          <a:p>
            <a:pPr marL="0" indent="0">
              <a:buNone/>
            </a:pPr>
            <a:r>
              <a:rPr lang="en-US" sz="1900" b="1" dirty="0">
                <a:solidFill>
                  <a:schemeClr val="tx1">
                    <a:lumMod val="95000"/>
                    <a:lumOff val="5000"/>
                  </a:schemeClr>
                </a:solidFill>
              </a:rPr>
              <a:t>     webpage += "&lt;/h2&gt;&lt;/p&gt;&lt;/body&gt;"; </a:t>
            </a:r>
            <a:br>
              <a:rPr lang="en-US" sz="1900" b="1" dirty="0">
                <a:solidFill>
                  <a:schemeClr val="tx1">
                    <a:lumMod val="95000"/>
                    <a:lumOff val="5000"/>
                  </a:schemeClr>
                </a:solidFill>
              </a:rPr>
            </a:br>
            <a:r>
              <a:rPr lang="en-US" sz="1900" b="1" dirty="0">
                <a:solidFill>
                  <a:schemeClr val="tx1">
                    <a:lumMod val="95000"/>
                    <a:lumOff val="5000"/>
                  </a:schemeClr>
                </a:solidFill>
              </a:rPr>
              <a:t>     String cipSend = "AT+CIPSEND=";</a:t>
            </a:r>
            <a:br>
              <a:rPr lang="en-US" sz="1900" b="1" dirty="0">
                <a:solidFill>
                  <a:schemeClr val="tx1">
                    <a:lumMod val="95000"/>
                    <a:lumOff val="5000"/>
                  </a:schemeClr>
                </a:solidFill>
              </a:rPr>
            </a:br>
            <a:r>
              <a:rPr lang="en-US" sz="1900" b="1" dirty="0">
                <a:solidFill>
                  <a:schemeClr val="tx1">
                    <a:lumMod val="95000"/>
                    <a:lumOff val="5000"/>
                  </a:schemeClr>
                </a:solidFill>
              </a:rPr>
              <a:t>     cipSend += connectionId;</a:t>
            </a:r>
            <a:br>
              <a:rPr lang="en-US" sz="1900" b="1" dirty="0">
                <a:solidFill>
                  <a:schemeClr val="tx1">
                    <a:lumMod val="95000"/>
                    <a:lumOff val="5000"/>
                  </a:schemeClr>
                </a:solidFill>
              </a:rPr>
            </a:br>
            <a:r>
              <a:rPr lang="en-US" sz="1900" b="1" dirty="0">
                <a:solidFill>
                  <a:schemeClr val="tx1">
                    <a:lumMod val="95000"/>
                    <a:lumOff val="5000"/>
                  </a:schemeClr>
                </a:solidFill>
              </a:rPr>
              <a:t>     cipSend += ",";</a:t>
            </a:r>
            <a:br>
              <a:rPr lang="en-US" sz="1900" b="1" dirty="0">
                <a:solidFill>
                  <a:schemeClr val="tx1">
                    <a:lumMod val="95000"/>
                    <a:lumOff val="5000"/>
                  </a:schemeClr>
                </a:solidFill>
              </a:rPr>
            </a:br>
            <a:r>
              <a:rPr lang="en-US" sz="1900" b="1" dirty="0">
                <a:solidFill>
                  <a:schemeClr val="tx1">
                    <a:lumMod val="95000"/>
                    <a:lumOff val="5000"/>
                  </a:schemeClr>
                </a:solidFill>
              </a:rPr>
              <a:t>     cipSend +=webpage.length();</a:t>
            </a:r>
            <a:br>
              <a:rPr lang="en-US" sz="1900" b="1" dirty="0">
                <a:solidFill>
                  <a:schemeClr val="tx1">
                    <a:lumMod val="95000"/>
                    <a:lumOff val="5000"/>
                  </a:schemeClr>
                </a:solidFill>
              </a:rPr>
            </a:br>
            <a:r>
              <a:rPr lang="en-US" sz="1900" b="1" dirty="0">
                <a:solidFill>
                  <a:schemeClr val="tx1">
                    <a:lumMod val="95000"/>
                    <a:lumOff val="5000"/>
                  </a:schemeClr>
                </a:solidFill>
              </a:rPr>
              <a:t>     cipSend +="\r\n";</a:t>
            </a:r>
            <a:br>
              <a:rPr lang="en-US" sz="1900" b="1" dirty="0">
                <a:solidFill>
                  <a:schemeClr val="tx1">
                    <a:lumMod val="95000"/>
                    <a:lumOff val="5000"/>
                  </a:schemeClr>
                </a:solidFill>
              </a:rPr>
            </a:br>
            <a:r>
              <a:rPr lang="en-US" sz="1900" b="1" dirty="0">
                <a:solidFill>
                  <a:schemeClr val="tx1">
                    <a:lumMod val="95000"/>
                    <a:lumOff val="5000"/>
                  </a:schemeClr>
                </a:solidFill>
              </a:rPr>
              <a:t>     </a:t>
            </a:r>
            <a:br>
              <a:rPr lang="en-US" sz="1900" b="1" dirty="0">
                <a:solidFill>
                  <a:schemeClr val="tx1">
                    <a:lumMod val="95000"/>
                    <a:lumOff val="5000"/>
                  </a:schemeClr>
                </a:solidFill>
              </a:rPr>
            </a:br>
            <a:r>
              <a:rPr lang="en-US" sz="1900" b="1" dirty="0">
                <a:solidFill>
                  <a:schemeClr val="tx1">
                    <a:lumMod val="95000"/>
                    <a:lumOff val="5000"/>
                  </a:schemeClr>
                </a:solidFill>
              </a:rPr>
              <a:t>     sendData(cipSend,1000,DEBUG);</a:t>
            </a:r>
            <a:br>
              <a:rPr lang="en-US" sz="1900" b="1" dirty="0">
                <a:solidFill>
                  <a:schemeClr val="tx1">
                    <a:lumMod val="95000"/>
                    <a:lumOff val="5000"/>
                  </a:schemeClr>
                </a:solidFill>
              </a:rPr>
            </a:br>
            <a:r>
              <a:rPr lang="en-US" sz="1900" b="1" dirty="0">
                <a:solidFill>
                  <a:schemeClr val="tx1">
                    <a:lumMod val="95000"/>
                    <a:lumOff val="5000"/>
                  </a:schemeClr>
                </a:solidFill>
              </a:rPr>
              <a:t>     sendData(webpage,1000,DEBUG);</a:t>
            </a:r>
            <a:br>
              <a:rPr lang="en-US" sz="1900" b="1" dirty="0">
                <a:solidFill>
                  <a:schemeClr val="tx1">
                    <a:lumMod val="95000"/>
                    <a:lumOff val="5000"/>
                  </a:schemeClr>
                </a:solidFill>
              </a:rPr>
            </a:br>
            <a:r>
              <a:rPr lang="en-US" sz="1900" b="1" dirty="0">
                <a:solidFill>
                  <a:schemeClr val="tx1">
                    <a:lumMod val="95000"/>
                    <a:lumOff val="5000"/>
                  </a:schemeClr>
                </a:solidFill>
              </a:rPr>
              <a:t>     </a:t>
            </a:r>
            <a:br>
              <a:rPr lang="en-US" sz="1900" b="1" dirty="0">
                <a:solidFill>
                  <a:schemeClr val="tx1">
                    <a:lumMod val="95000"/>
                    <a:lumOff val="5000"/>
                  </a:schemeClr>
                </a:solidFill>
              </a:rPr>
            </a:br>
            <a:r>
              <a:rPr lang="en-US" sz="1900" b="1" dirty="0">
                <a:solidFill>
                  <a:schemeClr val="tx1">
                    <a:lumMod val="95000"/>
                    <a:lumOff val="5000"/>
                  </a:schemeClr>
                </a:solidFill>
              </a:rPr>
              <a:t>     cipSend = "AT+CIPSEND=";</a:t>
            </a:r>
            <a:br>
              <a:rPr lang="en-US" sz="1900" b="1" dirty="0">
                <a:solidFill>
                  <a:schemeClr val="tx1">
                    <a:lumMod val="95000"/>
                    <a:lumOff val="5000"/>
                  </a:schemeClr>
                </a:solidFill>
              </a:rPr>
            </a:br>
            <a:r>
              <a:rPr lang="en-US" sz="1900" b="1" dirty="0">
                <a:solidFill>
                  <a:schemeClr val="tx1">
                    <a:lumMod val="95000"/>
                    <a:lumOff val="5000"/>
                  </a:schemeClr>
                </a:solidFill>
              </a:rPr>
              <a:t>     cipSend += connectionId;</a:t>
            </a:r>
            <a:br>
              <a:rPr lang="en-US" sz="1900" b="1" dirty="0">
                <a:solidFill>
                  <a:schemeClr val="tx1">
                    <a:lumMod val="95000"/>
                    <a:lumOff val="5000"/>
                  </a:schemeClr>
                </a:solidFill>
              </a:rPr>
            </a:br>
            <a:r>
              <a:rPr lang="en-US" sz="1900" b="1" dirty="0">
                <a:solidFill>
                  <a:schemeClr val="tx1">
                    <a:lumMod val="95000"/>
                    <a:lumOff val="5000"/>
                  </a:schemeClr>
                </a:solidFill>
              </a:rPr>
              <a:t>     cipSend += ",";</a:t>
            </a:r>
            <a:br>
              <a:rPr lang="en-US" sz="1900" b="1" dirty="0">
                <a:solidFill>
                  <a:schemeClr val="tx1">
                    <a:lumMod val="95000"/>
                    <a:lumOff val="5000"/>
                  </a:schemeClr>
                </a:solidFill>
              </a:rPr>
            </a:br>
            <a:r>
              <a:rPr lang="en-US" sz="1900" b="1" dirty="0">
                <a:solidFill>
                  <a:schemeClr val="tx1">
                    <a:lumMod val="95000"/>
                    <a:lumOff val="5000"/>
                  </a:schemeClr>
                </a:solidFill>
              </a:rPr>
              <a:t>     cipSend +=webpage.length();</a:t>
            </a:r>
            <a:br>
              <a:rPr lang="en-US" sz="1900" b="1" dirty="0">
                <a:solidFill>
                  <a:schemeClr val="tx1">
                    <a:lumMod val="95000"/>
                    <a:lumOff val="5000"/>
                  </a:schemeClr>
                </a:solidFill>
              </a:rPr>
            </a:br>
            <a:r>
              <a:rPr lang="en-US" sz="1900" b="1" dirty="0">
                <a:solidFill>
                  <a:schemeClr val="tx1">
                    <a:lumMod val="95000"/>
                    <a:lumOff val="5000"/>
                  </a:schemeClr>
                </a:solidFill>
              </a:rPr>
              <a:t>     cipSend +="\r\n";</a:t>
            </a:r>
            <a:br>
              <a:rPr lang="en-US" sz="1900" b="1" dirty="0">
                <a:solidFill>
                  <a:schemeClr val="tx1">
                    <a:lumMod val="95000"/>
                    <a:lumOff val="5000"/>
                  </a:schemeClr>
                </a:solidFill>
              </a:rPr>
            </a:br>
            <a:r>
              <a:rPr lang="en-US" sz="1900" b="1" dirty="0">
                <a:solidFill>
                  <a:schemeClr val="tx1">
                    <a:lumMod val="95000"/>
                    <a:lumOff val="5000"/>
                  </a:schemeClr>
                </a:solidFill>
              </a:rPr>
              <a:t>     </a:t>
            </a:r>
            <a:br>
              <a:rPr lang="en-US" sz="1900" b="1" dirty="0">
                <a:solidFill>
                  <a:schemeClr val="tx1">
                    <a:lumMod val="95000"/>
                    <a:lumOff val="5000"/>
                  </a:schemeClr>
                </a:solidFill>
              </a:rPr>
            </a:br>
            <a:r>
              <a:rPr lang="en-US" sz="1900" b="1" dirty="0">
                <a:solidFill>
                  <a:schemeClr val="tx1">
                    <a:lumMod val="95000"/>
                    <a:lumOff val="5000"/>
                  </a:schemeClr>
                </a:solidFill>
              </a:rPr>
              <a:t>     String closeCommand = "AT+CIPCLOSE="; </a:t>
            </a:r>
            <a:br>
              <a:rPr lang="en-US" sz="1900" b="1" dirty="0">
                <a:solidFill>
                  <a:schemeClr val="tx1">
                    <a:lumMod val="95000"/>
                    <a:lumOff val="5000"/>
                  </a:schemeClr>
                </a:solidFill>
              </a:rPr>
            </a:br>
            <a:r>
              <a:rPr lang="en-US" sz="1900" b="1" dirty="0">
                <a:solidFill>
                  <a:schemeClr val="tx1">
                    <a:lumMod val="95000"/>
                    <a:lumOff val="5000"/>
                  </a:schemeClr>
                </a:solidFill>
              </a:rPr>
              <a:t>     closeCommand+=connectionId; // append connection id</a:t>
            </a:r>
            <a:br>
              <a:rPr lang="en-US" sz="1900" b="1" dirty="0">
                <a:solidFill>
                  <a:schemeClr val="tx1">
                    <a:lumMod val="95000"/>
                    <a:lumOff val="5000"/>
                  </a:schemeClr>
                </a:solidFill>
              </a:rPr>
            </a:br>
            <a:r>
              <a:rPr lang="en-US" sz="1900" b="1" dirty="0">
                <a:solidFill>
                  <a:schemeClr val="tx1">
                    <a:lumMod val="95000"/>
                    <a:lumOff val="5000"/>
                  </a:schemeClr>
                </a:solidFill>
              </a:rPr>
              <a:t>     closeCommand+="\r\n";</a:t>
            </a:r>
            <a:br>
              <a:rPr lang="en-US" sz="1900" b="1" dirty="0">
                <a:solidFill>
                  <a:schemeClr val="tx1">
                    <a:lumMod val="95000"/>
                    <a:lumOff val="5000"/>
                  </a:schemeClr>
                </a:solidFill>
              </a:rPr>
            </a:br>
            <a:r>
              <a:rPr lang="en-US" sz="1900" b="1" dirty="0">
                <a:solidFill>
                  <a:schemeClr val="tx1">
                    <a:lumMod val="95000"/>
                    <a:lumOff val="5000"/>
                  </a:schemeClr>
                </a:solidFill>
              </a:rPr>
              <a:t>     </a:t>
            </a:r>
            <a:br>
              <a:rPr lang="en-US" sz="1900" b="1" dirty="0">
                <a:solidFill>
                  <a:schemeClr val="tx1">
                    <a:lumMod val="95000"/>
                    <a:lumOff val="5000"/>
                  </a:schemeClr>
                </a:solidFill>
              </a:rPr>
            </a:br>
            <a:r>
              <a:rPr lang="en-US" sz="1900" b="1" dirty="0">
                <a:solidFill>
                  <a:schemeClr val="tx1">
                    <a:lumMod val="95000"/>
                    <a:lumOff val="5000"/>
                  </a:schemeClr>
                </a:solidFill>
              </a:rPr>
              <a:t>     sendData(closeCommand,3000,DEBUG);</a:t>
            </a:r>
            <a:br>
              <a:rPr lang="en-US" sz="1900" b="1" dirty="0">
                <a:solidFill>
                  <a:schemeClr val="tx1">
                    <a:lumMod val="95000"/>
                    <a:lumOff val="5000"/>
                  </a:schemeClr>
                </a:solidFill>
              </a:rPr>
            </a:br>
            <a:r>
              <a:rPr lang="en-US" sz="1900" b="1" dirty="0">
                <a:solidFill>
                  <a:schemeClr val="tx1">
                    <a:lumMod val="95000"/>
                    <a:lumOff val="5000"/>
                  </a:schemeClr>
                </a:solidFill>
              </a:rPr>
              <a:t>    }</a:t>
            </a:r>
            <a:br>
              <a:rPr lang="en-US" sz="1900" b="1" dirty="0">
                <a:solidFill>
                  <a:schemeClr val="tx1">
                    <a:lumMod val="95000"/>
                    <a:lumOff val="5000"/>
                  </a:schemeClr>
                </a:solidFill>
              </a:rPr>
            </a:br>
            <a:r>
              <a:rPr lang="en-US" sz="1900" b="1" dirty="0">
                <a:solidFill>
                  <a:schemeClr val="tx1">
                    <a:lumMod val="95000"/>
                    <a:lumOff val="5000"/>
                  </a:schemeClr>
                </a:solidFill>
              </a:rPr>
              <a:t>  }</a:t>
            </a:r>
          </a:p>
        </p:txBody>
      </p:sp>
    </p:spTree>
    <p:extLst>
      <p:ext uri="{BB962C8B-B14F-4D97-AF65-F5344CB8AC3E}">
        <p14:creationId xmlns:p14="http://schemas.microsoft.com/office/powerpoint/2010/main" val="41836588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CBAE9FB-3D29-403A-8EAF-DA62A5D0CCCD}"/>
              </a:ext>
            </a:extLst>
          </p:cNvPr>
          <p:cNvSpPr>
            <a:spLocks noGrp="1"/>
          </p:cNvSpPr>
          <p:nvPr>
            <p:ph sz="half" idx="1"/>
          </p:nvPr>
        </p:nvSpPr>
        <p:spPr>
          <a:xfrm>
            <a:off x="0" y="0"/>
            <a:ext cx="12191999" cy="6858000"/>
          </a:xfrm>
        </p:spPr>
        <p:txBody>
          <a:bodyPr>
            <a:noAutofit/>
          </a:bodyPr>
          <a:lstStyle/>
          <a:p>
            <a:pPr marL="0" indent="0">
              <a:buNone/>
            </a:pPr>
            <a:r>
              <a:rPr lang="en-US" sz="1050" b="1" dirty="0">
                <a:solidFill>
                  <a:schemeClr val="tx1">
                    <a:lumMod val="95000"/>
                    <a:lumOff val="5000"/>
                  </a:schemeClr>
                </a:solidFill>
              </a:rPr>
              <a:t>lcd.setCursor (0, 0);</a:t>
            </a:r>
            <a:br>
              <a:rPr lang="en-US" sz="1050" b="1" dirty="0">
                <a:solidFill>
                  <a:schemeClr val="tx1">
                    <a:lumMod val="95000"/>
                    <a:lumOff val="5000"/>
                  </a:schemeClr>
                </a:solidFill>
              </a:rPr>
            </a:br>
            <a:r>
              <a:rPr lang="en-US" sz="1050" b="1" dirty="0">
                <a:solidFill>
                  <a:schemeClr val="tx1">
                    <a:lumMod val="95000"/>
                    <a:lumOff val="5000"/>
                  </a:schemeClr>
                </a:solidFill>
              </a:rPr>
              <a:t>lcd.print ("Air Quality is ");</a:t>
            </a:r>
            <a:br>
              <a:rPr lang="en-US" sz="1050" b="1" dirty="0">
                <a:solidFill>
                  <a:schemeClr val="tx1">
                    <a:lumMod val="95000"/>
                    <a:lumOff val="5000"/>
                  </a:schemeClr>
                </a:solidFill>
              </a:rPr>
            </a:br>
            <a:r>
              <a:rPr lang="en-US" sz="1050" b="1" dirty="0">
                <a:solidFill>
                  <a:schemeClr val="tx1">
                    <a:lumMod val="95000"/>
                    <a:lumOff val="5000"/>
                  </a:schemeClr>
                </a:solidFill>
              </a:rPr>
              <a:t>lcd.print (air_quality);</a:t>
            </a:r>
            <a:br>
              <a:rPr lang="en-US" sz="1050" b="1" dirty="0">
                <a:solidFill>
                  <a:schemeClr val="tx1">
                    <a:lumMod val="95000"/>
                    <a:lumOff val="5000"/>
                  </a:schemeClr>
                </a:solidFill>
              </a:rPr>
            </a:br>
            <a:r>
              <a:rPr lang="en-US" sz="1050" b="1" dirty="0">
                <a:solidFill>
                  <a:schemeClr val="tx1">
                    <a:lumMod val="95000"/>
                    <a:lumOff val="5000"/>
                  </a:schemeClr>
                </a:solidFill>
              </a:rPr>
              <a:t>lcd.print (" PPM ");</a:t>
            </a:r>
            <a:br>
              <a:rPr lang="en-US" sz="1050" b="1" dirty="0">
                <a:solidFill>
                  <a:schemeClr val="tx1">
                    <a:lumMod val="95000"/>
                    <a:lumOff val="5000"/>
                  </a:schemeClr>
                </a:solidFill>
              </a:rPr>
            </a:br>
            <a:r>
              <a:rPr lang="en-US" sz="1050" b="1" dirty="0">
                <a:solidFill>
                  <a:schemeClr val="tx1">
                    <a:lumMod val="95000"/>
                    <a:lumOff val="5000"/>
                  </a:schemeClr>
                </a:solidFill>
              </a:rPr>
              <a:t>lcd.setCursor (0,1);</a:t>
            </a:r>
            <a:br>
              <a:rPr lang="en-US" sz="1050" b="1" dirty="0">
                <a:solidFill>
                  <a:schemeClr val="tx1">
                    <a:lumMod val="95000"/>
                    <a:lumOff val="5000"/>
                  </a:schemeClr>
                </a:solidFill>
              </a:rPr>
            </a:br>
            <a:r>
              <a:rPr lang="en-US" sz="1050" b="1" dirty="0">
                <a:solidFill>
                  <a:schemeClr val="tx1">
                    <a:lumMod val="95000"/>
                    <a:lumOff val="5000"/>
                  </a:schemeClr>
                </a:solidFill>
              </a:rPr>
              <a:t>if (air_quality&lt;=1000)</a:t>
            </a:r>
            <a:br>
              <a:rPr lang="en-US" sz="1050" b="1" dirty="0">
                <a:solidFill>
                  <a:schemeClr val="tx1">
                    <a:lumMod val="95000"/>
                    <a:lumOff val="5000"/>
                  </a:schemeClr>
                </a:solidFill>
              </a:rPr>
            </a:br>
            <a:r>
              <a:rPr lang="en-US" sz="1050" b="1" dirty="0">
                <a:solidFill>
                  <a:schemeClr val="tx1">
                    <a:lumMod val="95000"/>
                    <a:lumOff val="5000"/>
                  </a:schemeClr>
                </a:solidFill>
              </a:rPr>
              <a:t>{</a:t>
            </a:r>
            <a:br>
              <a:rPr lang="en-US" sz="1050" b="1" dirty="0">
                <a:solidFill>
                  <a:schemeClr val="tx1">
                    <a:lumMod val="95000"/>
                    <a:lumOff val="5000"/>
                  </a:schemeClr>
                </a:solidFill>
              </a:rPr>
            </a:br>
            <a:r>
              <a:rPr lang="en-US" sz="1050" b="1" dirty="0">
                <a:solidFill>
                  <a:schemeClr val="tx1">
                    <a:lumMod val="95000"/>
                    <a:lumOff val="5000"/>
                  </a:schemeClr>
                </a:solidFill>
              </a:rPr>
              <a:t>lcd.print("Fresh Air");</a:t>
            </a:r>
            <a:br>
              <a:rPr lang="en-US" sz="1050" b="1" dirty="0">
                <a:solidFill>
                  <a:schemeClr val="tx1">
                    <a:lumMod val="95000"/>
                    <a:lumOff val="5000"/>
                  </a:schemeClr>
                </a:solidFill>
              </a:rPr>
            </a:br>
            <a:r>
              <a:rPr lang="en-US" sz="1050" b="1" dirty="0">
                <a:solidFill>
                  <a:schemeClr val="tx1">
                    <a:lumMod val="95000"/>
                    <a:lumOff val="5000"/>
                  </a:schemeClr>
                </a:solidFill>
              </a:rPr>
              <a:t>digitalWrite(8, LOW);</a:t>
            </a:r>
            <a:br>
              <a:rPr lang="en-US" sz="1050" b="1" dirty="0">
                <a:solidFill>
                  <a:schemeClr val="tx1">
                    <a:lumMod val="95000"/>
                    <a:lumOff val="5000"/>
                  </a:schemeClr>
                </a:solidFill>
              </a:rPr>
            </a:br>
            <a:r>
              <a:rPr lang="en-US" sz="1050" b="1" dirty="0">
                <a:solidFill>
                  <a:schemeClr val="tx1">
                    <a:lumMod val="95000"/>
                    <a:lumOff val="5000"/>
                  </a:schemeClr>
                </a:solidFill>
              </a:rPr>
              <a:t>}</a:t>
            </a:r>
            <a:br>
              <a:rPr lang="en-US" sz="1050" b="1" dirty="0">
                <a:solidFill>
                  <a:schemeClr val="tx1">
                    <a:lumMod val="95000"/>
                    <a:lumOff val="5000"/>
                  </a:schemeClr>
                </a:solidFill>
              </a:rPr>
            </a:br>
            <a:r>
              <a:rPr lang="en-US" sz="1050" b="1" dirty="0">
                <a:solidFill>
                  <a:schemeClr val="tx1">
                    <a:lumMod val="95000"/>
                    <a:lumOff val="5000"/>
                  </a:schemeClr>
                </a:solidFill>
              </a:rPr>
              <a:t>else if( air_quality&gt;=1000 &amp;&amp; air_quality&lt;=2000 )</a:t>
            </a:r>
            <a:br>
              <a:rPr lang="en-US" sz="1050" b="1" dirty="0">
                <a:solidFill>
                  <a:schemeClr val="tx1">
                    <a:lumMod val="95000"/>
                    <a:lumOff val="5000"/>
                  </a:schemeClr>
                </a:solidFill>
              </a:rPr>
            </a:br>
            <a:r>
              <a:rPr lang="en-US" sz="1050" b="1" dirty="0">
                <a:solidFill>
                  <a:schemeClr val="tx1">
                    <a:lumMod val="95000"/>
                    <a:lumOff val="5000"/>
                  </a:schemeClr>
                </a:solidFill>
              </a:rPr>
              <a:t>{</a:t>
            </a:r>
            <a:br>
              <a:rPr lang="en-US" sz="1050" b="1" dirty="0">
                <a:solidFill>
                  <a:schemeClr val="tx1">
                    <a:lumMod val="95000"/>
                    <a:lumOff val="5000"/>
                  </a:schemeClr>
                </a:solidFill>
              </a:rPr>
            </a:br>
            <a:r>
              <a:rPr lang="en-US" sz="1050" b="1" dirty="0">
                <a:solidFill>
                  <a:schemeClr val="tx1">
                    <a:lumMod val="95000"/>
                    <a:lumOff val="5000"/>
                  </a:schemeClr>
                </a:solidFill>
              </a:rPr>
              <a:t>lcd.print("Poor Air, Open Windows");</a:t>
            </a:r>
            <a:br>
              <a:rPr lang="en-US" sz="1050" b="1" dirty="0">
                <a:solidFill>
                  <a:schemeClr val="tx1">
                    <a:lumMod val="95000"/>
                    <a:lumOff val="5000"/>
                  </a:schemeClr>
                </a:solidFill>
              </a:rPr>
            </a:br>
            <a:r>
              <a:rPr lang="en-US" sz="1050" b="1" dirty="0">
                <a:solidFill>
                  <a:schemeClr val="tx1">
                    <a:lumMod val="95000"/>
                    <a:lumOff val="5000"/>
                  </a:schemeClr>
                </a:solidFill>
              </a:rPr>
              <a:t>digitalWrite(8, HIGH );</a:t>
            </a:r>
            <a:br>
              <a:rPr lang="en-US" sz="1050" b="1" dirty="0">
                <a:solidFill>
                  <a:schemeClr val="tx1">
                    <a:lumMod val="95000"/>
                    <a:lumOff val="5000"/>
                  </a:schemeClr>
                </a:solidFill>
              </a:rPr>
            </a:br>
            <a:r>
              <a:rPr lang="en-US" sz="1050" b="1" dirty="0">
                <a:solidFill>
                  <a:schemeClr val="tx1">
                    <a:lumMod val="95000"/>
                    <a:lumOff val="5000"/>
                  </a:schemeClr>
                </a:solidFill>
              </a:rPr>
              <a:t>}</a:t>
            </a:r>
            <a:br>
              <a:rPr lang="en-US" sz="1050" b="1" dirty="0">
                <a:solidFill>
                  <a:schemeClr val="tx1">
                    <a:lumMod val="95000"/>
                    <a:lumOff val="5000"/>
                  </a:schemeClr>
                </a:solidFill>
              </a:rPr>
            </a:br>
            <a:r>
              <a:rPr lang="en-US" sz="1050" b="1" dirty="0">
                <a:solidFill>
                  <a:schemeClr val="tx1">
                    <a:lumMod val="95000"/>
                    <a:lumOff val="5000"/>
                  </a:schemeClr>
                </a:solidFill>
              </a:rPr>
              <a:t>else if (air_quality&gt;=2000 )</a:t>
            </a:r>
            <a:br>
              <a:rPr lang="en-US" sz="1050" b="1" dirty="0">
                <a:solidFill>
                  <a:schemeClr val="tx1">
                    <a:lumMod val="95000"/>
                    <a:lumOff val="5000"/>
                  </a:schemeClr>
                </a:solidFill>
              </a:rPr>
            </a:br>
            <a:r>
              <a:rPr lang="en-US" sz="1050" b="1" dirty="0">
                <a:solidFill>
                  <a:schemeClr val="tx1">
                    <a:lumMod val="95000"/>
                    <a:lumOff val="5000"/>
                  </a:schemeClr>
                </a:solidFill>
              </a:rPr>
              <a:t>{</a:t>
            </a:r>
            <a:br>
              <a:rPr lang="en-US" sz="1050" b="1" dirty="0">
                <a:solidFill>
                  <a:schemeClr val="tx1">
                    <a:lumMod val="95000"/>
                    <a:lumOff val="5000"/>
                  </a:schemeClr>
                </a:solidFill>
              </a:rPr>
            </a:br>
            <a:r>
              <a:rPr lang="en-US" sz="1050" b="1" dirty="0">
                <a:solidFill>
                  <a:schemeClr val="tx1">
                    <a:lumMod val="95000"/>
                    <a:lumOff val="5000"/>
                  </a:schemeClr>
                </a:solidFill>
              </a:rPr>
              <a:t>lcd.print("Danger! Move to Fresh Air");</a:t>
            </a:r>
            <a:br>
              <a:rPr lang="en-US" sz="1050" b="1" dirty="0">
                <a:solidFill>
                  <a:schemeClr val="tx1">
                    <a:lumMod val="95000"/>
                    <a:lumOff val="5000"/>
                  </a:schemeClr>
                </a:solidFill>
              </a:rPr>
            </a:br>
            <a:r>
              <a:rPr lang="en-US" sz="1050" b="1" dirty="0">
                <a:solidFill>
                  <a:schemeClr val="tx1">
                    <a:lumMod val="95000"/>
                    <a:lumOff val="5000"/>
                  </a:schemeClr>
                </a:solidFill>
              </a:rPr>
              <a:t>digitalWrite(8, HIGH);   // turn the LED on</a:t>
            </a:r>
            <a:br>
              <a:rPr lang="en-US" sz="1050" b="1" dirty="0">
                <a:solidFill>
                  <a:schemeClr val="tx1">
                    <a:lumMod val="95000"/>
                    <a:lumOff val="5000"/>
                  </a:schemeClr>
                </a:solidFill>
              </a:rPr>
            </a:br>
            <a:r>
              <a:rPr lang="en-US" sz="1050" b="1" dirty="0">
                <a:solidFill>
                  <a:schemeClr val="tx1">
                    <a:lumMod val="95000"/>
                    <a:lumOff val="5000"/>
                  </a:schemeClr>
                </a:solidFill>
              </a:rPr>
              <a:t>}</a:t>
            </a:r>
            <a:br>
              <a:rPr lang="en-US" sz="1050" b="1" dirty="0">
                <a:solidFill>
                  <a:schemeClr val="tx1">
                    <a:lumMod val="95000"/>
                    <a:lumOff val="5000"/>
                  </a:schemeClr>
                </a:solidFill>
              </a:rPr>
            </a:br>
            <a:r>
              <a:rPr lang="en-US" sz="1050" b="1" dirty="0">
                <a:solidFill>
                  <a:schemeClr val="tx1">
                    <a:lumMod val="95000"/>
                    <a:lumOff val="5000"/>
                  </a:schemeClr>
                </a:solidFill>
              </a:rPr>
              <a:t>lcd.scrollDisplayLeft();</a:t>
            </a:r>
            <a:br>
              <a:rPr lang="en-US" sz="1050" b="1" dirty="0">
                <a:solidFill>
                  <a:schemeClr val="tx1">
                    <a:lumMod val="95000"/>
                    <a:lumOff val="5000"/>
                  </a:schemeClr>
                </a:solidFill>
              </a:rPr>
            </a:br>
            <a:r>
              <a:rPr lang="en-US" sz="1050" b="1" dirty="0">
                <a:solidFill>
                  <a:schemeClr val="tx1">
                    <a:lumMod val="95000"/>
                    <a:lumOff val="5000"/>
                  </a:schemeClr>
                </a:solidFill>
              </a:rPr>
              <a:t>delay(1000);</a:t>
            </a:r>
            <a:br>
              <a:rPr lang="en-US" sz="1050" b="1" dirty="0">
                <a:solidFill>
                  <a:schemeClr val="tx1">
                    <a:lumMod val="95000"/>
                    <a:lumOff val="5000"/>
                  </a:schemeClr>
                </a:solidFill>
              </a:rPr>
            </a:br>
            <a:r>
              <a:rPr lang="en-US" sz="1050" b="1" dirty="0">
                <a:solidFill>
                  <a:schemeClr val="tx1">
                    <a:lumMod val="95000"/>
                    <a:lumOff val="5000"/>
                  </a:schemeClr>
                </a:solidFill>
              </a:rPr>
              <a:t>}</a:t>
            </a:r>
            <a:br>
              <a:rPr lang="en-US" sz="1050" b="1" dirty="0">
                <a:solidFill>
                  <a:schemeClr val="tx1">
                    <a:lumMod val="95000"/>
                    <a:lumOff val="5000"/>
                  </a:schemeClr>
                </a:solidFill>
              </a:rPr>
            </a:br>
            <a:r>
              <a:rPr lang="en-US" sz="1050" b="1" dirty="0">
                <a:solidFill>
                  <a:schemeClr val="tx1">
                    <a:lumMod val="95000"/>
                    <a:lumOff val="5000"/>
                  </a:schemeClr>
                </a:solidFill>
              </a:rPr>
              <a:t>String sendData(String command, const int timeout, boolean debug)</a:t>
            </a:r>
            <a:br>
              <a:rPr lang="en-US" sz="1050" b="1" dirty="0">
                <a:solidFill>
                  <a:schemeClr val="tx1">
                    <a:lumMod val="95000"/>
                    <a:lumOff val="5000"/>
                  </a:schemeClr>
                </a:solidFill>
              </a:rPr>
            </a:br>
            <a:r>
              <a:rPr lang="en-US" sz="1050" b="1" dirty="0">
                <a:solidFill>
                  <a:schemeClr val="tx1">
                    <a:lumMod val="95000"/>
                    <a:lumOff val="5000"/>
                  </a:schemeClr>
                </a:solidFill>
              </a:rPr>
              <a:t>{</a:t>
            </a:r>
            <a:br>
              <a:rPr lang="en-US" sz="1050" b="1" dirty="0">
                <a:solidFill>
                  <a:schemeClr val="tx1">
                    <a:lumMod val="95000"/>
                    <a:lumOff val="5000"/>
                  </a:schemeClr>
                </a:solidFill>
              </a:rPr>
            </a:br>
            <a:r>
              <a:rPr lang="en-US" sz="1050" b="1" dirty="0">
                <a:solidFill>
                  <a:schemeClr val="tx1">
                    <a:lumMod val="95000"/>
                    <a:lumOff val="5000"/>
                  </a:schemeClr>
                </a:solidFill>
              </a:rPr>
              <a:t>    String response = ""; </a:t>
            </a:r>
            <a:br>
              <a:rPr lang="en-US" sz="1050" b="1" dirty="0">
                <a:solidFill>
                  <a:schemeClr val="tx1">
                    <a:lumMod val="95000"/>
                    <a:lumOff val="5000"/>
                  </a:schemeClr>
                </a:solidFill>
              </a:rPr>
            </a:br>
            <a:r>
              <a:rPr lang="en-US" sz="1050" b="1" dirty="0">
                <a:solidFill>
                  <a:schemeClr val="tx1">
                    <a:lumMod val="95000"/>
                    <a:lumOff val="5000"/>
                  </a:schemeClr>
                </a:solidFill>
              </a:rPr>
              <a:t>    esp8266.print(command); // send the read character to the esp8266</a:t>
            </a:r>
            <a:br>
              <a:rPr lang="en-US" sz="1050" b="1" dirty="0">
                <a:solidFill>
                  <a:schemeClr val="tx1">
                    <a:lumMod val="95000"/>
                    <a:lumOff val="5000"/>
                  </a:schemeClr>
                </a:solidFill>
              </a:rPr>
            </a:br>
            <a:r>
              <a:rPr lang="en-US" sz="1050" b="1" dirty="0">
                <a:solidFill>
                  <a:schemeClr val="tx1">
                    <a:lumMod val="95000"/>
                    <a:lumOff val="5000"/>
                  </a:schemeClr>
                </a:solidFill>
              </a:rPr>
              <a:t>    long int time = millis();</a:t>
            </a:r>
            <a:br>
              <a:rPr lang="en-US" sz="1050" b="1" dirty="0">
                <a:solidFill>
                  <a:schemeClr val="tx1">
                    <a:lumMod val="95000"/>
                    <a:lumOff val="5000"/>
                  </a:schemeClr>
                </a:solidFill>
              </a:rPr>
            </a:br>
            <a:r>
              <a:rPr lang="en-US" sz="1050" b="1" dirty="0">
                <a:solidFill>
                  <a:schemeClr val="tx1">
                    <a:lumMod val="95000"/>
                    <a:lumOff val="5000"/>
                  </a:schemeClr>
                </a:solidFill>
              </a:rPr>
              <a:t>    while( (time+timeout) &gt; millis())</a:t>
            </a:r>
            <a:br>
              <a:rPr lang="en-US" sz="1050" b="1" dirty="0">
                <a:solidFill>
                  <a:schemeClr val="tx1">
                    <a:lumMod val="95000"/>
                    <a:lumOff val="5000"/>
                  </a:schemeClr>
                </a:solidFill>
              </a:rPr>
            </a:br>
            <a:r>
              <a:rPr lang="en-US" sz="1050" b="1" dirty="0">
                <a:solidFill>
                  <a:schemeClr val="tx1">
                    <a:lumMod val="95000"/>
                    <a:lumOff val="5000"/>
                  </a:schemeClr>
                </a:solidFill>
              </a:rPr>
              <a:t>    {</a:t>
            </a:r>
            <a:br>
              <a:rPr lang="en-US" sz="1050" b="1" dirty="0">
                <a:solidFill>
                  <a:schemeClr val="tx1">
                    <a:lumMod val="95000"/>
                    <a:lumOff val="5000"/>
                  </a:schemeClr>
                </a:solidFill>
              </a:rPr>
            </a:br>
            <a:r>
              <a:rPr lang="en-US" sz="1050" b="1" dirty="0">
                <a:solidFill>
                  <a:schemeClr val="tx1">
                    <a:lumMod val="95000"/>
                    <a:lumOff val="5000"/>
                  </a:schemeClr>
                </a:solidFill>
              </a:rPr>
              <a:t>      while(esp8266.available())</a:t>
            </a:r>
            <a:br>
              <a:rPr lang="en-US" sz="1050" b="1" dirty="0">
                <a:solidFill>
                  <a:schemeClr val="tx1">
                    <a:lumMod val="95000"/>
                    <a:lumOff val="5000"/>
                  </a:schemeClr>
                </a:solidFill>
              </a:rPr>
            </a:br>
            <a:r>
              <a:rPr lang="en-US" sz="1050" b="1" dirty="0">
                <a:solidFill>
                  <a:schemeClr val="tx1">
                    <a:lumMod val="95000"/>
                    <a:lumOff val="5000"/>
                  </a:schemeClr>
                </a:solidFill>
              </a:rPr>
              <a:t>      {</a:t>
            </a:r>
            <a:br>
              <a:rPr lang="en-US" sz="1050" b="1" dirty="0">
                <a:solidFill>
                  <a:schemeClr val="tx1">
                    <a:lumMod val="95000"/>
                    <a:lumOff val="5000"/>
                  </a:schemeClr>
                </a:solidFill>
              </a:rPr>
            </a:br>
            <a:r>
              <a:rPr lang="en-US" sz="1050" b="1" dirty="0">
                <a:solidFill>
                  <a:schemeClr val="tx1">
                    <a:lumMod val="95000"/>
                    <a:lumOff val="5000"/>
                  </a:schemeClr>
                </a:solidFill>
              </a:rPr>
              <a:t>        // The esp has data so display its output to the serial window </a:t>
            </a:r>
            <a:br>
              <a:rPr lang="en-US" sz="1050" b="1" dirty="0">
                <a:solidFill>
                  <a:schemeClr val="tx1">
                    <a:lumMod val="95000"/>
                    <a:lumOff val="5000"/>
                  </a:schemeClr>
                </a:solidFill>
              </a:rPr>
            </a:br>
            <a:r>
              <a:rPr lang="en-US" sz="1050" b="1" dirty="0">
                <a:solidFill>
                  <a:schemeClr val="tx1">
                    <a:lumMod val="95000"/>
                    <a:lumOff val="5000"/>
                  </a:schemeClr>
                </a:solidFill>
              </a:rPr>
              <a:t>        char c = esp8266.read(); // read the next character.</a:t>
            </a:r>
            <a:br>
              <a:rPr lang="en-US" sz="1050" b="1" dirty="0">
                <a:solidFill>
                  <a:schemeClr val="tx1">
                    <a:lumMod val="95000"/>
                    <a:lumOff val="5000"/>
                  </a:schemeClr>
                </a:solidFill>
              </a:rPr>
            </a:br>
            <a:r>
              <a:rPr lang="en-US" sz="1050" b="1" dirty="0">
                <a:solidFill>
                  <a:schemeClr val="tx1">
                    <a:lumMod val="95000"/>
                    <a:lumOff val="5000"/>
                  </a:schemeClr>
                </a:solidFill>
              </a:rPr>
              <a:t>        response+=c;</a:t>
            </a:r>
            <a:br>
              <a:rPr lang="en-US" sz="1050" b="1" dirty="0">
                <a:solidFill>
                  <a:schemeClr val="tx1">
                    <a:lumMod val="95000"/>
                    <a:lumOff val="5000"/>
                  </a:schemeClr>
                </a:solidFill>
              </a:rPr>
            </a:br>
            <a:r>
              <a:rPr lang="en-US" sz="1050" b="1" dirty="0">
                <a:solidFill>
                  <a:schemeClr val="tx1">
                    <a:lumMod val="95000"/>
                    <a:lumOff val="5000"/>
                  </a:schemeClr>
                </a:solidFill>
              </a:rPr>
              <a:t>      }  </a:t>
            </a:r>
            <a:br>
              <a:rPr lang="en-US" sz="1050" b="1" dirty="0">
                <a:solidFill>
                  <a:schemeClr val="tx1">
                    <a:lumMod val="95000"/>
                    <a:lumOff val="5000"/>
                  </a:schemeClr>
                </a:solidFill>
              </a:rPr>
            </a:br>
            <a:r>
              <a:rPr lang="en-US" sz="1050" b="1" dirty="0">
                <a:solidFill>
                  <a:schemeClr val="tx1">
                    <a:lumMod val="95000"/>
                    <a:lumOff val="5000"/>
                  </a:schemeClr>
                </a:solidFill>
              </a:rPr>
              <a:t>    }</a:t>
            </a:r>
            <a:br>
              <a:rPr lang="en-US" sz="1050" b="1" dirty="0">
                <a:solidFill>
                  <a:schemeClr val="tx1">
                    <a:lumMod val="95000"/>
                    <a:lumOff val="5000"/>
                  </a:schemeClr>
                </a:solidFill>
              </a:rPr>
            </a:br>
            <a:r>
              <a:rPr lang="en-US" sz="1050" b="1" dirty="0">
                <a:solidFill>
                  <a:schemeClr val="tx1">
                    <a:lumMod val="95000"/>
                    <a:lumOff val="5000"/>
                  </a:schemeClr>
                </a:solidFill>
              </a:rPr>
              <a:t>    if(debug)</a:t>
            </a:r>
            <a:br>
              <a:rPr lang="en-US" sz="1050" b="1" dirty="0">
                <a:solidFill>
                  <a:schemeClr val="tx1">
                    <a:lumMod val="95000"/>
                    <a:lumOff val="5000"/>
                  </a:schemeClr>
                </a:solidFill>
              </a:rPr>
            </a:br>
            <a:r>
              <a:rPr lang="en-US" sz="1050" b="1" dirty="0">
                <a:solidFill>
                  <a:schemeClr val="tx1">
                    <a:lumMod val="95000"/>
                    <a:lumOff val="5000"/>
                  </a:schemeClr>
                </a:solidFill>
              </a:rPr>
              <a:t>    {</a:t>
            </a:r>
            <a:br>
              <a:rPr lang="en-US" sz="1050" b="1" dirty="0">
                <a:solidFill>
                  <a:schemeClr val="tx1">
                    <a:lumMod val="95000"/>
                    <a:lumOff val="5000"/>
                  </a:schemeClr>
                </a:solidFill>
              </a:rPr>
            </a:br>
            <a:r>
              <a:rPr lang="en-US" sz="1050" b="1" dirty="0">
                <a:solidFill>
                  <a:schemeClr val="tx1">
                    <a:lumMod val="95000"/>
                    <a:lumOff val="5000"/>
                  </a:schemeClr>
                </a:solidFill>
              </a:rPr>
              <a:t>      Serial.print(response);</a:t>
            </a:r>
            <a:br>
              <a:rPr lang="en-US" sz="1050" b="1" dirty="0">
                <a:solidFill>
                  <a:schemeClr val="tx1">
                    <a:lumMod val="95000"/>
                    <a:lumOff val="5000"/>
                  </a:schemeClr>
                </a:solidFill>
              </a:rPr>
            </a:br>
            <a:r>
              <a:rPr lang="en-US" sz="1050" b="1" dirty="0">
                <a:solidFill>
                  <a:schemeClr val="tx1">
                    <a:lumMod val="95000"/>
                    <a:lumOff val="5000"/>
                  </a:schemeClr>
                </a:solidFill>
              </a:rPr>
              <a:t>    }</a:t>
            </a:r>
            <a:br>
              <a:rPr lang="en-US" sz="1050" b="1" dirty="0">
                <a:solidFill>
                  <a:schemeClr val="tx1">
                    <a:lumMod val="95000"/>
                    <a:lumOff val="5000"/>
                  </a:schemeClr>
                </a:solidFill>
              </a:rPr>
            </a:br>
            <a:r>
              <a:rPr lang="en-US" sz="1050" b="1" dirty="0">
                <a:solidFill>
                  <a:schemeClr val="tx1">
                    <a:lumMod val="95000"/>
                    <a:lumOff val="5000"/>
                  </a:schemeClr>
                </a:solidFill>
              </a:rPr>
              <a:t>    return response;}</a:t>
            </a:r>
          </a:p>
          <a:p>
            <a:endParaRPr lang="en-US" sz="1050" b="1" dirty="0">
              <a:solidFill>
                <a:schemeClr val="tx1">
                  <a:lumMod val="95000"/>
                  <a:lumOff val="5000"/>
                </a:schemeClr>
              </a:solidFill>
            </a:endParaRPr>
          </a:p>
        </p:txBody>
      </p:sp>
    </p:spTree>
    <p:extLst>
      <p:ext uri="{BB962C8B-B14F-4D97-AF65-F5344CB8AC3E}">
        <p14:creationId xmlns:p14="http://schemas.microsoft.com/office/powerpoint/2010/main" val="9153264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3AEAAA-2DD5-48AB-8C7C-9CDC172622D9}"/>
              </a:ext>
            </a:extLst>
          </p:cNvPr>
          <p:cNvSpPr>
            <a:spLocks noGrp="1"/>
          </p:cNvSpPr>
          <p:nvPr>
            <p:ph type="title"/>
          </p:nvPr>
        </p:nvSpPr>
        <p:spPr>
          <a:xfrm>
            <a:off x="1154954" y="648816"/>
            <a:ext cx="8761413" cy="706964"/>
          </a:xfrm>
        </p:spPr>
        <p:txBody>
          <a:bodyPr/>
          <a:lstStyle/>
          <a:p>
            <a:pPr algn="ctr"/>
            <a:r>
              <a:rPr lang="en-IN" b="1" dirty="0"/>
              <a:t>CIRCUIT</a:t>
            </a:r>
            <a:r>
              <a:rPr lang="en-IN" dirty="0"/>
              <a:t> </a:t>
            </a:r>
            <a:endParaRPr lang="en-US" dirty="0"/>
          </a:p>
        </p:txBody>
      </p:sp>
      <p:pic>
        <p:nvPicPr>
          <p:cNvPr id="4" name="Content Placeholder 3" descr="IOT based Air Pollution Monitoring System using Arduino">
            <a:extLst>
              <a:ext uri="{FF2B5EF4-FFF2-40B4-BE49-F238E27FC236}">
                <a16:creationId xmlns:a16="http://schemas.microsoft.com/office/drawing/2014/main" id="{8F58765A-D24D-4D31-B17E-F2703919E823}"/>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bwMode="auto">
          <a:xfrm>
            <a:off x="3255482" y="2016125"/>
            <a:ext cx="5995360" cy="3449638"/>
          </a:xfrm>
          <a:prstGeom prst="rect">
            <a:avLst/>
          </a:prstGeom>
          <a:noFill/>
          <a:ln>
            <a:noFill/>
          </a:ln>
        </p:spPr>
      </p:pic>
    </p:spTree>
    <p:extLst>
      <p:ext uri="{BB962C8B-B14F-4D97-AF65-F5344CB8AC3E}">
        <p14:creationId xmlns:p14="http://schemas.microsoft.com/office/powerpoint/2010/main" val="33659878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id="{5FFD02F5-B837-44D9-B5CD-552FAF2BAF3E}"/>
              </a:ext>
            </a:extLst>
          </p:cNvPr>
          <p:cNvGraphicFramePr>
            <a:graphicFrameLocks noGrp="1"/>
          </p:cNvGraphicFramePr>
          <p:nvPr>
            <p:extLst>
              <p:ext uri="{D42A27DB-BD31-4B8C-83A1-F6EECF244321}">
                <p14:modId xmlns:p14="http://schemas.microsoft.com/office/powerpoint/2010/main" val="133808161"/>
              </p:ext>
            </p:extLst>
          </p:nvPr>
        </p:nvGraphicFramePr>
        <p:xfrm>
          <a:off x="649705" y="503095"/>
          <a:ext cx="9829804" cy="5404409"/>
        </p:xfrm>
        <a:graphic>
          <a:graphicData uri="http://schemas.openxmlformats.org/drawingml/2006/table">
            <a:tbl>
              <a:tblPr firstRow="1" bandRow="1">
                <a:tableStyleId>{5C22544A-7EE6-4342-B048-85BDC9FD1C3A}</a:tableStyleId>
              </a:tblPr>
              <a:tblGrid>
                <a:gridCol w="2457451">
                  <a:extLst>
                    <a:ext uri="{9D8B030D-6E8A-4147-A177-3AD203B41FA5}">
                      <a16:colId xmlns:a16="http://schemas.microsoft.com/office/drawing/2014/main" val="2991826509"/>
                    </a:ext>
                  </a:extLst>
                </a:gridCol>
                <a:gridCol w="2457451">
                  <a:extLst>
                    <a:ext uri="{9D8B030D-6E8A-4147-A177-3AD203B41FA5}">
                      <a16:colId xmlns:a16="http://schemas.microsoft.com/office/drawing/2014/main" val="2456484275"/>
                    </a:ext>
                  </a:extLst>
                </a:gridCol>
                <a:gridCol w="2457451">
                  <a:extLst>
                    <a:ext uri="{9D8B030D-6E8A-4147-A177-3AD203B41FA5}">
                      <a16:colId xmlns:a16="http://schemas.microsoft.com/office/drawing/2014/main" val="549927827"/>
                    </a:ext>
                  </a:extLst>
                </a:gridCol>
                <a:gridCol w="2457451">
                  <a:extLst>
                    <a:ext uri="{9D8B030D-6E8A-4147-A177-3AD203B41FA5}">
                      <a16:colId xmlns:a16="http://schemas.microsoft.com/office/drawing/2014/main" val="2240260173"/>
                    </a:ext>
                  </a:extLst>
                </a:gridCol>
              </a:tblGrid>
              <a:tr h="2280957">
                <a:tc>
                  <a:txBody>
                    <a:bodyPr/>
                    <a:lstStyle/>
                    <a:p>
                      <a:pPr algn="ctr"/>
                      <a:r>
                        <a:rPr lang="en-IN" sz="3600" dirty="0"/>
                        <a:t>Serial</a:t>
                      </a:r>
                    </a:p>
                    <a:p>
                      <a:pPr algn="ctr"/>
                      <a:r>
                        <a:rPr lang="en-IN" sz="3600" dirty="0"/>
                        <a:t> Number</a:t>
                      </a:r>
                      <a:endParaRPr lang="en-US" sz="3600" dirty="0"/>
                    </a:p>
                  </a:txBody>
                  <a:tcPr/>
                </a:tc>
                <a:tc>
                  <a:txBody>
                    <a:bodyPr/>
                    <a:lstStyle/>
                    <a:p>
                      <a:pPr algn="ctr"/>
                      <a:r>
                        <a:rPr lang="en-IN" sz="3600" dirty="0"/>
                        <a:t>Student </a:t>
                      </a:r>
                    </a:p>
                    <a:p>
                      <a:pPr algn="ctr"/>
                      <a:r>
                        <a:rPr lang="en-IN" sz="3600" dirty="0"/>
                        <a:t>Name</a:t>
                      </a:r>
                      <a:endParaRPr lang="en-US" sz="3600" dirty="0"/>
                    </a:p>
                  </a:txBody>
                  <a:tcPr/>
                </a:tc>
                <a:tc>
                  <a:txBody>
                    <a:bodyPr/>
                    <a:lstStyle/>
                    <a:p>
                      <a:pPr algn="ctr"/>
                      <a:r>
                        <a:rPr lang="en-IN" sz="2800" dirty="0"/>
                        <a:t>Registration </a:t>
                      </a:r>
                    </a:p>
                    <a:p>
                      <a:pPr algn="ctr"/>
                      <a:r>
                        <a:rPr lang="en-IN" sz="2800" dirty="0"/>
                        <a:t>Number</a:t>
                      </a:r>
                      <a:endParaRPr lang="en-US" sz="2800" dirty="0"/>
                    </a:p>
                  </a:txBody>
                  <a:tcPr/>
                </a:tc>
                <a:tc>
                  <a:txBody>
                    <a:bodyPr/>
                    <a:lstStyle/>
                    <a:p>
                      <a:pPr algn="ctr"/>
                      <a:r>
                        <a:rPr lang="en-IN" sz="3600" dirty="0"/>
                        <a:t>Roll</a:t>
                      </a:r>
                    </a:p>
                    <a:p>
                      <a:pPr algn="ctr"/>
                      <a:r>
                        <a:rPr lang="en-IN" sz="3600" dirty="0"/>
                        <a:t> Number</a:t>
                      </a:r>
                      <a:endParaRPr lang="en-US" sz="3600" dirty="0"/>
                    </a:p>
                  </a:txBody>
                  <a:tcPr/>
                </a:tc>
                <a:extLst>
                  <a:ext uri="{0D108BD9-81ED-4DB2-BD59-A6C34878D82A}">
                    <a16:rowId xmlns:a16="http://schemas.microsoft.com/office/drawing/2014/main" val="1206452026"/>
                  </a:ext>
                </a:extLst>
              </a:tr>
              <a:tr h="1253236">
                <a:tc>
                  <a:txBody>
                    <a:bodyPr/>
                    <a:lstStyle/>
                    <a:p>
                      <a:pPr algn="ctr"/>
                      <a:r>
                        <a:rPr lang="en-IN" dirty="0"/>
                        <a:t>1</a:t>
                      </a:r>
                      <a:endParaRPr lang="en-US" dirty="0"/>
                    </a:p>
                  </a:txBody>
                  <a:tcPr/>
                </a:tc>
                <a:tc>
                  <a:txBody>
                    <a:bodyPr/>
                    <a:lstStyle/>
                    <a:p>
                      <a:pPr algn="ctr"/>
                      <a:r>
                        <a:rPr lang="en-IN" dirty="0"/>
                        <a:t>Devansh Agarwal</a:t>
                      </a:r>
                      <a:endParaRPr lang="en-US" dirty="0"/>
                    </a:p>
                  </a:txBody>
                  <a:tcPr/>
                </a:tc>
                <a:tc>
                  <a:txBody>
                    <a:bodyPr/>
                    <a:lstStyle/>
                    <a:p>
                      <a:pPr algn="ctr"/>
                      <a:r>
                        <a:rPr lang="en-IN" dirty="0"/>
                        <a:t>11908637</a:t>
                      </a:r>
                      <a:endParaRPr lang="en-US" dirty="0"/>
                    </a:p>
                  </a:txBody>
                  <a:tcPr/>
                </a:tc>
                <a:tc>
                  <a:txBody>
                    <a:bodyPr/>
                    <a:lstStyle/>
                    <a:p>
                      <a:pPr algn="ctr"/>
                      <a:r>
                        <a:rPr lang="en-IN" dirty="0"/>
                        <a:t>61</a:t>
                      </a:r>
                      <a:endParaRPr lang="en-US" dirty="0"/>
                    </a:p>
                  </a:txBody>
                  <a:tcPr/>
                </a:tc>
                <a:extLst>
                  <a:ext uri="{0D108BD9-81ED-4DB2-BD59-A6C34878D82A}">
                    <a16:rowId xmlns:a16="http://schemas.microsoft.com/office/drawing/2014/main" val="1703560616"/>
                  </a:ext>
                </a:extLst>
              </a:tr>
              <a:tr h="1050684">
                <a:tc>
                  <a:txBody>
                    <a:bodyPr/>
                    <a:lstStyle/>
                    <a:p>
                      <a:pPr algn="ctr"/>
                      <a:r>
                        <a:rPr lang="en-IN" dirty="0"/>
                        <a:t>2</a:t>
                      </a:r>
                      <a:endParaRPr lang="en-US" dirty="0"/>
                    </a:p>
                  </a:txBody>
                  <a:tcPr/>
                </a:tc>
                <a:tc>
                  <a:txBody>
                    <a:bodyPr/>
                    <a:lstStyle/>
                    <a:p>
                      <a:pPr algn="ctr"/>
                      <a:r>
                        <a:rPr lang="en-IN" dirty="0"/>
                        <a:t>Neeraj Sharma</a:t>
                      </a:r>
                      <a:endParaRPr lang="en-US" dirty="0"/>
                    </a:p>
                  </a:txBody>
                  <a:tcPr/>
                </a:tc>
                <a:tc>
                  <a:txBody>
                    <a:bodyPr/>
                    <a:lstStyle/>
                    <a:p>
                      <a:pPr algn="ctr"/>
                      <a:r>
                        <a:rPr lang="en-IN" dirty="0"/>
                        <a:t>11908580</a:t>
                      </a:r>
                      <a:endParaRPr lang="en-US" dirty="0"/>
                    </a:p>
                  </a:txBody>
                  <a:tcPr/>
                </a:tc>
                <a:tc>
                  <a:txBody>
                    <a:bodyPr/>
                    <a:lstStyle/>
                    <a:p>
                      <a:pPr algn="ctr"/>
                      <a:r>
                        <a:rPr lang="en-IN" dirty="0"/>
                        <a:t>63</a:t>
                      </a:r>
                      <a:endParaRPr lang="en-US" dirty="0"/>
                    </a:p>
                  </a:txBody>
                  <a:tcPr/>
                </a:tc>
                <a:extLst>
                  <a:ext uri="{0D108BD9-81ED-4DB2-BD59-A6C34878D82A}">
                    <a16:rowId xmlns:a16="http://schemas.microsoft.com/office/drawing/2014/main" val="1036709441"/>
                  </a:ext>
                </a:extLst>
              </a:tr>
              <a:tr h="819532">
                <a:tc>
                  <a:txBody>
                    <a:bodyPr/>
                    <a:lstStyle/>
                    <a:p>
                      <a:pPr algn="ctr"/>
                      <a:r>
                        <a:rPr lang="en-IN" dirty="0"/>
                        <a:t>3</a:t>
                      </a:r>
                      <a:endParaRPr lang="en-US" dirty="0"/>
                    </a:p>
                  </a:txBody>
                  <a:tcPr/>
                </a:tc>
                <a:tc>
                  <a:txBody>
                    <a:bodyPr/>
                    <a:lstStyle/>
                    <a:p>
                      <a:pPr algn="ctr"/>
                      <a:r>
                        <a:rPr lang="en-IN" dirty="0"/>
                        <a:t>Ankit Gupta</a:t>
                      </a:r>
                      <a:endParaRPr lang="en-US" dirty="0"/>
                    </a:p>
                  </a:txBody>
                  <a:tcPr/>
                </a:tc>
                <a:tc>
                  <a:txBody>
                    <a:bodyPr/>
                    <a:lstStyle/>
                    <a:p>
                      <a:pPr algn="ctr"/>
                      <a:r>
                        <a:rPr lang="en-IN" dirty="0"/>
                        <a:t>11903499</a:t>
                      </a:r>
                      <a:endParaRPr lang="en-US" dirty="0"/>
                    </a:p>
                  </a:txBody>
                  <a:tcPr/>
                </a:tc>
                <a:tc>
                  <a:txBody>
                    <a:bodyPr/>
                    <a:lstStyle/>
                    <a:p>
                      <a:pPr algn="ctr"/>
                      <a:r>
                        <a:rPr lang="en-IN" dirty="0"/>
                        <a:t>67</a:t>
                      </a:r>
                      <a:endParaRPr lang="en-US" dirty="0"/>
                    </a:p>
                  </a:txBody>
                  <a:tcPr/>
                </a:tc>
                <a:extLst>
                  <a:ext uri="{0D108BD9-81ED-4DB2-BD59-A6C34878D82A}">
                    <a16:rowId xmlns:a16="http://schemas.microsoft.com/office/drawing/2014/main" val="2335413041"/>
                  </a:ext>
                </a:extLst>
              </a:tr>
            </a:tbl>
          </a:graphicData>
        </a:graphic>
      </p:graphicFrame>
    </p:spTree>
    <p:extLst>
      <p:ext uri="{BB962C8B-B14F-4D97-AF65-F5344CB8AC3E}">
        <p14:creationId xmlns:p14="http://schemas.microsoft.com/office/powerpoint/2010/main" val="8058535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FB9B7-8EC8-45FD-A03A-BAB3F5A10078}"/>
              </a:ext>
            </a:extLst>
          </p:cNvPr>
          <p:cNvSpPr>
            <a:spLocks noGrp="1"/>
          </p:cNvSpPr>
          <p:nvPr>
            <p:ph type="title"/>
          </p:nvPr>
        </p:nvSpPr>
        <p:spPr>
          <a:xfrm>
            <a:off x="1406113" y="1046267"/>
            <a:ext cx="8643154" cy="1887950"/>
          </a:xfrm>
        </p:spPr>
        <p:txBody>
          <a:bodyPr>
            <a:normAutofit/>
          </a:bodyPr>
          <a:lstStyle/>
          <a:p>
            <a:pPr algn="ctr"/>
            <a:r>
              <a:rPr lang="en-IN" sz="7200" b="1" dirty="0">
                <a:solidFill>
                  <a:srgbClr val="C00000"/>
                </a:solidFill>
              </a:rPr>
              <a:t>THANK YOU</a:t>
            </a:r>
            <a:endParaRPr lang="en-US" sz="7200" b="1" dirty="0">
              <a:solidFill>
                <a:srgbClr val="C00000"/>
              </a:solidFill>
            </a:endParaRPr>
          </a:p>
        </p:txBody>
      </p:sp>
    </p:spTree>
    <p:extLst>
      <p:ext uri="{BB962C8B-B14F-4D97-AF65-F5344CB8AC3E}">
        <p14:creationId xmlns:p14="http://schemas.microsoft.com/office/powerpoint/2010/main" val="32843077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7CDDD-7737-4DB1-BF47-505350C0A3E9}"/>
              </a:ext>
            </a:extLst>
          </p:cNvPr>
          <p:cNvSpPr>
            <a:spLocks noGrp="1"/>
          </p:cNvSpPr>
          <p:nvPr>
            <p:ph type="title"/>
          </p:nvPr>
        </p:nvSpPr>
        <p:spPr/>
        <p:txBody>
          <a:bodyPr/>
          <a:lstStyle/>
          <a:p>
            <a:pPr algn="ctr"/>
            <a:r>
              <a:rPr lang="en-IN" b="1" dirty="0">
                <a:solidFill>
                  <a:schemeClr val="tx1">
                    <a:lumMod val="95000"/>
                    <a:lumOff val="5000"/>
                  </a:schemeClr>
                </a:solidFill>
                <a:latin typeface="Arial Rounded MT Bold" panose="020F0704030504030204" pitchFamily="34" charset="0"/>
              </a:rPr>
              <a:t>Introduction</a:t>
            </a:r>
            <a:r>
              <a:rPr lang="en-IN" dirty="0">
                <a:solidFill>
                  <a:schemeClr val="tx1">
                    <a:lumMod val="95000"/>
                    <a:lumOff val="5000"/>
                  </a:schemeClr>
                </a:solidFill>
              </a:rPr>
              <a:t> </a:t>
            </a:r>
            <a:endParaRPr lang="en-US" dirty="0">
              <a:solidFill>
                <a:schemeClr val="tx1">
                  <a:lumMod val="95000"/>
                  <a:lumOff val="5000"/>
                </a:schemeClr>
              </a:solidFill>
            </a:endParaRPr>
          </a:p>
        </p:txBody>
      </p:sp>
      <p:sp>
        <p:nvSpPr>
          <p:cNvPr id="3" name="Content Placeholder 2">
            <a:extLst>
              <a:ext uri="{FF2B5EF4-FFF2-40B4-BE49-F238E27FC236}">
                <a16:creationId xmlns:a16="http://schemas.microsoft.com/office/drawing/2014/main" id="{5648195D-5EB7-4155-9154-78A4A2310CC0}"/>
              </a:ext>
            </a:extLst>
          </p:cNvPr>
          <p:cNvSpPr>
            <a:spLocks noGrp="1"/>
          </p:cNvSpPr>
          <p:nvPr>
            <p:ph idx="1"/>
          </p:nvPr>
        </p:nvSpPr>
        <p:spPr>
          <a:xfrm>
            <a:off x="529390" y="2603500"/>
            <a:ext cx="11177336" cy="3797300"/>
          </a:xfrm>
        </p:spPr>
        <p:txBody>
          <a:bodyPr>
            <a:normAutofit/>
          </a:bodyPr>
          <a:lstStyle/>
          <a:p>
            <a:pPr marL="0" indent="0">
              <a:buNone/>
            </a:pPr>
            <a:r>
              <a:rPr lang="en-US" sz="2000" dirty="0"/>
              <a:t>In this project we are going to make an </a:t>
            </a:r>
            <a:r>
              <a:rPr lang="en-US" sz="2000" b="1" dirty="0"/>
              <a:t>IOT Based Air Pollution Monitoring System</a:t>
            </a:r>
            <a:r>
              <a:rPr lang="en-US" sz="2000" dirty="0"/>
              <a:t> in which we will </a:t>
            </a:r>
            <a:r>
              <a:rPr lang="en-US" sz="2000" b="1" dirty="0"/>
              <a:t>monitor the Air Quality over a webserver using internet</a:t>
            </a:r>
            <a:r>
              <a:rPr lang="en-US" sz="2000" dirty="0"/>
              <a:t> and will trigger a alarm when the air quality goes down beyond a certain level, means when there are sufficient amount of harmful gases are present in the air like CO2, smoke, alcohol, benzene and NH3. It will show the air quality in PPM on the LCD and as well as on webpage so that we can monitor it very easily. You can monitor the pollution level from anywhere using your computer or mobile. We can install this system anywhere and can also trigger some device when pollution goes beyond some level, like we can switch on the Exhaust fan or can send alert SMS/mail to the user.</a:t>
            </a:r>
          </a:p>
          <a:p>
            <a:endParaRPr lang="en-US" sz="2000" dirty="0"/>
          </a:p>
        </p:txBody>
      </p:sp>
    </p:spTree>
    <p:extLst>
      <p:ext uri="{BB962C8B-B14F-4D97-AF65-F5344CB8AC3E}">
        <p14:creationId xmlns:p14="http://schemas.microsoft.com/office/powerpoint/2010/main" val="40734675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6C51F9-3916-49F7-BF1E-51B10ADF8629}"/>
              </a:ext>
            </a:extLst>
          </p:cNvPr>
          <p:cNvSpPr>
            <a:spLocks noGrp="1"/>
          </p:cNvSpPr>
          <p:nvPr>
            <p:ph type="title"/>
          </p:nvPr>
        </p:nvSpPr>
        <p:spPr>
          <a:xfrm>
            <a:off x="1154954" y="721895"/>
            <a:ext cx="8761413" cy="1070810"/>
          </a:xfrm>
        </p:spPr>
        <p:txBody>
          <a:bodyPr>
            <a:normAutofit fontScale="90000"/>
          </a:bodyPr>
          <a:lstStyle/>
          <a:p>
            <a:pPr algn="ctr"/>
            <a:br>
              <a:rPr lang="en-US" b="1" dirty="0"/>
            </a:br>
            <a:r>
              <a:rPr lang="en-US" b="1" dirty="0"/>
              <a:t>Required Components</a:t>
            </a:r>
            <a:br>
              <a:rPr lang="en-US" dirty="0"/>
            </a:br>
            <a:endParaRPr lang="en-US" dirty="0"/>
          </a:p>
        </p:txBody>
      </p:sp>
      <p:sp>
        <p:nvSpPr>
          <p:cNvPr id="3" name="Content Placeholder 2">
            <a:extLst>
              <a:ext uri="{FF2B5EF4-FFF2-40B4-BE49-F238E27FC236}">
                <a16:creationId xmlns:a16="http://schemas.microsoft.com/office/drawing/2014/main" id="{14C3FE94-BD49-4EF0-B4DD-3939707D80E2}"/>
              </a:ext>
            </a:extLst>
          </p:cNvPr>
          <p:cNvSpPr>
            <a:spLocks noGrp="1"/>
          </p:cNvSpPr>
          <p:nvPr>
            <p:ph idx="1"/>
          </p:nvPr>
        </p:nvSpPr>
        <p:spPr/>
        <p:txBody>
          <a:bodyPr>
            <a:normAutofit fontScale="85000" lnSpcReduction="20000"/>
          </a:bodyPr>
          <a:lstStyle/>
          <a:p>
            <a:pPr lvl="0"/>
            <a:r>
              <a:rPr lang="en-US" dirty="0"/>
              <a:t>MQ135 Gas sensor</a:t>
            </a:r>
          </a:p>
          <a:p>
            <a:pPr lvl="0"/>
            <a:r>
              <a:rPr lang="en-US" dirty="0"/>
              <a:t>Arduino Uno</a:t>
            </a:r>
          </a:p>
          <a:p>
            <a:pPr lvl="0"/>
            <a:r>
              <a:rPr lang="en-US" dirty="0"/>
              <a:t>Wi-Fi module ESP8266</a:t>
            </a:r>
          </a:p>
          <a:p>
            <a:pPr lvl="0"/>
            <a:r>
              <a:rPr lang="en-US" dirty="0"/>
              <a:t>16X2 LCD</a:t>
            </a:r>
          </a:p>
          <a:p>
            <a:pPr lvl="0"/>
            <a:r>
              <a:rPr lang="en-US" dirty="0"/>
              <a:t>Breadboard</a:t>
            </a:r>
          </a:p>
          <a:p>
            <a:pPr lvl="0"/>
            <a:r>
              <a:rPr lang="en-US" dirty="0"/>
              <a:t>10K potentiometer</a:t>
            </a:r>
          </a:p>
          <a:p>
            <a:pPr lvl="0"/>
            <a:r>
              <a:rPr lang="en-US" dirty="0"/>
              <a:t>1K ohm resistors</a:t>
            </a:r>
          </a:p>
          <a:p>
            <a:pPr lvl="0"/>
            <a:r>
              <a:rPr lang="en-US" dirty="0"/>
              <a:t>220 ohm resistor</a:t>
            </a:r>
          </a:p>
          <a:p>
            <a:pPr lvl="0"/>
            <a:r>
              <a:rPr lang="en-US" dirty="0"/>
              <a:t>Buzzer</a:t>
            </a:r>
          </a:p>
          <a:p>
            <a:endParaRPr lang="en-US" dirty="0"/>
          </a:p>
        </p:txBody>
      </p:sp>
    </p:spTree>
    <p:extLst>
      <p:ext uri="{BB962C8B-B14F-4D97-AF65-F5344CB8AC3E}">
        <p14:creationId xmlns:p14="http://schemas.microsoft.com/office/powerpoint/2010/main" val="29370079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F923ED-290A-4C96-B832-E7A1C561F567}"/>
              </a:ext>
            </a:extLst>
          </p:cNvPr>
          <p:cNvSpPr>
            <a:spLocks noGrp="1"/>
          </p:cNvSpPr>
          <p:nvPr>
            <p:ph type="title"/>
          </p:nvPr>
        </p:nvSpPr>
        <p:spPr/>
        <p:txBody>
          <a:bodyPr/>
          <a:lstStyle/>
          <a:p>
            <a:pPr algn="ctr"/>
            <a:r>
              <a:rPr lang="en-US" b="1" dirty="0"/>
              <a:t>Circuit Diagram </a:t>
            </a:r>
            <a:endParaRPr lang="en-US" dirty="0"/>
          </a:p>
        </p:txBody>
      </p:sp>
      <p:pic>
        <p:nvPicPr>
          <p:cNvPr id="4" name="Content Placeholder 3" descr="Iot-air-quality-monitoring-system-using-arduino-circuit">
            <a:hlinkClick r:id="rId2" tgtFrame="&quot;_blank&quot;"/>
            <a:extLst>
              <a:ext uri="{FF2B5EF4-FFF2-40B4-BE49-F238E27FC236}">
                <a16:creationId xmlns:a16="http://schemas.microsoft.com/office/drawing/2014/main" id="{1DA16A1C-50C6-4D9C-AE0F-199F505D55A2}"/>
              </a:ext>
            </a:extLst>
          </p:cNvPr>
          <p:cNvPicPr>
            <a:picLocks noGrp="1"/>
          </p:cNvPicPr>
          <p:nvPr>
            <p:ph idx="1"/>
          </p:nvPr>
        </p:nvPicPr>
        <p:blipFill>
          <a:blip r:embed="rId3">
            <a:extLst>
              <a:ext uri="{28A0092B-C50C-407E-A947-70E740481C1C}">
                <a14:useLocalDpi xmlns:a14="http://schemas.microsoft.com/office/drawing/2010/main" val="0"/>
              </a:ext>
            </a:extLst>
          </a:blip>
          <a:stretch>
            <a:fillRect/>
          </a:stretch>
        </p:blipFill>
        <p:spPr bwMode="auto">
          <a:xfrm>
            <a:off x="3768048" y="2016125"/>
            <a:ext cx="4970228" cy="3449638"/>
          </a:xfrm>
          <a:prstGeom prst="rect">
            <a:avLst/>
          </a:prstGeom>
          <a:noFill/>
          <a:ln>
            <a:noFill/>
          </a:ln>
        </p:spPr>
      </p:pic>
    </p:spTree>
    <p:extLst>
      <p:ext uri="{BB962C8B-B14F-4D97-AF65-F5344CB8AC3E}">
        <p14:creationId xmlns:p14="http://schemas.microsoft.com/office/powerpoint/2010/main" val="41929510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95EE07A-C8A1-420C-927D-B7D6B0DC7CC7}"/>
              </a:ext>
            </a:extLst>
          </p:cNvPr>
          <p:cNvSpPr>
            <a:spLocks noGrp="1"/>
          </p:cNvSpPr>
          <p:nvPr>
            <p:ph idx="1"/>
          </p:nvPr>
        </p:nvSpPr>
        <p:spPr>
          <a:xfrm>
            <a:off x="0" y="0"/>
            <a:ext cx="12192000" cy="6858001"/>
          </a:xfrm>
        </p:spPr>
        <p:txBody>
          <a:bodyPr>
            <a:normAutofit fontScale="55000" lnSpcReduction="20000"/>
          </a:bodyPr>
          <a:lstStyle/>
          <a:p>
            <a:r>
              <a:rPr lang="en-US" sz="2000" b="1" dirty="0">
                <a:solidFill>
                  <a:schemeClr val="tx1">
                    <a:lumMod val="95000"/>
                    <a:lumOff val="5000"/>
                  </a:schemeClr>
                </a:solidFill>
              </a:rPr>
              <a:t>First of all we will connect the ESP8266 with the Arduino. ESP8266 runs on 3.3V and if you will give it 5V from the Arduino then it won’t work properly and it may get damage. Connect the VCC and the CH_PD to the 3.3V pin of Arduino. The RX pin of ESP8266 works on 3.3V and it will not communicate with the Arduino when we will connect it directly to the Arduino. </a:t>
            </a:r>
          </a:p>
          <a:p>
            <a:r>
              <a:rPr lang="en-US" sz="2000" b="1" dirty="0">
                <a:solidFill>
                  <a:schemeClr val="tx1">
                    <a:lumMod val="95000"/>
                    <a:lumOff val="5000"/>
                  </a:schemeClr>
                </a:solidFill>
              </a:rPr>
              <a:t>So, we will have to make a voltage divider for it which will convert the 5V into 3.3V. This can be done by connecting three resistors in series like we did in the circuit. Connect the TX pin of the ESP8266 to the pin 10 of the Arduino and the RX pin of the esp8266 to the pin 9 of Arduino through the resistors.</a:t>
            </a:r>
          </a:p>
          <a:p>
            <a:r>
              <a:rPr lang="en-US" sz="2000" b="1" dirty="0">
                <a:solidFill>
                  <a:schemeClr val="tx1">
                    <a:lumMod val="95000"/>
                    <a:lumOff val="5000"/>
                  </a:schemeClr>
                </a:solidFill>
              </a:rPr>
              <a:t>ESP8266 Wi-Fi module gives your projects access to Wi-Fi or internet. It is a very cheap device and make your projects very powerful. It can communicate with any microcontroller and it is the most leading devices in the </a:t>
            </a:r>
            <a:r>
              <a:rPr lang="en-US" sz="2000" b="1" u="sng" dirty="0">
                <a:solidFill>
                  <a:schemeClr val="tx1">
                    <a:lumMod val="95000"/>
                    <a:lumOff val="5000"/>
                  </a:schemeClr>
                </a:solidFill>
                <a:hlinkClick r:id="rId2">
                  <a:extLst>
                    <a:ext uri="{A12FA001-AC4F-418D-AE19-62706E023703}">
                      <ahyp:hlinkClr xmlns:ahyp="http://schemas.microsoft.com/office/drawing/2018/hyperlinkcolor" val="tx"/>
                    </a:ext>
                  </a:extLst>
                </a:hlinkClick>
              </a:rPr>
              <a:t>IOT platform</a:t>
            </a:r>
            <a:r>
              <a:rPr lang="en-US" sz="2000" b="1" dirty="0">
                <a:solidFill>
                  <a:schemeClr val="tx1">
                    <a:lumMod val="95000"/>
                    <a:lumOff val="5000"/>
                  </a:schemeClr>
                </a:solidFill>
              </a:rPr>
              <a:t>. Learn more about </a:t>
            </a:r>
            <a:r>
              <a:rPr lang="en-US" sz="2000" b="1" u="sng" dirty="0">
                <a:solidFill>
                  <a:schemeClr val="tx1">
                    <a:lumMod val="95000"/>
                    <a:lumOff val="5000"/>
                  </a:schemeClr>
                </a:solidFill>
                <a:hlinkClick r:id="rId3">
                  <a:extLst>
                    <a:ext uri="{A12FA001-AC4F-418D-AE19-62706E023703}">
                      <ahyp:hlinkClr xmlns:ahyp="http://schemas.microsoft.com/office/drawing/2018/hyperlinkcolor" val="tx"/>
                    </a:ext>
                  </a:extLst>
                </a:hlinkClick>
              </a:rPr>
              <a:t>using ESP8266 with Arduino here</a:t>
            </a:r>
            <a:r>
              <a:rPr lang="en-US" sz="2000" b="1" dirty="0">
                <a:solidFill>
                  <a:schemeClr val="tx1">
                    <a:lumMod val="95000"/>
                    <a:lumOff val="5000"/>
                  </a:schemeClr>
                </a:solidFill>
              </a:rPr>
              <a:t>.</a:t>
            </a:r>
          </a:p>
          <a:p>
            <a:r>
              <a:rPr lang="en-US" sz="2000" b="1" dirty="0">
                <a:solidFill>
                  <a:schemeClr val="tx1">
                    <a:lumMod val="95000"/>
                    <a:lumOff val="5000"/>
                  </a:schemeClr>
                </a:solidFill>
              </a:rPr>
              <a:t>Then we will connect the MQ135 sensor with the Arduino. Connect the VCC and the ground pin of the sensor to the 5V and ground of the Arduino and the Analog pin of sensor to the A0 of the Arduino.</a:t>
            </a:r>
          </a:p>
          <a:p>
            <a:r>
              <a:rPr lang="en-US" sz="2000" b="1" dirty="0">
                <a:solidFill>
                  <a:schemeClr val="tx1">
                    <a:lumMod val="95000"/>
                    <a:lumOff val="5000"/>
                  </a:schemeClr>
                </a:solidFill>
              </a:rPr>
              <a:t>Connect a buzzer to the pin 8 of the Arduino which will start to beep when the condition becomes true.</a:t>
            </a:r>
          </a:p>
          <a:p>
            <a:r>
              <a:rPr lang="en-US" sz="2000" b="1" dirty="0">
                <a:solidFill>
                  <a:schemeClr val="tx1">
                    <a:lumMod val="95000"/>
                    <a:lumOff val="5000"/>
                  </a:schemeClr>
                </a:solidFill>
              </a:rPr>
              <a:t>In last, we will </a:t>
            </a:r>
            <a:r>
              <a:rPr lang="en-US" sz="2000" b="1" u="sng" dirty="0">
                <a:solidFill>
                  <a:schemeClr val="tx1">
                    <a:lumMod val="95000"/>
                    <a:lumOff val="5000"/>
                  </a:schemeClr>
                </a:solidFill>
                <a:hlinkClick r:id="rId4">
                  <a:extLst>
                    <a:ext uri="{A12FA001-AC4F-418D-AE19-62706E023703}">
                      <ahyp:hlinkClr xmlns:ahyp="http://schemas.microsoft.com/office/drawing/2018/hyperlinkcolor" val="tx"/>
                    </a:ext>
                  </a:extLst>
                </a:hlinkClick>
              </a:rPr>
              <a:t>connect LCD with the Arduino</a:t>
            </a:r>
            <a:r>
              <a:rPr lang="en-US" sz="2000" b="1" dirty="0">
                <a:solidFill>
                  <a:schemeClr val="tx1">
                    <a:lumMod val="95000"/>
                    <a:lumOff val="5000"/>
                  </a:schemeClr>
                </a:solidFill>
              </a:rPr>
              <a:t>. The connections of the LCD are as follows</a:t>
            </a:r>
          </a:p>
          <a:p>
            <a:pPr lvl="0"/>
            <a:r>
              <a:rPr lang="en-US" sz="2000" b="1" dirty="0">
                <a:solidFill>
                  <a:schemeClr val="tx1">
                    <a:lumMod val="95000"/>
                    <a:lumOff val="5000"/>
                  </a:schemeClr>
                </a:solidFill>
              </a:rPr>
              <a:t>Connect pin 1 (VEE) to the ground.</a:t>
            </a:r>
          </a:p>
          <a:p>
            <a:pPr lvl="0"/>
            <a:r>
              <a:rPr lang="en-US" sz="2000" b="1" dirty="0">
                <a:solidFill>
                  <a:schemeClr val="tx1">
                    <a:lumMod val="95000"/>
                    <a:lumOff val="5000"/>
                  </a:schemeClr>
                </a:solidFill>
              </a:rPr>
              <a:t>Connect pin 2 (VDD or VCC) to the 5V.</a:t>
            </a:r>
          </a:p>
          <a:p>
            <a:pPr lvl="0"/>
            <a:r>
              <a:rPr lang="en-US" sz="2000" b="1" dirty="0">
                <a:solidFill>
                  <a:schemeClr val="tx1">
                    <a:lumMod val="95000"/>
                    <a:lumOff val="5000"/>
                  </a:schemeClr>
                </a:solidFill>
              </a:rPr>
              <a:t>Connect pin 3 (V0) to the middle pin of the 10K potentiometer and connect the other two ends of the potentiometer to the VCC and the GND. The potentiometer is used to control the screen contrast of the LCD. Potentiometer of values other than 10K will work too.</a:t>
            </a:r>
          </a:p>
          <a:p>
            <a:pPr lvl="0"/>
            <a:r>
              <a:rPr lang="en-US" sz="2000" b="1" dirty="0">
                <a:solidFill>
                  <a:schemeClr val="tx1">
                    <a:lumMod val="95000"/>
                    <a:lumOff val="5000"/>
                  </a:schemeClr>
                </a:solidFill>
              </a:rPr>
              <a:t>Connect pin 4 (RS) to the pin 12 of the Arduino.</a:t>
            </a:r>
          </a:p>
          <a:p>
            <a:pPr lvl="0"/>
            <a:r>
              <a:rPr lang="en-US" sz="2000" b="1" dirty="0">
                <a:solidFill>
                  <a:schemeClr val="tx1">
                    <a:lumMod val="95000"/>
                    <a:lumOff val="5000"/>
                  </a:schemeClr>
                </a:solidFill>
              </a:rPr>
              <a:t>Connect pin 5 (Read/Write) to the ground of Arduino. This pin is not often used so we will connect it to the ground.</a:t>
            </a:r>
          </a:p>
          <a:p>
            <a:pPr lvl="0"/>
            <a:r>
              <a:rPr lang="en-US" sz="2000" b="1" dirty="0">
                <a:solidFill>
                  <a:schemeClr val="tx1">
                    <a:lumMod val="95000"/>
                    <a:lumOff val="5000"/>
                  </a:schemeClr>
                </a:solidFill>
              </a:rPr>
              <a:t>Connect pin 6 (E) to the pin 11 of the Arduino. The RS and E pin are the control pins which are used to send data and characters.</a:t>
            </a:r>
          </a:p>
          <a:p>
            <a:pPr lvl="0"/>
            <a:r>
              <a:rPr lang="en-US" sz="2000" b="1" dirty="0">
                <a:solidFill>
                  <a:schemeClr val="tx1">
                    <a:lumMod val="95000"/>
                    <a:lumOff val="5000"/>
                  </a:schemeClr>
                </a:solidFill>
              </a:rPr>
              <a:t>The following four pins are data pins which are used to communicate with the Arduino.</a:t>
            </a:r>
          </a:p>
          <a:p>
            <a:r>
              <a:rPr lang="en-US" sz="2000" b="1" dirty="0">
                <a:solidFill>
                  <a:schemeClr val="tx1">
                    <a:lumMod val="95000"/>
                    <a:lumOff val="5000"/>
                  </a:schemeClr>
                </a:solidFill>
              </a:rPr>
              <a:t>Connect pin 11 (D4) to pin 5 of Arduino.</a:t>
            </a:r>
          </a:p>
          <a:p>
            <a:r>
              <a:rPr lang="en-US" sz="2000" b="1" dirty="0">
                <a:solidFill>
                  <a:schemeClr val="tx1">
                    <a:lumMod val="95000"/>
                    <a:lumOff val="5000"/>
                  </a:schemeClr>
                </a:solidFill>
              </a:rPr>
              <a:t>Connect pin 12 (D5) to pin 4 of Arduino.</a:t>
            </a:r>
          </a:p>
          <a:p>
            <a:r>
              <a:rPr lang="en-US" sz="2000" b="1" dirty="0">
                <a:solidFill>
                  <a:schemeClr val="tx1">
                    <a:lumMod val="95000"/>
                    <a:lumOff val="5000"/>
                  </a:schemeClr>
                </a:solidFill>
              </a:rPr>
              <a:t>Connect pin 13 (D6) to pin 3 of Arduino.</a:t>
            </a:r>
          </a:p>
          <a:p>
            <a:r>
              <a:rPr lang="en-US" sz="2000" b="1" dirty="0">
                <a:solidFill>
                  <a:schemeClr val="tx1">
                    <a:lumMod val="95000"/>
                    <a:lumOff val="5000"/>
                  </a:schemeClr>
                </a:solidFill>
              </a:rPr>
              <a:t>Connect pin 14 (D7) to pin 2 of Arduino.</a:t>
            </a:r>
          </a:p>
          <a:p>
            <a:pPr lvl="0"/>
            <a:r>
              <a:rPr lang="en-US" sz="2000" b="1" dirty="0">
                <a:solidFill>
                  <a:schemeClr val="tx1">
                    <a:lumMod val="95000"/>
                    <a:lumOff val="5000"/>
                  </a:schemeClr>
                </a:solidFill>
              </a:rPr>
              <a:t>Connect pin 15 to the VCC through the 220-ohm resistor. The resistor will be used to set the back-light brightness. Larger values will make the back light much darker.</a:t>
            </a:r>
          </a:p>
          <a:p>
            <a:pPr lvl="0"/>
            <a:r>
              <a:rPr lang="en-US" sz="2000" b="1" dirty="0">
                <a:solidFill>
                  <a:schemeClr val="tx1">
                    <a:lumMod val="95000"/>
                    <a:lumOff val="5000"/>
                  </a:schemeClr>
                </a:solidFill>
              </a:rPr>
              <a:t>Connect pin 16 to the Ground.</a:t>
            </a:r>
          </a:p>
          <a:p>
            <a:endParaRPr lang="en-US" dirty="0">
              <a:solidFill>
                <a:schemeClr val="tx1">
                  <a:lumMod val="95000"/>
                  <a:lumOff val="5000"/>
                </a:schemeClr>
              </a:solidFill>
            </a:endParaRPr>
          </a:p>
        </p:txBody>
      </p:sp>
    </p:spTree>
    <p:extLst>
      <p:ext uri="{BB962C8B-B14F-4D97-AF65-F5344CB8AC3E}">
        <p14:creationId xmlns:p14="http://schemas.microsoft.com/office/powerpoint/2010/main" val="12545963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8B07AC-FF3A-4AD9-B0D9-A4EA2CECF5D0}"/>
              </a:ext>
            </a:extLst>
          </p:cNvPr>
          <p:cNvSpPr>
            <a:spLocks noGrp="1"/>
          </p:cNvSpPr>
          <p:nvPr>
            <p:ph type="title"/>
          </p:nvPr>
        </p:nvSpPr>
        <p:spPr>
          <a:xfrm>
            <a:off x="1154954" y="625642"/>
            <a:ext cx="8761413" cy="902369"/>
          </a:xfrm>
        </p:spPr>
        <p:txBody>
          <a:bodyPr>
            <a:normAutofit fontScale="90000"/>
          </a:bodyPr>
          <a:lstStyle/>
          <a:p>
            <a:pPr algn="ctr"/>
            <a:r>
              <a:rPr lang="en-US" b="1" dirty="0"/>
              <a:t>Working Explanation</a:t>
            </a:r>
            <a:br>
              <a:rPr lang="en-US" dirty="0"/>
            </a:br>
            <a:endParaRPr lang="en-US" dirty="0"/>
          </a:p>
        </p:txBody>
      </p:sp>
      <p:sp>
        <p:nvSpPr>
          <p:cNvPr id="3" name="Content Placeholder 2">
            <a:extLst>
              <a:ext uri="{FF2B5EF4-FFF2-40B4-BE49-F238E27FC236}">
                <a16:creationId xmlns:a16="http://schemas.microsoft.com/office/drawing/2014/main" id="{8E1EF2B3-C5DA-4F87-A2FA-348BAC3D2CCC}"/>
              </a:ext>
            </a:extLst>
          </p:cNvPr>
          <p:cNvSpPr>
            <a:spLocks noGrp="1"/>
          </p:cNvSpPr>
          <p:nvPr>
            <p:ph idx="1"/>
          </p:nvPr>
        </p:nvSpPr>
        <p:spPr>
          <a:xfrm>
            <a:off x="565484" y="2603500"/>
            <a:ext cx="11093116" cy="3797300"/>
          </a:xfrm>
        </p:spPr>
        <p:txBody>
          <a:bodyPr>
            <a:normAutofit fontScale="85000" lnSpcReduction="10000"/>
          </a:bodyPr>
          <a:lstStyle/>
          <a:p>
            <a:r>
              <a:rPr lang="en-US" dirty="0"/>
              <a:t>The MQ135 sensor can sense NH3, NOx, alcohol, Benzene, smoke, CO2 and some other gases, so it is perfect gas sensor for our </a:t>
            </a:r>
            <a:r>
              <a:rPr lang="en-US" b="1" dirty="0"/>
              <a:t>Air Quality Monitoring Project</a:t>
            </a:r>
            <a:r>
              <a:rPr lang="en-US" dirty="0"/>
              <a:t>. When we will connect it to Arduino then it will sense the gases, and we will get the Pollution level in PPM (parts per million). MQ135 gas sensor gives the output in form of voltage levels and we need to convert it into PPM. So for converting the output in PPM, here we have used a library for MQ135 sensor, it is explained in detail in “Code Explanation” section below.</a:t>
            </a:r>
          </a:p>
          <a:p>
            <a:r>
              <a:rPr lang="en-US" dirty="0"/>
              <a:t>Sensor was giving us value of 90 when there was no gas near it and the safe level of air quality is 350 PPM and it should not exceed 1000 PPM. When it exceeds the limit of 1000 PPM, then it starts cause Headaches, sleepiness and stagnant, stale, stuffy air and if exceeds beyond 2000 PPM then it can cause increased heart rate and many other diseases.</a:t>
            </a:r>
          </a:p>
          <a:p>
            <a:r>
              <a:rPr lang="en-US" dirty="0"/>
              <a:t>When the value will be less than 1000 PPM, then the LCD and webpage will display “Fresh Air”.  Whenever the value will increase 1000 PPM, then the buzzer will start beeping and the LCD and webpage will display “Poor Air, Open Windows”. If it will increase 2000 then the buzzer will keep beeping and the LCD and webpage will display “Danger! Move to fresh Air”.</a:t>
            </a:r>
          </a:p>
          <a:p>
            <a:endParaRPr lang="en-US" dirty="0"/>
          </a:p>
        </p:txBody>
      </p:sp>
    </p:spTree>
    <p:extLst>
      <p:ext uri="{BB962C8B-B14F-4D97-AF65-F5344CB8AC3E}">
        <p14:creationId xmlns:p14="http://schemas.microsoft.com/office/powerpoint/2010/main" val="4598760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04375D-04F8-4283-BF0E-5CB9CC961027}"/>
              </a:ext>
            </a:extLst>
          </p:cNvPr>
          <p:cNvSpPr>
            <a:spLocks noGrp="1"/>
          </p:cNvSpPr>
          <p:nvPr>
            <p:ph type="title"/>
          </p:nvPr>
        </p:nvSpPr>
        <p:spPr>
          <a:xfrm>
            <a:off x="1154954" y="168441"/>
            <a:ext cx="8761413" cy="770021"/>
          </a:xfrm>
        </p:spPr>
        <p:txBody>
          <a:bodyPr>
            <a:normAutofit fontScale="90000"/>
          </a:bodyPr>
          <a:lstStyle/>
          <a:p>
            <a:pPr algn="ctr"/>
            <a:r>
              <a:rPr lang="en-US" b="1" dirty="0"/>
              <a:t>Code Explanation</a:t>
            </a:r>
            <a:br>
              <a:rPr lang="en-US" dirty="0"/>
            </a:br>
            <a:endParaRPr lang="en-US" dirty="0"/>
          </a:p>
        </p:txBody>
      </p:sp>
      <p:sp>
        <p:nvSpPr>
          <p:cNvPr id="3" name="Content Placeholder 2">
            <a:extLst>
              <a:ext uri="{FF2B5EF4-FFF2-40B4-BE49-F238E27FC236}">
                <a16:creationId xmlns:a16="http://schemas.microsoft.com/office/drawing/2014/main" id="{9757C68D-B01B-4059-AFD9-B5AB4254F400}"/>
              </a:ext>
            </a:extLst>
          </p:cNvPr>
          <p:cNvSpPr>
            <a:spLocks noGrp="1"/>
          </p:cNvSpPr>
          <p:nvPr>
            <p:ph sz="half" idx="1"/>
          </p:nvPr>
        </p:nvSpPr>
        <p:spPr>
          <a:xfrm>
            <a:off x="84221" y="770021"/>
            <a:ext cx="11622505" cy="5919538"/>
          </a:xfrm>
        </p:spPr>
        <p:txBody>
          <a:bodyPr>
            <a:noAutofit/>
          </a:bodyPr>
          <a:lstStyle/>
          <a:p>
            <a:pPr marL="0" indent="0">
              <a:buNone/>
            </a:pPr>
            <a:endParaRPr lang="en-US" sz="1000" dirty="0">
              <a:solidFill>
                <a:schemeClr val="tx1">
                  <a:lumMod val="95000"/>
                  <a:lumOff val="5000"/>
                </a:schemeClr>
              </a:solidFill>
            </a:endParaRPr>
          </a:p>
          <a:p>
            <a:r>
              <a:rPr lang="en-US" sz="1000" dirty="0">
                <a:solidFill>
                  <a:schemeClr val="tx1">
                    <a:lumMod val="95000"/>
                    <a:lumOff val="5000"/>
                  </a:schemeClr>
                </a:solidFill>
              </a:rPr>
              <a:t>Using this library you can directly get the PPM values, by just using the below two lines:</a:t>
            </a:r>
          </a:p>
          <a:p>
            <a:pPr latinLnBrk="1"/>
            <a:r>
              <a:rPr lang="en-US" sz="1000" dirty="0">
                <a:solidFill>
                  <a:schemeClr val="tx1">
                    <a:lumMod val="95000"/>
                    <a:lumOff val="5000"/>
                  </a:schemeClr>
                </a:solidFill>
              </a:rPr>
              <a:t>MQ135 gasSensor = MQ135(A0);</a:t>
            </a:r>
          </a:p>
          <a:p>
            <a:pPr latinLnBrk="1"/>
            <a:r>
              <a:rPr lang="en-US" sz="1000" dirty="0">
                <a:solidFill>
                  <a:schemeClr val="tx1">
                    <a:lumMod val="95000"/>
                    <a:lumOff val="5000"/>
                  </a:schemeClr>
                </a:solidFill>
              </a:rPr>
              <a:t>float air quality = gasSensor.getPPM();</a:t>
            </a:r>
          </a:p>
          <a:p>
            <a:r>
              <a:rPr lang="en-US" sz="1000" dirty="0">
                <a:solidFill>
                  <a:schemeClr val="tx1">
                    <a:lumMod val="95000"/>
                    <a:lumOff val="5000"/>
                  </a:schemeClr>
                </a:solidFill>
              </a:rPr>
              <a:t>But before that we need to </a:t>
            </a:r>
            <a:r>
              <a:rPr lang="en-US" sz="1000" b="1" dirty="0">
                <a:solidFill>
                  <a:schemeClr val="tx1">
                    <a:lumMod val="95000"/>
                    <a:lumOff val="5000"/>
                  </a:schemeClr>
                </a:solidFill>
              </a:rPr>
              <a:t>calibrate the MQ135 sensor</a:t>
            </a:r>
            <a:r>
              <a:rPr lang="en-US" sz="1000" dirty="0">
                <a:solidFill>
                  <a:schemeClr val="tx1">
                    <a:lumMod val="95000"/>
                    <a:lumOff val="5000"/>
                  </a:schemeClr>
                </a:solidFill>
              </a:rPr>
              <a:t>, for calibrating the sensor upload the below given code and let it run for 12 to 24 hours and then get the </a:t>
            </a:r>
            <a:r>
              <a:rPr lang="en-US" sz="1000" i="1" dirty="0">
                <a:solidFill>
                  <a:schemeClr val="tx1">
                    <a:lumMod val="95000"/>
                    <a:lumOff val="5000"/>
                  </a:schemeClr>
                </a:solidFill>
              </a:rPr>
              <a:t>RZERO</a:t>
            </a:r>
            <a:r>
              <a:rPr lang="en-US" sz="1000" dirty="0">
                <a:solidFill>
                  <a:schemeClr val="tx1">
                    <a:lumMod val="95000"/>
                    <a:lumOff val="5000"/>
                  </a:schemeClr>
                </a:solidFill>
              </a:rPr>
              <a:t> value.</a:t>
            </a:r>
          </a:p>
          <a:p>
            <a:pPr marL="0" indent="0" latinLnBrk="1">
              <a:buNone/>
            </a:pPr>
            <a:r>
              <a:rPr lang="en-US" sz="1000" dirty="0">
                <a:solidFill>
                  <a:schemeClr val="tx1">
                    <a:lumMod val="95000"/>
                    <a:lumOff val="5000"/>
                  </a:schemeClr>
                </a:solidFill>
              </a:rPr>
              <a:t>         </a:t>
            </a:r>
            <a:r>
              <a:rPr lang="en-US" sz="1000" b="1" dirty="0">
                <a:solidFill>
                  <a:schemeClr val="tx1">
                    <a:lumMod val="95000"/>
                    <a:lumOff val="5000"/>
                  </a:schemeClr>
                </a:solidFill>
              </a:rPr>
              <a:t>#include "MQ135.h"</a:t>
            </a:r>
          </a:p>
          <a:p>
            <a:pPr marL="0" indent="0" latinLnBrk="1">
              <a:buNone/>
            </a:pPr>
            <a:r>
              <a:rPr lang="en-US" sz="1000" b="1" dirty="0">
                <a:solidFill>
                  <a:schemeClr val="tx1">
                    <a:lumMod val="95000"/>
                    <a:lumOff val="5000"/>
                  </a:schemeClr>
                </a:solidFill>
              </a:rPr>
              <a:t>         void setup (){</a:t>
            </a:r>
          </a:p>
          <a:p>
            <a:pPr marL="0" indent="0" latinLnBrk="1">
              <a:buNone/>
            </a:pPr>
            <a:r>
              <a:rPr lang="en-US" sz="1000" b="1" dirty="0">
                <a:solidFill>
                  <a:schemeClr val="tx1">
                    <a:lumMod val="95000"/>
                    <a:lumOff val="5000"/>
                  </a:schemeClr>
                </a:solidFill>
              </a:rPr>
              <a:t>         Serial.begin (9600);</a:t>
            </a:r>
          </a:p>
          <a:p>
            <a:pPr marL="0" indent="0" latinLnBrk="1">
              <a:buNone/>
            </a:pPr>
            <a:r>
              <a:rPr lang="en-US" sz="1000" b="1" dirty="0">
                <a:solidFill>
                  <a:schemeClr val="tx1">
                    <a:lumMod val="95000"/>
                    <a:lumOff val="5000"/>
                  </a:schemeClr>
                </a:solidFill>
              </a:rPr>
              <a:t>         }</a:t>
            </a:r>
          </a:p>
          <a:p>
            <a:pPr marL="0" indent="0" latinLnBrk="1">
              <a:buNone/>
            </a:pPr>
            <a:r>
              <a:rPr lang="en-US" sz="1000" b="1" dirty="0">
                <a:solidFill>
                  <a:schemeClr val="tx1">
                    <a:lumMod val="95000"/>
                    <a:lumOff val="5000"/>
                  </a:schemeClr>
                </a:solidFill>
              </a:rPr>
              <a:t>         void loop() {</a:t>
            </a:r>
          </a:p>
          <a:p>
            <a:pPr marL="0" indent="0" latinLnBrk="1">
              <a:buNone/>
            </a:pPr>
            <a:r>
              <a:rPr lang="en-US" sz="1000" b="1" dirty="0">
                <a:solidFill>
                  <a:schemeClr val="tx1">
                    <a:lumMod val="95000"/>
                    <a:lumOff val="5000"/>
                  </a:schemeClr>
                </a:solidFill>
              </a:rPr>
              <a:t>         MQ135 gasSensor = MQ135(A0); // Attach sensor to pin A0</a:t>
            </a:r>
          </a:p>
          <a:p>
            <a:pPr marL="0" indent="0" latinLnBrk="1">
              <a:buNone/>
            </a:pPr>
            <a:r>
              <a:rPr lang="en-US" sz="1000" b="1" dirty="0">
                <a:solidFill>
                  <a:schemeClr val="tx1">
                    <a:lumMod val="95000"/>
                    <a:lumOff val="5000"/>
                  </a:schemeClr>
                </a:solidFill>
              </a:rPr>
              <a:t>         float rzero = gasSensor.getRZero();</a:t>
            </a:r>
          </a:p>
          <a:p>
            <a:pPr marL="0" indent="0" latinLnBrk="1">
              <a:buNone/>
            </a:pPr>
            <a:r>
              <a:rPr lang="en-US" sz="1000" b="1" dirty="0">
                <a:solidFill>
                  <a:schemeClr val="tx1">
                    <a:lumMod val="95000"/>
                    <a:lumOff val="5000"/>
                  </a:schemeClr>
                </a:solidFill>
              </a:rPr>
              <a:t>          Serial.println (rzero);</a:t>
            </a:r>
          </a:p>
          <a:p>
            <a:pPr marL="0" indent="0" latinLnBrk="1">
              <a:buNone/>
            </a:pPr>
            <a:r>
              <a:rPr lang="en-US" sz="1000" b="1" dirty="0">
                <a:solidFill>
                  <a:schemeClr val="tx1">
                    <a:lumMod val="95000"/>
                    <a:lumOff val="5000"/>
                  </a:schemeClr>
                </a:solidFill>
              </a:rPr>
              <a:t>          delay(1000);</a:t>
            </a:r>
          </a:p>
          <a:p>
            <a:pPr marL="0" indent="0" latinLnBrk="1">
              <a:buNone/>
            </a:pPr>
            <a:r>
              <a:rPr lang="en-US" sz="1000" b="1" dirty="0">
                <a:solidFill>
                  <a:schemeClr val="tx1">
                    <a:lumMod val="95000"/>
                    <a:lumOff val="5000"/>
                  </a:schemeClr>
                </a:solidFill>
              </a:rPr>
              <a:t>          }</a:t>
            </a:r>
          </a:p>
          <a:p>
            <a:r>
              <a:rPr lang="en-US" sz="1000" dirty="0">
                <a:solidFill>
                  <a:schemeClr val="tx1">
                    <a:lumMod val="95000"/>
                    <a:lumOff val="5000"/>
                  </a:schemeClr>
                </a:solidFill>
              </a:rPr>
              <a:t>After getting the </a:t>
            </a:r>
            <a:r>
              <a:rPr lang="en-US" sz="1000" i="1" dirty="0">
                <a:solidFill>
                  <a:schemeClr val="tx1">
                    <a:lumMod val="95000"/>
                    <a:lumOff val="5000"/>
                  </a:schemeClr>
                </a:solidFill>
              </a:rPr>
              <a:t>RZERO</a:t>
            </a:r>
            <a:r>
              <a:rPr lang="en-US" sz="1000" dirty="0">
                <a:solidFill>
                  <a:schemeClr val="tx1">
                    <a:lumMod val="95000"/>
                    <a:lumOff val="5000"/>
                  </a:schemeClr>
                </a:solidFill>
              </a:rPr>
              <a:t> value. </a:t>
            </a:r>
            <a:r>
              <a:rPr lang="en-US" sz="1000" b="1" dirty="0">
                <a:solidFill>
                  <a:schemeClr val="tx1">
                    <a:lumMod val="95000"/>
                    <a:lumOff val="5000"/>
                  </a:schemeClr>
                </a:solidFill>
              </a:rPr>
              <a:t>Put the RZERO value in the library file</a:t>
            </a:r>
            <a:r>
              <a:rPr lang="en-US" sz="1000" dirty="0">
                <a:solidFill>
                  <a:schemeClr val="tx1">
                    <a:lumMod val="95000"/>
                    <a:lumOff val="5000"/>
                  </a:schemeClr>
                </a:solidFill>
              </a:rPr>
              <a:t> you downloaded "MQ135.h": </a:t>
            </a:r>
            <a:r>
              <a:rPr lang="en-US" sz="1000" i="1" dirty="0">
                <a:solidFill>
                  <a:schemeClr val="tx1">
                    <a:lumMod val="95000"/>
                    <a:lumOff val="5000"/>
                  </a:schemeClr>
                </a:solidFill>
              </a:rPr>
              <a:t>#define RZERO 494.63</a:t>
            </a:r>
            <a:endParaRPr lang="en-US" sz="1000" dirty="0">
              <a:solidFill>
                <a:schemeClr val="tx1">
                  <a:lumMod val="95000"/>
                  <a:lumOff val="5000"/>
                </a:schemeClr>
              </a:solidFill>
            </a:endParaRPr>
          </a:p>
          <a:p>
            <a:r>
              <a:rPr lang="en-US" sz="1000" dirty="0">
                <a:solidFill>
                  <a:schemeClr val="tx1">
                    <a:lumMod val="95000"/>
                    <a:lumOff val="5000"/>
                  </a:schemeClr>
                </a:solidFill>
              </a:rPr>
              <a:t>Now we can begin the actual code for our Air quality monitoring project.</a:t>
            </a:r>
          </a:p>
          <a:p>
            <a:r>
              <a:rPr lang="en-US" sz="1000" dirty="0">
                <a:solidFill>
                  <a:schemeClr val="tx1">
                    <a:lumMod val="95000"/>
                    <a:lumOff val="5000"/>
                  </a:schemeClr>
                </a:solidFill>
              </a:rPr>
              <a:t>In the code, first of all we have defined the libraries and the variables for the Gas sensor and the LCD. By using the Software Serial Library, we can make any digital pin as TX and RX pin. In this code, we have made Pin 9 as the RX pin and the pin 10 as the TX pin for the ESP8266. Then we have included the library for the LCD and have defined the pins for the same. We have also defined two more variables: one for the sensor analog pin and other for storing </a:t>
            </a:r>
            <a:r>
              <a:rPr lang="en-US" sz="1000" i="1" dirty="0">
                <a:solidFill>
                  <a:schemeClr val="tx1">
                    <a:lumMod val="95000"/>
                    <a:lumOff val="5000"/>
                  </a:schemeClr>
                </a:solidFill>
              </a:rPr>
              <a:t>air quality</a:t>
            </a:r>
            <a:r>
              <a:rPr lang="en-US" sz="1000" dirty="0">
                <a:solidFill>
                  <a:schemeClr val="tx1">
                    <a:lumMod val="95000"/>
                    <a:lumOff val="5000"/>
                  </a:schemeClr>
                </a:solidFill>
              </a:rPr>
              <a:t> value.</a:t>
            </a:r>
          </a:p>
        </p:txBody>
      </p:sp>
    </p:spTree>
    <p:extLst>
      <p:ext uri="{BB962C8B-B14F-4D97-AF65-F5344CB8AC3E}">
        <p14:creationId xmlns:p14="http://schemas.microsoft.com/office/powerpoint/2010/main" val="24461159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88BD77CD-5F24-4DCF-A051-6298DDD899B7}"/>
              </a:ext>
            </a:extLst>
          </p:cNvPr>
          <p:cNvSpPr>
            <a:spLocks noGrp="1"/>
          </p:cNvSpPr>
          <p:nvPr>
            <p:ph idx="1"/>
          </p:nvPr>
        </p:nvSpPr>
        <p:spPr>
          <a:xfrm>
            <a:off x="0" y="-12032"/>
            <a:ext cx="12192000" cy="6857999"/>
          </a:xfrm>
        </p:spPr>
        <p:txBody>
          <a:bodyPr>
            <a:noAutofit/>
          </a:bodyPr>
          <a:lstStyle/>
          <a:p>
            <a:r>
              <a:rPr lang="en-US" sz="800" b="1" i="1" dirty="0">
                <a:solidFill>
                  <a:schemeClr val="tx1">
                    <a:lumMod val="95000"/>
                    <a:lumOff val="5000"/>
                  </a:schemeClr>
                </a:solidFill>
              </a:rPr>
              <a:t>#include &lt;SoftwareSerial.h&gt;</a:t>
            </a:r>
          </a:p>
          <a:p>
            <a:pPr marL="0" indent="0" latinLnBrk="1">
              <a:buNone/>
            </a:pPr>
            <a:r>
              <a:rPr lang="en-US" sz="800" b="1" dirty="0">
                <a:solidFill>
                  <a:schemeClr val="tx1">
                    <a:lumMod val="95000"/>
                    <a:lumOff val="5000"/>
                  </a:schemeClr>
                </a:solidFill>
              </a:rPr>
              <a:t>         #define DEBUG true</a:t>
            </a:r>
          </a:p>
          <a:p>
            <a:pPr marL="0" indent="0" latinLnBrk="1">
              <a:buNone/>
            </a:pPr>
            <a:r>
              <a:rPr lang="en-US" sz="800" b="1" dirty="0">
                <a:solidFill>
                  <a:schemeClr val="tx1">
                    <a:lumMod val="95000"/>
                    <a:lumOff val="5000"/>
                  </a:schemeClr>
                </a:solidFill>
              </a:rPr>
              <a:t>         SoftwareSerial esp8266(9,10); </a:t>
            </a:r>
          </a:p>
          <a:p>
            <a:pPr marL="0" indent="0" latinLnBrk="1">
              <a:buNone/>
            </a:pPr>
            <a:r>
              <a:rPr lang="en-US" sz="800" b="1" dirty="0">
                <a:solidFill>
                  <a:schemeClr val="tx1">
                    <a:lumMod val="95000"/>
                    <a:lumOff val="5000"/>
                  </a:schemeClr>
                </a:solidFill>
              </a:rPr>
              <a:t>        #include &lt;LiquidCrystal.h&gt; </a:t>
            </a:r>
          </a:p>
          <a:p>
            <a:pPr marL="0" indent="0" latinLnBrk="1">
              <a:buNone/>
            </a:pPr>
            <a:r>
              <a:rPr lang="en-US" sz="800" b="1" dirty="0">
                <a:solidFill>
                  <a:schemeClr val="tx1">
                    <a:lumMod val="95000"/>
                    <a:lumOff val="5000"/>
                  </a:schemeClr>
                </a:solidFill>
              </a:rPr>
              <a:t>        LiquidCrystal lcd(12,11, 5, 4, 3, 2);</a:t>
            </a:r>
          </a:p>
          <a:p>
            <a:pPr marL="0" indent="0" latinLnBrk="1">
              <a:buNone/>
            </a:pPr>
            <a:r>
              <a:rPr lang="en-US" sz="800" b="1" dirty="0">
                <a:solidFill>
                  <a:schemeClr val="tx1">
                    <a:lumMod val="95000"/>
                    <a:lumOff val="5000"/>
                  </a:schemeClr>
                </a:solidFill>
              </a:rPr>
              <a:t>        const int sensorPin= 0;</a:t>
            </a:r>
          </a:p>
          <a:p>
            <a:pPr marL="0" indent="0" latinLnBrk="1">
              <a:buNone/>
            </a:pPr>
            <a:r>
              <a:rPr lang="en-US" sz="800" b="1" dirty="0">
                <a:solidFill>
                  <a:schemeClr val="tx1">
                    <a:lumMod val="95000"/>
                    <a:lumOff val="5000"/>
                  </a:schemeClr>
                </a:solidFill>
              </a:rPr>
              <a:t>        int air quality;</a:t>
            </a:r>
          </a:p>
          <a:p>
            <a:r>
              <a:rPr lang="en-US" sz="800" dirty="0">
                <a:solidFill>
                  <a:schemeClr val="tx1">
                    <a:lumMod val="95000"/>
                    <a:lumOff val="5000"/>
                  </a:schemeClr>
                </a:solidFill>
              </a:rPr>
              <a:t>Then we will declare the pin 8 as the output pin where we have connected the buzzer. l</a:t>
            </a:r>
            <a:r>
              <a:rPr lang="en-US" sz="800" i="1" dirty="0">
                <a:solidFill>
                  <a:schemeClr val="tx1">
                    <a:lumMod val="95000"/>
                    <a:lumOff val="5000"/>
                  </a:schemeClr>
                </a:solidFill>
              </a:rPr>
              <a:t>cd.begin(16,2)</a:t>
            </a:r>
            <a:r>
              <a:rPr lang="en-US" sz="800" dirty="0">
                <a:solidFill>
                  <a:schemeClr val="tx1">
                    <a:lumMod val="95000"/>
                    <a:lumOff val="5000"/>
                  </a:schemeClr>
                </a:solidFill>
              </a:rPr>
              <a:t> command will start the LCD to receive data and then we will set the cursor to first line and will print the </a:t>
            </a:r>
            <a:r>
              <a:rPr lang="en-US" sz="800" i="1" dirty="0">
                <a:solidFill>
                  <a:schemeClr val="tx1">
                    <a:lumMod val="95000"/>
                    <a:lumOff val="5000"/>
                  </a:schemeClr>
                </a:solidFill>
              </a:rPr>
              <a:t>‘circuitdigest’</a:t>
            </a:r>
            <a:r>
              <a:rPr lang="en-US" sz="800" dirty="0">
                <a:solidFill>
                  <a:schemeClr val="tx1">
                    <a:lumMod val="95000"/>
                    <a:lumOff val="5000"/>
                  </a:schemeClr>
                </a:solidFill>
              </a:rPr>
              <a:t>. Then we will set the cursor on the second line and will print </a:t>
            </a:r>
            <a:r>
              <a:rPr lang="en-US" sz="800" i="1" dirty="0">
                <a:solidFill>
                  <a:schemeClr val="tx1">
                    <a:lumMod val="95000"/>
                    <a:lumOff val="5000"/>
                  </a:schemeClr>
                </a:solidFill>
              </a:rPr>
              <a:t>‘Sensor Warming’</a:t>
            </a:r>
            <a:r>
              <a:rPr lang="en-US" sz="800" dirty="0">
                <a:solidFill>
                  <a:schemeClr val="tx1">
                    <a:lumMod val="95000"/>
                    <a:lumOff val="5000"/>
                  </a:schemeClr>
                </a:solidFill>
              </a:rPr>
              <a:t>.</a:t>
            </a:r>
          </a:p>
          <a:p>
            <a:pPr marL="0" indent="0" latinLnBrk="1">
              <a:buNone/>
            </a:pPr>
            <a:r>
              <a:rPr lang="en-US" sz="800" dirty="0">
                <a:solidFill>
                  <a:schemeClr val="tx1">
                    <a:lumMod val="95000"/>
                    <a:lumOff val="5000"/>
                  </a:schemeClr>
                </a:solidFill>
              </a:rPr>
              <a:t>         </a:t>
            </a:r>
            <a:r>
              <a:rPr lang="en-US" sz="800" b="1" dirty="0">
                <a:solidFill>
                  <a:schemeClr val="tx1">
                    <a:lumMod val="95000"/>
                    <a:lumOff val="5000"/>
                  </a:schemeClr>
                </a:solidFill>
              </a:rPr>
              <a:t>pinMode(8, OUTPUT);</a:t>
            </a:r>
          </a:p>
          <a:p>
            <a:pPr marL="0" indent="0" latinLnBrk="1">
              <a:buNone/>
            </a:pPr>
            <a:r>
              <a:rPr lang="en-US" sz="800" b="1" dirty="0">
                <a:solidFill>
                  <a:schemeClr val="tx1">
                    <a:lumMod val="95000"/>
                    <a:lumOff val="5000"/>
                  </a:schemeClr>
                </a:solidFill>
              </a:rPr>
              <a:t>         lcd.begin(16,2);</a:t>
            </a:r>
          </a:p>
          <a:p>
            <a:pPr marL="0" indent="0" latinLnBrk="1">
              <a:buNone/>
            </a:pPr>
            <a:r>
              <a:rPr lang="en-US" sz="800" b="1" dirty="0">
                <a:solidFill>
                  <a:schemeClr val="tx1">
                    <a:lumMod val="95000"/>
                    <a:lumOff val="5000"/>
                  </a:schemeClr>
                </a:solidFill>
              </a:rPr>
              <a:t>         lcd.setCursor (0,0);</a:t>
            </a:r>
          </a:p>
          <a:p>
            <a:pPr marL="0" indent="0" latinLnBrk="1">
              <a:buNone/>
            </a:pPr>
            <a:r>
              <a:rPr lang="en-US" sz="800" b="1" dirty="0">
                <a:solidFill>
                  <a:schemeClr val="tx1">
                    <a:lumMod val="95000"/>
                    <a:lumOff val="5000"/>
                  </a:schemeClr>
                </a:solidFill>
              </a:rPr>
              <a:t>         lcd.print ("circuitdigest ");</a:t>
            </a:r>
          </a:p>
          <a:p>
            <a:pPr marL="0" indent="0" latinLnBrk="1">
              <a:buNone/>
            </a:pPr>
            <a:r>
              <a:rPr lang="en-US" sz="800" b="1" dirty="0">
                <a:solidFill>
                  <a:schemeClr val="tx1">
                    <a:lumMod val="95000"/>
                    <a:lumOff val="5000"/>
                  </a:schemeClr>
                </a:solidFill>
              </a:rPr>
              <a:t>         lcd.setCursor (0,1);</a:t>
            </a:r>
          </a:p>
          <a:p>
            <a:pPr marL="0" indent="0" latinLnBrk="1">
              <a:buNone/>
            </a:pPr>
            <a:r>
              <a:rPr lang="en-US" sz="800" b="1" dirty="0">
                <a:solidFill>
                  <a:schemeClr val="tx1">
                    <a:lumMod val="95000"/>
                    <a:lumOff val="5000"/>
                  </a:schemeClr>
                </a:solidFill>
              </a:rPr>
              <a:t>         lcd.print ("Sensor Warming ");</a:t>
            </a:r>
          </a:p>
          <a:p>
            <a:pPr marL="0" indent="0" latinLnBrk="1">
              <a:buNone/>
            </a:pPr>
            <a:r>
              <a:rPr lang="en-US" sz="800" b="1" dirty="0">
                <a:solidFill>
                  <a:schemeClr val="tx1">
                    <a:lumMod val="95000"/>
                    <a:lumOff val="5000"/>
                  </a:schemeClr>
                </a:solidFill>
              </a:rPr>
              <a:t>         delay(1000);</a:t>
            </a:r>
          </a:p>
          <a:p>
            <a:r>
              <a:rPr lang="en-US" sz="800" dirty="0">
                <a:solidFill>
                  <a:schemeClr val="tx1">
                    <a:lumMod val="95000"/>
                    <a:lumOff val="5000"/>
                  </a:schemeClr>
                </a:solidFill>
              </a:rPr>
              <a:t>Then we will set the baud rate for the serial communication. Different ESP’s have different baud rates so write it according to your ESP’s baud rate. Then we will send the commands to set the ESP to communicate with the Arduino and show the IP address on the serial monitor.</a:t>
            </a:r>
          </a:p>
          <a:p>
            <a:pPr marL="0" indent="0" latinLnBrk="1">
              <a:buNone/>
            </a:pPr>
            <a:r>
              <a:rPr lang="en-US" sz="800" dirty="0">
                <a:solidFill>
                  <a:schemeClr val="tx1">
                    <a:lumMod val="95000"/>
                    <a:lumOff val="5000"/>
                  </a:schemeClr>
                </a:solidFill>
              </a:rPr>
              <a:t>          </a:t>
            </a:r>
            <a:r>
              <a:rPr lang="en-US" sz="800" b="1" dirty="0">
                <a:solidFill>
                  <a:schemeClr val="tx1">
                    <a:lumMod val="95000"/>
                    <a:lumOff val="5000"/>
                  </a:schemeClr>
                </a:solidFill>
              </a:rPr>
              <a:t>Serial.begin(115200);</a:t>
            </a:r>
          </a:p>
          <a:p>
            <a:pPr marL="0" indent="0" latinLnBrk="1">
              <a:buNone/>
            </a:pPr>
            <a:r>
              <a:rPr lang="en-US" sz="800" b="1" dirty="0">
                <a:solidFill>
                  <a:schemeClr val="tx1">
                    <a:lumMod val="95000"/>
                    <a:lumOff val="5000"/>
                  </a:schemeClr>
                </a:solidFill>
              </a:rPr>
              <a:t>          esp8266.begin(115200);</a:t>
            </a:r>
          </a:p>
          <a:p>
            <a:pPr marL="0" indent="0" latinLnBrk="1">
              <a:buNone/>
            </a:pPr>
            <a:r>
              <a:rPr lang="en-US" sz="800" b="1" dirty="0">
                <a:solidFill>
                  <a:schemeClr val="tx1">
                    <a:lumMod val="95000"/>
                    <a:lumOff val="5000"/>
                  </a:schemeClr>
                </a:solidFill>
              </a:rPr>
              <a:t>          sendData("AT+RST\r\n",2000,DEBUG);</a:t>
            </a:r>
          </a:p>
          <a:p>
            <a:pPr marL="0" indent="0" latinLnBrk="1">
              <a:buNone/>
            </a:pPr>
            <a:r>
              <a:rPr lang="en-US" sz="800" b="1" dirty="0">
                <a:solidFill>
                  <a:schemeClr val="tx1">
                    <a:lumMod val="95000"/>
                    <a:lumOff val="5000"/>
                  </a:schemeClr>
                </a:solidFill>
              </a:rPr>
              <a:t>           sendData("AT+CWMODE=2\r\n",1000,DEBUG);</a:t>
            </a:r>
          </a:p>
          <a:p>
            <a:pPr marL="0" indent="0" latinLnBrk="1">
              <a:buNone/>
            </a:pPr>
            <a:r>
              <a:rPr lang="en-US" sz="800" b="1" dirty="0">
                <a:solidFill>
                  <a:schemeClr val="tx1">
                    <a:lumMod val="95000"/>
                    <a:lumOff val="5000"/>
                  </a:schemeClr>
                </a:solidFill>
              </a:rPr>
              <a:t>           sendData("AT+CIFSR\r\n",1000,DEBUG);</a:t>
            </a:r>
          </a:p>
          <a:p>
            <a:pPr marL="0" indent="0" latinLnBrk="1">
              <a:buNone/>
            </a:pPr>
            <a:r>
              <a:rPr lang="en-US" sz="800" b="1" dirty="0">
                <a:solidFill>
                  <a:schemeClr val="tx1">
                    <a:lumMod val="95000"/>
                    <a:lumOff val="5000"/>
                  </a:schemeClr>
                </a:solidFill>
              </a:rPr>
              <a:t>           sendData("AT+CIPMUair_quality=1\r\n",1000,DEBUG);</a:t>
            </a:r>
          </a:p>
          <a:p>
            <a:pPr marL="0" indent="0" latinLnBrk="1">
              <a:buNone/>
            </a:pPr>
            <a:r>
              <a:rPr lang="en-US" sz="800" b="1" dirty="0">
                <a:solidFill>
                  <a:schemeClr val="tx1">
                    <a:lumMod val="95000"/>
                    <a:lumOff val="5000"/>
                  </a:schemeClr>
                </a:solidFill>
              </a:rPr>
              <a:t>           sendData("AT+CIPSERVER=1,80\r\n",1000,DEBUG);</a:t>
            </a:r>
          </a:p>
          <a:p>
            <a:pPr marL="0" indent="0" latinLnBrk="1">
              <a:buNone/>
            </a:pPr>
            <a:r>
              <a:rPr lang="en-US" sz="800" b="1" dirty="0">
                <a:solidFill>
                  <a:schemeClr val="tx1">
                    <a:lumMod val="95000"/>
                    <a:lumOff val="5000"/>
                  </a:schemeClr>
                </a:solidFill>
              </a:rPr>
              <a:t>           pinMode(sensorPin, INPUT);</a:t>
            </a:r>
          </a:p>
          <a:p>
            <a:pPr marL="0" indent="0">
              <a:buNone/>
            </a:pPr>
            <a:r>
              <a:rPr lang="en-US" sz="800" b="1" dirty="0">
                <a:solidFill>
                  <a:schemeClr val="tx1">
                    <a:lumMod val="95000"/>
                    <a:lumOff val="5000"/>
                  </a:schemeClr>
                </a:solidFill>
              </a:rPr>
              <a:t>           lcd.clear();</a:t>
            </a:r>
          </a:p>
        </p:txBody>
      </p:sp>
    </p:spTree>
    <p:extLst>
      <p:ext uri="{BB962C8B-B14F-4D97-AF65-F5344CB8AC3E}">
        <p14:creationId xmlns:p14="http://schemas.microsoft.com/office/powerpoint/2010/main" val="596879436"/>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1222</TotalTime>
  <Words>3590</Words>
  <Application>Microsoft Office PowerPoint</Application>
  <PresentationFormat>Widescreen</PresentationFormat>
  <Paragraphs>175</Paragraphs>
  <Slides>20</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Arial Rounded MT Bold</vt:lpstr>
      <vt:lpstr>Calibri</vt:lpstr>
      <vt:lpstr>Gill Sans MT</vt:lpstr>
      <vt:lpstr>Gallery</vt:lpstr>
      <vt:lpstr>IOT based Air Pollution Monitoring System using Arduino                                                                                                                                                                                                       ~ Submitted to Dr.Prachi Saxena   </vt:lpstr>
      <vt:lpstr>PowerPoint Presentation</vt:lpstr>
      <vt:lpstr>Introduction </vt:lpstr>
      <vt:lpstr> Required Components </vt:lpstr>
      <vt:lpstr>Circuit Diagram </vt:lpstr>
      <vt:lpstr>PowerPoint Presentation</vt:lpstr>
      <vt:lpstr>Working Explanation </vt:lpstr>
      <vt:lpstr>Code Explanation </vt:lpstr>
      <vt:lpstr>PowerPoint Presentation</vt:lpstr>
      <vt:lpstr>PowerPoint Presentation</vt:lpstr>
      <vt:lpstr>PowerPoint Presentation</vt:lpstr>
      <vt:lpstr>PowerPoint Presentation</vt:lpstr>
      <vt:lpstr>Testing and Output of the Project </vt:lpstr>
      <vt:lpstr>PowerPoint Presentation</vt:lpstr>
      <vt:lpstr>CODE</vt:lpstr>
      <vt:lpstr>PowerPoint Presentation</vt:lpstr>
      <vt:lpstr>PowerPoint Presentation</vt:lpstr>
      <vt:lpstr>PowerPoint Presentation</vt:lpstr>
      <vt:lpstr>CIRCUIT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IOT based Air Pollution Monitoring System using Arduino</dc:title>
  <dc:creator>Devansh Agarwal</dc:creator>
  <cp:lastModifiedBy>Devansh Agarwal</cp:lastModifiedBy>
  <cp:revision>14</cp:revision>
  <dcterms:created xsi:type="dcterms:W3CDTF">2020-03-21T14:31:41Z</dcterms:created>
  <dcterms:modified xsi:type="dcterms:W3CDTF">2020-03-22T17:38:16Z</dcterms:modified>
</cp:coreProperties>
</file>