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545" autoAdjust="0"/>
  </p:normalViewPr>
  <p:slideViewPr>
    <p:cSldViewPr snapToGrid="0" snapToObjects="1">
      <p:cViewPr varScale="1">
        <p:scale>
          <a:sx n="56" d="100"/>
          <a:sy n="56" d="100"/>
        </p:scale>
        <p:origin x="239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BF7A9BA-C0DA-4A91-B438-183F37E8674A}" type="datetimeFigureOut">
              <a:rPr lang="en-CA" smtClean="0"/>
              <a:t>08/04/2015</a:t>
            </a:fld>
            <a:endParaRPr lang="en-CA"/>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668BA4E-407D-4EBB-BB0E-376EF2A4AF2C}" type="slidenum">
              <a:rPr lang="en-CA" smtClean="0"/>
              <a:t>‹#›</a:t>
            </a:fld>
            <a:endParaRPr lang="en-CA"/>
          </a:p>
        </p:txBody>
      </p:sp>
    </p:spTree>
    <p:extLst>
      <p:ext uri="{BB962C8B-B14F-4D97-AF65-F5344CB8AC3E}">
        <p14:creationId xmlns:p14="http://schemas.microsoft.com/office/powerpoint/2010/main" val="60072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668BA4E-407D-4EBB-BB0E-376EF2A4AF2C}" type="slidenum">
              <a:rPr lang="en-CA" smtClean="0"/>
              <a:t>1</a:t>
            </a:fld>
            <a:endParaRPr lang="en-CA"/>
          </a:p>
        </p:txBody>
      </p:sp>
    </p:spTree>
    <p:extLst>
      <p:ext uri="{BB962C8B-B14F-4D97-AF65-F5344CB8AC3E}">
        <p14:creationId xmlns:p14="http://schemas.microsoft.com/office/powerpoint/2010/main" val="56815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668BA4E-407D-4EBB-BB0E-376EF2A4AF2C}" type="slidenum">
              <a:rPr lang="en-CA" smtClean="0"/>
              <a:t>2</a:t>
            </a:fld>
            <a:endParaRPr lang="en-CA"/>
          </a:p>
        </p:txBody>
      </p:sp>
    </p:spTree>
    <p:extLst>
      <p:ext uri="{BB962C8B-B14F-4D97-AF65-F5344CB8AC3E}">
        <p14:creationId xmlns:p14="http://schemas.microsoft.com/office/powerpoint/2010/main" val="221306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are two schools of thought that are prevalent in developing malware countermeasures: prevention and threat mitigation [1]. Prevention from the threat of malware attacks can be thought of bolstering the defense of a computer or system. The idea is to proactively design and maintain systems so that they are not susceptible to malware attacks. This can be done through system policy, awareness, and vulnerability mitigation [1]. There are many techniques being researched that allow prevention to be easily attainable, such as: mimicking attacks on a system to prevent real attacks, understanding current malware threats, and analyzing how malware propagates throughout computer systems. The second school of thought – threat mitigation – can be thought of as how well a system would respond to threats that are already within the system (offense on malware attacks). This can be done through detection, identification, and removal techniques [1]. The idea is to improve these techniques so that malware attacks can be dealt with swiftly and efficiently. There is extensive research being done in this area, particularly detection techniques, that serve as the bulk of research done in malware threat mitigation. Modeling malware behavior, analyzing the data flow of source code, and creating custom applications and frameworks are just some of the topics involved in threat mitigation. </a:t>
            </a:r>
            <a:endParaRPr lang="en-US" dirty="0" smtClean="0"/>
          </a:p>
          <a:p>
            <a:endParaRPr lang="en-CA" dirty="0"/>
          </a:p>
        </p:txBody>
      </p:sp>
      <p:sp>
        <p:nvSpPr>
          <p:cNvPr id="4" name="Slide Number Placeholder 3"/>
          <p:cNvSpPr>
            <a:spLocks noGrp="1"/>
          </p:cNvSpPr>
          <p:nvPr>
            <p:ph type="sldNum" sz="quarter" idx="10"/>
          </p:nvPr>
        </p:nvSpPr>
        <p:spPr/>
        <p:txBody>
          <a:bodyPr/>
          <a:lstStyle/>
          <a:p>
            <a:fld id="{4668BA4E-407D-4EBB-BB0E-376EF2A4AF2C}" type="slidenum">
              <a:rPr lang="en-CA" smtClean="0"/>
              <a:t>3</a:t>
            </a:fld>
            <a:endParaRPr lang="en-CA"/>
          </a:p>
        </p:txBody>
      </p:sp>
    </p:spTree>
    <p:extLst>
      <p:ext uri="{BB962C8B-B14F-4D97-AF65-F5344CB8AC3E}">
        <p14:creationId xmlns:p14="http://schemas.microsoft.com/office/powerpoint/2010/main" val="114485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(University </a:t>
            </a:r>
            <a:r>
              <a:rPr lang="en-US" dirty="0" err="1" smtClean="0"/>
              <a:t>Sains</a:t>
            </a:r>
            <a:r>
              <a:rPr lang="en-US" dirty="0" smtClean="0"/>
              <a:t> Malaysia; campus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method they used consisted of four major steps which were: malware collection, behavior identification, custom behavior analysis, and statistical report [2]. The first step was to collect samples of current malware spread throughout the campus network. Using these samples they used malware analyzer tools to identify the different malware types that were apparent in the campus system [2]. Next, they used human-behavior analysis to further refine the results from the malware analyzer tools, and categorized the types of malware they saw to Worm and Trojan malware [2]. Finally they created a statistical report to visualize the kind of malware that were most common in the campus system [2]. From these results, they were able to strengthen system policy and awareness of common malware attacks on the campus system by implementing the appropriate security mechanisms to avoid these attacks [2]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(MPPM malware propagation</a:t>
            </a:r>
            <a:r>
              <a:rPr lang="en-US" baseline="0" dirty="0" smtClean="0"/>
              <a:t> probability model</a:t>
            </a:r>
            <a:r>
              <a:rPr lang="en-US" dirty="0" smtClean="0"/>
              <a:t>; </a:t>
            </a:r>
            <a:r>
              <a:rPr lang="en-US" dirty="0" err="1" smtClean="0"/>
              <a:t>Xidian</a:t>
            </a:r>
            <a:r>
              <a:rPr lang="en-US" dirty="0" smtClean="0"/>
              <a:t> University; online SNS)</a:t>
            </a:r>
          </a:p>
          <a:p>
            <a:r>
              <a:rPr lang="en-US" sz="1200" kern="1200" dirty="0" smtClean="0">
                <a:solidFill>
                  <a:schemeClr val="tx1"/>
                </a:solidFill>
                <a:effectLst/>
                <a:latin typeface="+mn-lt"/>
                <a:ea typeface="+mn-ea"/>
                <a:cs typeface="+mn-cs"/>
              </a:rPr>
              <a:t>The basic model of MPPM can be summarized thusly: 1) Define several states for nodes and state transitions in an online SNS based on the characteristics of the SNS; 2) Introduce a detection factor that affects the propagation of malware and produce custom evolution equations for that SNS based on 1) and 2); and 3) Describe the relationships between user habits, malware propagation, and malware detection and use these in a simulation to choose the best policy to prevent malware propagation.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Using this, they analyzed real SNS data and showed that their MPPM model was quite accurate in predicting malware propagation </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(UK and Pakistan, mobile P2P networks)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paper, like the paper from the University </a:t>
            </a:r>
            <a:r>
              <a:rPr lang="en-US" sz="1200" kern="1200" dirty="0" err="1" smtClean="0">
                <a:solidFill>
                  <a:schemeClr val="tx1"/>
                </a:solidFill>
                <a:effectLst/>
                <a:latin typeface="+mn-lt"/>
                <a:ea typeface="+mn-ea"/>
                <a:cs typeface="+mn-cs"/>
              </a:rPr>
              <a:t>Sains</a:t>
            </a:r>
            <a:r>
              <a:rPr lang="en-US" sz="1200" kern="1200" dirty="0" smtClean="0">
                <a:solidFill>
                  <a:schemeClr val="tx1"/>
                </a:solidFill>
                <a:effectLst/>
                <a:latin typeface="+mn-lt"/>
                <a:ea typeface="+mn-ea"/>
                <a:cs typeface="+mn-cs"/>
              </a:rPr>
              <a:t> Malaysia’s School of Computer Science, posits that by identifying which types of mobile malware that is prevalent, mobile devices can receive updated policies to combat the common malware types </a:t>
            </a:r>
            <a:endParaRPr lang="en-US" dirty="0" smtClean="0"/>
          </a:p>
          <a:p>
            <a:endParaRPr lang="en-US" dirty="0" smtClean="0"/>
          </a:p>
          <a:p>
            <a:r>
              <a:rPr lang="en-US" dirty="0" smtClean="0"/>
              <a:t>(University of Luxembourg, BOFM</a:t>
            </a:r>
            <a:r>
              <a:rPr lang="en-US" baseline="0" dirty="0" smtClean="0"/>
              <a:t> Bounded Feature Space </a:t>
            </a:r>
            <a:r>
              <a:rPr lang="en-US" baseline="0" dirty="0" err="1" smtClean="0"/>
              <a:t>Behaviour</a:t>
            </a:r>
            <a:r>
              <a:rPr lang="en-US" baseline="0" dirty="0" smtClean="0"/>
              <a:t> Modeling)</a:t>
            </a:r>
          </a:p>
          <a:p>
            <a:r>
              <a:rPr lang="en-US" sz="1200" kern="1200" dirty="0" smtClean="0">
                <a:solidFill>
                  <a:schemeClr val="tx1"/>
                </a:solidFill>
                <a:effectLst/>
                <a:latin typeface="+mn-lt"/>
                <a:ea typeface="+mn-ea"/>
                <a:cs typeface="+mn-cs"/>
              </a:rPr>
              <a:t>With dynamic analysis, scalability is a problem, as the number of malware features detected would grow proportionally to the size of execution traces (which can grow quite large) [6]. Thus, it makes detection using dynamic analysis impractical due to the unacceptable high computational complexity and memory consumption. In essence, BOFM extracts malware features that do not grow in proportion to the number of execution traces, as there is a hard upper bound limit to the extracted features. In addition, BOFM only extracts the minimum amount of malware features to detect a malware attack, as opposed to traditional malware detection techniques that extract all of those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(IEEE,</a:t>
            </a:r>
            <a:r>
              <a:rPr lang="en-US" sz="1200" kern="1200" baseline="0" dirty="0" smtClean="0">
                <a:solidFill>
                  <a:schemeClr val="tx1"/>
                </a:solidFill>
                <a:effectLst/>
                <a:latin typeface="+mn-lt"/>
                <a:ea typeface="+mn-ea"/>
                <a:cs typeface="+mn-cs"/>
              </a:rPr>
              <a:t> Botnet attacks)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Flash crowds (i.e. a large number of users accessing a website or service in a short period of time) are a common way for botnets to subvert a computer system. According to this paper, botnets need three pieces of key information to simulate legitimate behavior: web page popularity of the target website, the time interval of the web page request for the user, and the number of pages a user usually browses in one session (i.e. browsing length).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Also, the one critical condition that botnets must satisfy in order to successfully mimic legitimate cyber behavior was this: the number of active bots in the botnet must not be lower than that of the legitimate number of active users [7]. This is because any number lower than the amount of legitimate users would result in the botnet being detected using current malware detection techniques [7]. In the end, the researchers found it hard to detect this kind of attack based on existing methodologies (feature-based or statistic- based methods). However, researchers found that the aforementioned critical condition was quite difficult to obtain, and so effective botnet attacks like this would come few and far-between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(IEEE,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Rozzle</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Rozzle</a:t>
            </a:r>
            <a:r>
              <a:rPr lang="en-US" sz="1200" kern="1200" dirty="0" smtClean="0">
                <a:solidFill>
                  <a:schemeClr val="tx1"/>
                </a:solidFill>
                <a:effectLst/>
                <a:latin typeface="+mn-lt"/>
                <a:ea typeface="+mn-ea"/>
                <a:cs typeface="+mn-cs"/>
              </a:rPr>
              <a:t> (a JavaScript multi-execution virtual machine) – that explores multiple execution paths with a single execution so that environment specific malware will reveal itself.</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key idea behind </a:t>
            </a:r>
            <a:r>
              <a:rPr lang="en-US" sz="1200" kern="1200" dirty="0" err="1" smtClean="0">
                <a:solidFill>
                  <a:schemeClr val="tx1"/>
                </a:solidFill>
                <a:effectLst/>
                <a:latin typeface="+mn-lt"/>
                <a:ea typeface="+mn-ea"/>
                <a:cs typeface="+mn-cs"/>
              </a:rPr>
              <a:t>Rozzle</a:t>
            </a:r>
            <a:r>
              <a:rPr lang="en-US" sz="1200" kern="1200" dirty="0" smtClean="0">
                <a:solidFill>
                  <a:schemeClr val="tx1"/>
                </a:solidFill>
                <a:effectLst/>
                <a:latin typeface="+mn-lt"/>
                <a:ea typeface="+mn-ea"/>
                <a:cs typeface="+mn-cs"/>
              </a:rPr>
              <a:t> is this: it executes all possibilities whenever it encounters some sort of control flow in the program [8]. For example, if there is an IF statement in the program, </a:t>
            </a:r>
            <a:r>
              <a:rPr lang="en-US" sz="1200" kern="1200" dirty="0" err="1" smtClean="0">
                <a:solidFill>
                  <a:schemeClr val="tx1"/>
                </a:solidFill>
                <a:effectLst/>
                <a:latin typeface="+mn-lt"/>
                <a:ea typeface="+mn-ea"/>
                <a:cs typeface="+mn-cs"/>
              </a:rPr>
              <a:t>Rozzle</a:t>
            </a:r>
            <a:r>
              <a:rPr lang="en-US" sz="1200" kern="1200" dirty="0" smtClean="0">
                <a:solidFill>
                  <a:schemeClr val="tx1"/>
                </a:solidFill>
                <a:effectLst/>
                <a:latin typeface="+mn-lt"/>
                <a:ea typeface="+mn-ea"/>
                <a:cs typeface="+mn-cs"/>
              </a:rPr>
              <a:t> will execute both branches (THEN and ELSE branches) of the program. The researchers have also found a way to reduce runtime overhead with this strategy and expose new attack directions in the program.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668BA4E-407D-4EBB-BB0E-376EF2A4AF2C}" type="slidenum">
              <a:rPr lang="en-CA" smtClean="0"/>
              <a:t>4</a:t>
            </a:fld>
            <a:endParaRPr lang="en-CA"/>
          </a:p>
        </p:txBody>
      </p:sp>
    </p:spTree>
    <p:extLst>
      <p:ext uri="{BB962C8B-B14F-4D97-AF65-F5344CB8AC3E}">
        <p14:creationId xmlns:p14="http://schemas.microsoft.com/office/powerpoint/2010/main" val="2026036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(University </a:t>
            </a:r>
            <a:r>
              <a:rPr lang="en-US" dirty="0" err="1" smtClean="0"/>
              <a:t>Sains</a:t>
            </a:r>
            <a:r>
              <a:rPr lang="en-US" dirty="0" smtClean="0"/>
              <a:t> Malaysia; campus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especially the case, as they required human effort in identifying the types of malware in the system, rather than using automated tools for identification. While they acknowledge there were limitations to the malware tools that they used (sometimes the results could not even detect what kind of malware type was plaguing a certain system), the experiment gave them valuable information on the malware that plagued their campus system, and were able to adjust as a result.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(MPPM malware propagation</a:t>
            </a:r>
            <a:r>
              <a:rPr lang="en-US" baseline="0" dirty="0" smtClean="0"/>
              <a:t> probability model</a:t>
            </a:r>
            <a:r>
              <a:rPr lang="en-US" dirty="0" smtClean="0"/>
              <a:t>; </a:t>
            </a:r>
            <a:r>
              <a:rPr lang="en-US" dirty="0" err="1" smtClean="0"/>
              <a:t>Xidian</a:t>
            </a:r>
            <a:r>
              <a:rPr lang="en-US" dirty="0" smtClean="0"/>
              <a:t> University; online SNS)</a:t>
            </a:r>
          </a:p>
          <a:p>
            <a:r>
              <a:rPr lang="en-US" sz="1200" kern="1200" dirty="0" smtClean="0">
                <a:solidFill>
                  <a:schemeClr val="tx1"/>
                </a:solidFill>
                <a:effectLst/>
                <a:latin typeface="+mn-lt"/>
                <a:ea typeface="+mn-ea"/>
                <a:cs typeface="+mn-cs"/>
              </a:rPr>
              <a:t>In addition, their method required that the SNS system needs to already be infected with malware in order to model malware propagation properly, which might not be an option for mission critical systems </a:t>
            </a:r>
            <a:endParaRPr lang="en-US" dirty="0" smtClean="0"/>
          </a:p>
          <a:p>
            <a:endParaRPr lang="en-US" dirty="0" smtClean="0"/>
          </a:p>
          <a:p>
            <a:r>
              <a:rPr lang="en-US" dirty="0" smtClean="0"/>
              <a:t>(University of Luxembourg, BOFM</a:t>
            </a:r>
            <a:r>
              <a:rPr lang="en-US" baseline="0" dirty="0" smtClean="0"/>
              <a:t> Bounded Feature Space </a:t>
            </a:r>
            <a:r>
              <a:rPr lang="en-US" baseline="0" dirty="0" err="1" smtClean="0"/>
              <a:t>Behaviour</a:t>
            </a:r>
            <a:r>
              <a:rPr lang="en-US" baseline="0" dirty="0" smtClean="0"/>
              <a:t> Modeling)</a:t>
            </a:r>
          </a:p>
          <a:p>
            <a:r>
              <a:rPr lang="en-US" sz="1200" kern="1200" dirty="0" smtClean="0">
                <a:solidFill>
                  <a:schemeClr val="tx1"/>
                </a:solidFill>
                <a:effectLst/>
                <a:latin typeface="+mn-lt"/>
                <a:ea typeface="+mn-ea"/>
                <a:cs typeface="+mn-cs"/>
              </a:rPr>
              <a:t>The critique that comes with this method is that BOFM might not be flexible to all types of computer systems, as it requires a lot of effort to customize BOFM to a specific computer system. Also, it might be difficult to determine exactly which types of features to extract, as malware can be changed to accommodate all types of environments.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(IEEE,</a:t>
            </a:r>
            <a:r>
              <a:rPr lang="en-US" sz="1200" kern="1200" baseline="0" dirty="0" smtClean="0">
                <a:solidFill>
                  <a:schemeClr val="tx1"/>
                </a:solidFill>
                <a:effectLst/>
                <a:latin typeface="+mn-lt"/>
                <a:ea typeface="+mn-ea"/>
                <a:cs typeface="+mn-cs"/>
              </a:rPr>
              <a:t> Botnet attacks)</a:t>
            </a:r>
            <a:endParaRPr lang="en-US" dirty="0" smtClean="0"/>
          </a:p>
          <a:p>
            <a:r>
              <a:rPr lang="en-US" sz="1200" kern="1200" dirty="0" smtClean="0">
                <a:solidFill>
                  <a:schemeClr val="tx1"/>
                </a:solidFill>
                <a:effectLst/>
                <a:latin typeface="+mn-lt"/>
                <a:ea typeface="+mn-ea"/>
                <a:cs typeface="+mn-cs"/>
              </a:rPr>
              <a:t>In the end however, it was proved that it was hard to mimic legitimate cyber behavior with botnet attacks. The saving grace here is that these botnet attacks must satisfy a critical condition of having at least the same number of bots as legitimate users, which is quite hard to </a:t>
            </a:r>
            <a:r>
              <a:rPr lang="en-US" sz="1200" kern="1200" smtClean="0">
                <a:solidFill>
                  <a:schemeClr val="tx1"/>
                </a:solidFill>
                <a:effectLst/>
                <a:latin typeface="+mn-lt"/>
                <a:ea typeface="+mn-ea"/>
                <a:cs typeface="+mn-cs"/>
              </a:rPr>
              <a:t>achieve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CA" dirty="0"/>
          </a:p>
        </p:txBody>
      </p:sp>
      <p:sp>
        <p:nvSpPr>
          <p:cNvPr id="4" name="Slide Number Placeholder 3"/>
          <p:cNvSpPr>
            <a:spLocks noGrp="1"/>
          </p:cNvSpPr>
          <p:nvPr>
            <p:ph type="sldNum" sz="quarter" idx="10"/>
          </p:nvPr>
        </p:nvSpPr>
        <p:spPr/>
        <p:txBody>
          <a:bodyPr/>
          <a:lstStyle/>
          <a:p>
            <a:fld id="{4668BA4E-407D-4EBB-BB0E-376EF2A4AF2C}" type="slidenum">
              <a:rPr lang="en-CA" smtClean="0"/>
              <a:t>5</a:t>
            </a:fld>
            <a:endParaRPr lang="en-CA"/>
          </a:p>
        </p:txBody>
      </p:sp>
    </p:spTree>
    <p:extLst>
      <p:ext uri="{BB962C8B-B14F-4D97-AF65-F5344CB8AC3E}">
        <p14:creationId xmlns:p14="http://schemas.microsoft.com/office/powerpoint/2010/main" val="230531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Future in Malware Prevention</a:t>
            </a:r>
          </a:p>
          <a:p>
            <a:r>
              <a:rPr lang="en-US" dirty="0" smtClean="0"/>
              <a:t>	-</a:t>
            </a:r>
            <a:r>
              <a:rPr lang="en-US" baseline="0" dirty="0" smtClean="0"/>
              <a:t> Both malware and the defenses against malware continue to evolve, each in response to improvements in the other.</a:t>
            </a:r>
          </a:p>
          <a:p>
            <a:r>
              <a:rPr lang="en-US" baseline="0" dirty="0" smtClean="0"/>
              <a:t>	- Organizations need to develop mechanisms that are robust and flexible to address anything that is thrown at them. </a:t>
            </a:r>
          </a:p>
          <a:p>
            <a:r>
              <a:rPr lang="en-US" baseline="0" dirty="0" smtClean="0"/>
              <a:t>	- Antivirus vendors’ such as F-Secure for example, contain a large list of threats. This increases by the dozen each week. </a:t>
            </a:r>
          </a:p>
          <a:p>
            <a:r>
              <a:rPr lang="en-US" baseline="0" dirty="0" smtClean="0"/>
              <a:t>	- Future of prevention is to make use of Behavior analysis models to defend against malware attacks.</a:t>
            </a:r>
            <a:endParaRPr lang="en-US" dirty="0" smtClean="0"/>
          </a:p>
          <a:p>
            <a:r>
              <a:rPr lang="en-US" dirty="0" smtClean="0"/>
              <a:t>Future in Malware Threat Mitigation</a:t>
            </a:r>
          </a:p>
          <a:p>
            <a:pPr defTabSz="966612">
              <a:defRPr/>
            </a:pPr>
            <a:r>
              <a:rPr lang="en-US" dirty="0" smtClean="0"/>
              <a:t>	- Improve</a:t>
            </a:r>
            <a:r>
              <a:rPr lang="en-US" baseline="0" dirty="0" smtClean="0"/>
              <a:t> </a:t>
            </a:r>
            <a:r>
              <a:rPr lang="en-US" dirty="0" smtClean="0"/>
              <a:t>Sandboxing techniques for threat detection, identification and removal.</a:t>
            </a:r>
            <a:r>
              <a:rPr lang="en-US" baseline="0" dirty="0" smtClean="0"/>
              <a:t> </a:t>
            </a:r>
          </a:p>
          <a:p>
            <a:pPr defTabSz="966612">
              <a:defRPr/>
            </a:pPr>
            <a:r>
              <a:rPr lang="en-US" baseline="0" dirty="0" smtClean="0"/>
              <a:t>	       - Allows unknown files to be sent to the cloud to be run in a virtual environment to uncover malicious intent</a:t>
            </a:r>
          </a:p>
          <a:p>
            <a:pPr defTabSz="966612">
              <a:defRPr/>
            </a:pPr>
            <a:r>
              <a:rPr lang="en-US" baseline="0" dirty="0" smtClean="0"/>
              <a:t>	- Advance forensic analysis techniques to determine how malware is spread through out the network from the host computer.</a:t>
            </a:r>
            <a:endParaRPr lang="en-US" dirty="0" smtClean="0"/>
          </a:p>
        </p:txBody>
      </p:sp>
      <p:sp>
        <p:nvSpPr>
          <p:cNvPr id="4" name="Slide Number Placeholder 3"/>
          <p:cNvSpPr>
            <a:spLocks noGrp="1"/>
          </p:cNvSpPr>
          <p:nvPr>
            <p:ph type="sldNum" sz="quarter" idx="10"/>
          </p:nvPr>
        </p:nvSpPr>
        <p:spPr/>
        <p:txBody>
          <a:bodyPr/>
          <a:lstStyle/>
          <a:p>
            <a:fld id="{4668BA4E-407D-4EBB-BB0E-376EF2A4AF2C}" type="slidenum">
              <a:rPr lang="en-CA" smtClean="0"/>
              <a:t>6</a:t>
            </a:fld>
            <a:endParaRPr lang="en-CA"/>
          </a:p>
        </p:txBody>
      </p:sp>
    </p:spTree>
    <p:extLst>
      <p:ext uri="{BB962C8B-B14F-4D97-AF65-F5344CB8AC3E}">
        <p14:creationId xmlns:p14="http://schemas.microsoft.com/office/powerpoint/2010/main" val="426532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defTabSz="966612">
              <a:buFontTx/>
              <a:buChar char="-"/>
              <a:defRPr/>
            </a:pPr>
            <a:r>
              <a:rPr lang="en-US" dirty="0" smtClean="0"/>
              <a:t>Malware</a:t>
            </a:r>
            <a:r>
              <a:rPr lang="en-US" baseline="0" dirty="0" smtClean="0"/>
              <a:t> continues to evolve and become smarter, therefore combating malware techniques need to adapt as quickly</a:t>
            </a:r>
          </a:p>
          <a:p>
            <a:pPr marL="181240" indent="-181240" defTabSz="966612">
              <a:buFontTx/>
              <a:buChar char="-"/>
              <a:defRPr/>
            </a:pPr>
            <a:r>
              <a:rPr lang="en-US" baseline="0" dirty="0" smtClean="0"/>
              <a:t>Combating Malware Techniques</a:t>
            </a:r>
          </a:p>
          <a:p>
            <a:pPr marL="664546" lvl="1" indent="-181240" defTabSz="966612">
              <a:buFontTx/>
              <a:buChar char="-"/>
              <a:defRPr/>
            </a:pPr>
            <a:r>
              <a:rPr lang="en-US" baseline="0" dirty="0" smtClean="0"/>
              <a:t>Malware Prevention</a:t>
            </a:r>
          </a:p>
          <a:p>
            <a:pPr marL="1147852" lvl="2" indent="-181240" defTabSz="966612">
              <a:buFontTx/>
              <a:buChar char="-"/>
              <a:defRPr/>
            </a:pPr>
            <a:r>
              <a:rPr lang="en-US" baseline="0" dirty="0" smtClean="0"/>
              <a:t>Don’t let the malware get into system to start with</a:t>
            </a:r>
          </a:p>
          <a:p>
            <a:pPr marL="1147852" lvl="2" indent="-181240" defTabSz="966612">
              <a:buFontTx/>
              <a:buChar char="-"/>
              <a:defRPr/>
            </a:pPr>
            <a:r>
              <a:rPr lang="en-US" baseline="0" dirty="0" smtClean="0"/>
              <a:t>Adapt prevention mechanics as malware evolves, proactively design and maintain systems so that they are not less prone to malware attack</a:t>
            </a:r>
          </a:p>
          <a:p>
            <a:pPr marL="1147852" lvl="2" indent="-181240" defTabSz="966612">
              <a:buFontTx/>
              <a:buChar char="-"/>
              <a:defRPr/>
            </a:pPr>
            <a:r>
              <a:rPr lang="en-US" baseline="0" dirty="0" smtClean="0"/>
              <a:t>Dynamic behavior analysis, executing the infected tool and monitoring how it interacts with the system. </a:t>
            </a:r>
          </a:p>
          <a:p>
            <a:pPr marL="1631158" lvl="3" indent="-181240" defTabSz="966612">
              <a:buFontTx/>
              <a:buChar char="-"/>
              <a:defRPr/>
            </a:pPr>
            <a:r>
              <a:rPr lang="en-US" baseline="0" dirty="0" smtClean="0"/>
              <a:t>Malware spreading data collection</a:t>
            </a:r>
          </a:p>
          <a:p>
            <a:pPr marL="2114464" lvl="4" indent="-181240" defTabSz="966612">
              <a:buFontTx/>
              <a:buChar char="-"/>
              <a:defRPr/>
            </a:pPr>
            <a:r>
              <a:rPr lang="en-US" baseline="0" dirty="0" smtClean="0"/>
              <a:t>Spread patterns on network</a:t>
            </a:r>
          </a:p>
          <a:p>
            <a:pPr marL="1631158" lvl="3" indent="-181240" defTabSz="966612">
              <a:buFontTx/>
              <a:buChar char="-"/>
              <a:defRPr/>
            </a:pPr>
            <a:r>
              <a:rPr lang="en-US" baseline="0" dirty="0" smtClean="0"/>
              <a:t>Behavior identification</a:t>
            </a:r>
          </a:p>
          <a:p>
            <a:pPr marL="2114464" lvl="4" indent="-181240" defTabSz="966612">
              <a:buFontTx/>
              <a:buChar char="-"/>
              <a:defRPr/>
            </a:pPr>
            <a:r>
              <a:rPr lang="en-US" baseline="0" dirty="0" smtClean="0"/>
              <a:t>Malware behavior analysis to determine the type of malware, Worm or Trojan</a:t>
            </a:r>
          </a:p>
          <a:p>
            <a:pPr marL="1631158" lvl="3" indent="-181240" defTabSz="966612">
              <a:buFontTx/>
              <a:buChar char="-"/>
              <a:defRPr/>
            </a:pPr>
            <a:r>
              <a:rPr lang="en-US" baseline="0" dirty="0" smtClean="0"/>
              <a:t>Custom behavior analysis </a:t>
            </a:r>
          </a:p>
          <a:p>
            <a:pPr marL="2114464" lvl="4" indent="-181240" defTabSz="966612">
              <a:buFontTx/>
              <a:buChar char="-"/>
              <a:defRPr/>
            </a:pPr>
            <a:r>
              <a:rPr lang="en-US" baseline="0" dirty="0" smtClean="0"/>
              <a:t>Further refinement of results. Usually human-behavior analysis</a:t>
            </a:r>
          </a:p>
          <a:p>
            <a:pPr marL="1631158" lvl="3" indent="-181240" defTabSz="966612">
              <a:buFontTx/>
              <a:buChar char="-"/>
              <a:defRPr/>
            </a:pPr>
            <a:r>
              <a:rPr lang="en-US" baseline="0" dirty="0" smtClean="0"/>
              <a:t>Statistical report</a:t>
            </a:r>
          </a:p>
          <a:p>
            <a:pPr marL="2114464" lvl="4" indent="-181240" defTabSz="966612">
              <a:buFontTx/>
              <a:buChar char="-"/>
              <a:defRPr/>
            </a:pPr>
            <a:r>
              <a:rPr lang="en-US" baseline="0" dirty="0" smtClean="0"/>
              <a:t>Report on types of malware that were present on the system</a:t>
            </a:r>
          </a:p>
          <a:p>
            <a:pPr marL="664546" lvl="1" indent="-181240" defTabSz="966612">
              <a:buFontTx/>
              <a:buChar char="-"/>
              <a:defRPr/>
            </a:pPr>
            <a:r>
              <a:rPr lang="en-US" baseline="0" dirty="0" smtClean="0"/>
              <a:t>Malware Threat Mitigation</a:t>
            </a:r>
          </a:p>
          <a:p>
            <a:pPr marL="1147852" lvl="2" indent="-181240" defTabSz="966612">
              <a:buFontTx/>
              <a:buChar char="-"/>
              <a:defRPr/>
            </a:pPr>
            <a:r>
              <a:rPr lang="en-US" baseline="0" dirty="0" smtClean="0"/>
              <a:t>d</a:t>
            </a:r>
            <a:r>
              <a:rPr lang="en-US" sz="1300" dirty="0"/>
              <a:t>etection (determine that an infection has occurred and locate the malware)</a:t>
            </a:r>
            <a:endParaRPr lang="en-US" baseline="0" dirty="0" smtClean="0"/>
          </a:p>
          <a:p>
            <a:r>
              <a:rPr lang="en-US" sz="1300" dirty="0"/>
              <a:t>	-   identification (identify the specific malware that has infected the system) </a:t>
            </a:r>
          </a:p>
          <a:p>
            <a:r>
              <a:rPr lang="en-US" sz="1300" dirty="0"/>
              <a:t>	-   removal (remove all traces of the malware virus so it </a:t>
            </a:r>
            <a:r>
              <a:rPr lang="en-CA" sz="1300" dirty="0"/>
              <a:t>cannot be spread further)</a:t>
            </a:r>
            <a:endParaRPr lang="en-US" baseline="0" dirty="0" smtClean="0"/>
          </a:p>
        </p:txBody>
      </p:sp>
      <p:sp>
        <p:nvSpPr>
          <p:cNvPr id="4" name="Slide Number Placeholder 3"/>
          <p:cNvSpPr>
            <a:spLocks noGrp="1"/>
          </p:cNvSpPr>
          <p:nvPr>
            <p:ph type="sldNum" sz="quarter" idx="10"/>
          </p:nvPr>
        </p:nvSpPr>
        <p:spPr/>
        <p:txBody>
          <a:bodyPr/>
          <a:lstStyle/>
          <a:p>
            <a:fld id="{4668BA4E-407D-4EBB-BB0E-376EF2A4AF2C}" type="slidenum">
              <a:rPr lang="en-CA" smtClean="0"/>
              <a:t>7</a:t>
            </a:fld>
            <a:endParaRPr lang="en-CA"/>
          </a:p>
        </p:txBody>
      </p:sp>
    </p:spTree>
    <p:extLst>
      <p:ext uri="{BB962C8B-B14F-4D97-AF65-F5344CB8AC3E}">
        <p14:creationId xmlns:p14="http://schemas.microsoft.com/office/powerpoint/2010/main" val="49056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Tx/>
              <a:buChar char="-"/>
            </a:pPr>
            <a:r>
              <a:rPr lang="en-US" dirty="0" smtClean="0"/>
              <a:t>Show the F-Secure detection first</a:t>
            </a:r>
          </a:p>
          <a:p>
            <a:pPr marL="483306" lvl="1"/>
            <a:r>
              <a:rPr lang="en-US" dirty="0" smtClean="0"/>
              <a:t>F-Secure Detects the Virus as </a:t>
            </a:r>
            <a:r>
              <a:rPr lang="en-US" dirty="0" err="1" smtClean="0"/>
              <a:t>gen.variant.kazy</a:t>
            </a:r>
            <a:r>
              <a:rPr lang="en-US" dirty="0" smtClean="0"/>
              <a:t>.[####] Where [####] can be any number.</a:t>
            </a:r>
          </a:p>
          <a:p>
            <a:pPr marL="483306" lvl="1"/>
            <a:r>
              <a:rPr lang="en-US" dirty="0" smtClean="0"/>
              <a:t>	Gen:Variant.Kazy.569583 is a virus detected by Microsoft Windows and several Antivirus or Anti-Malware software vendors. This Gen:Variant.Kazy.569583 threat is classified as PUP a Potentially Unwanted Program or PUA a Potentially Unwanted Programs because it inflicts and acts as a malicious threat or virus into your Windows computer system.</a:t>
            </a:r>
          </a:p>
          <a:p>
            <a:pPr marL="483306" lvl="1"/>
            <a:endParaRPr lang="en-US" dirty="0" smtClean="0"/>
          </a:p>
          <a:p>
            <a:pPr marL="483306" lvl="1"/>
            <a:r>
              <a:rPr lang="en-US" dirty="0" smtClean="0"/>
              <a:t>	Reference Links:</a:t>
            </a:r>
          </a:p>
          <a:p>
            <a:pPr marL="483306" lvl="1"/>
            <a:r>
              <a:rPr lang="en-US" dirty="0" smtClean="0"/>
              <a:t>		https://www.f-secure.com/v-descs/other_w32_generic.shtml</a:t>
            </a:r>
          </a:p>
          <a:p>
            <a:pPr marL="483306" lvl="1"/>
            <a:r>
              <a:rPr lang="en-US" dirty="0" smtClean="0"/>
              <a:t>		https://www.f-secure.com/v-descs/rogue_w32_systemtool.shtml</a:t>
            </a:r>
          </a:p>
          <a:p>
            <a:pPr marL="483306" lvl="1"/>
            <a:endParaRPr lang="en-US" dirty="0" smtClean="0"/>
          </a:p>
          <a:p>
            <a:pPr marL="483306" lvl="1"/>
            <a:r>
              <a:rPr lang="en-US" dirty="0" smtClean="0"/>
              <a:t>	Please Refer to file F-SecureDetectionReport.html for detailed report on the what F-Secure detected.</a:t>
            </a:r>
            <a:endParaRPr lang="en-CA" dirty="0" smtClean="0"/>
          </a:p>
          <a:p>
            <a:pPr marL="181240" indent="-181240">
              <a:buFontTx/>
              <a:buChar char="-"/>
            </a:pPr>
            <a:endParaRPr lang="en-US" dirty="0" smtClean="0"/>
          </a:p>
          <a:p>
            <a:pPr marL="181240" indent="-181240">
              <a:buFontTx/>
              <a:buChar char="-"/>
            </a:pPr>
            <a:r>
              <a:rPr lang="en-US" dirty="0" smtClean="0"/>
              <a:t>Show</a:t>
            </a:r>
            <a:r>
              <a:rPr lang="en-US" baseline="0" dirty="0" smtClean="0"/>
              <a:t> the Marco virus in action </a:t>
            </a:r>
          </a:p>
          <a:p>
            <a:pPr marL="664546" lvl="1" indent="-181240">
              <a:buFontTx/>
              <a:buChar char="-"/>
            </a:pPr>
            <a:r>
              <a:rPr lang="en-US" baseline="0" dirty="0" smtClean="0"/>
              <a:t>Execute the PDF file to show the virus is injected into the pdf file and once the file is double clicked the virus starts</a:t>
            </a:r>
          </a:p>
          <a:p>
            <a:pPr marL="664546" lvl="1" indent="-181240">
              <a:buFontTx/>
              <a:buChar char="-"/>
            </a:pPr>
            <a:r>
              <a:rPr lang="en-US" baseline="0" dirty="0" smtClean="0"/>
              <a:t>This virus is classified as a Macro virus that infects documents and is triggered when the doc is opened. </a:t>
            </a:r>
          </a:p>
        </p:txBody>
      </p:sp>
      <p:sp>
        <p:nvSpPr>
          <p:cNvPr id="4" name="Slide Number Placeholder 3"/>
          <p:cNvSpPr>
            <a:spLocks noGrp="1"/>
          </p:cNvSpPr>
          <p:nvPr>
            <p:ph type="sldNum" sz="quarter" idx="10"/>
          </p:nvPr>
        </p:nvSpPr>
        <p:spPr/>
        <p:txBody>
          <a:bodyPr/>
          <a:lstStyle/>
          <a:p>
            <a:fld id="{4668BA4E-407D-4EBB-BB0E-376EF2A4AF2C}" type="slidenum">
              <a:rPr lang="en-CA" smtClean="0"/>
              <a:t>8</a:t>
            </a:fld>
            <a:endParaRPr lang="en-CA"/>
          </a:p>
        </p:txBody>
      </p:sp>
    </p:spTree>
    <p:extLst>
      <p:ext uri="{BB962C8B-B14F-4D97-AF65-F5344CB8AC3E}">
        <p14:creationId xmlns:p14="http://schemas.microsoft.com/office/powerpoint/2010/main" val="231641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CA"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4/8/2015</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CA"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CA"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CA"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CA"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CA"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CA"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CA"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CA"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4/8/2015</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CA"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CA"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4/8/2015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4/8/2015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4/8/2015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CA"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CA"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CA"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4/8/2015</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Malicious Software Prevention and Threat Mitigation Techniques </a:t>
            </a:r>
            <a:endParaRPr lang="en-US" dirty="0"/>
          </a:p>
        </p:txBody>
      </p:sp>
      <p:sp>
        <p:nvSpPr>
          <p:cNvPr id="3" name="Subtitle 2"/>
          <p:cNvSpPr>
            <a:spLocks noGrp="1"/>
          </p:cNvSpPr>
          <p:nvPr>
            <p:ph type="subTitle" idx="1"/>
          </p:nvPr>
        </p:nvSpPr>
        <p:spPr/>
        <p:txBody>
          <a:bodyPr/>
          <a:lstStyle/>
          <a:p>
            <a:r>
              <a:rPr lang="en-US" dirty="0" smtClean="0"/>
              <a:t>SOFE 4840U Project Presentation</a:t>
            </a:r>
          </a:p>
          <a:p>
            <a:endParaRPr lang="en-US" dirty="0" smtClean="0"/>
          </a:p>
          <a:p>
            <a:r>
              <a:rPr lang="en-US" dirty="0" smtClean="0"/>
              <a:t>Miguel Arindaeng</a:t>
            </a:r>
          </a:p>
          <a:p>
            <a:r>
              <a:rPr lang="en-US" dirty="0" err="1" smtClean="0"/>
              <a:t>Devan</a:t>
            </a:r>
            <a:r>
              <a:rPr lang="en-US" dirty="0" smtClean="0"/>
              <a:t> Shah</a:t>
            </a:r>
            <a:endParaRPr lang="en-US" dirty="0"/>
          </a:p>
        </p:txBody>
      </p:sp>
      <p:pic>
        <p:nvPicPr>
          <p:cNvPr id="6" name="Picture 5"/>
          <p:cNvPicPr>
            <a:picLocks noChangeAspect="1"/>
          </p:cNvPicPr>
          <p:nvPr/>
        </p:nvPicPr>
        <p:blipFill>
          <a:blip r:embed="rId3"/>
          <a:stretch>
            <a:fillRect/>
          </a:stretch>
        </p:blipFill>
        <p:spPr>
          <a:xfrm>
            <a:off x="3722881" y="4987682"/>
            <a:ext cx="1608781" cy="1054029"/>
          </a:xfrm>
          <a:prstGeom prst="rect">
            <a:avLst/>
          </a:prstGeom>
        </p:spPr>
      </p:pic>
    </p:spTree>
    <p:extLst>
      <p:ext uri="{BB962C8B-B14F-4D97-AF65-F5344CB8AC3E}">
        <p14:creationId xmlns:p14="http://schemas.microsoft.com/office/powerpoint/2010/main" val="4043577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 to malware countermeasures</a:t>
            </a:r>
          </a:p>
          <a:p>
            <a:r>
              <a:rPr lang="en-US" dirty="0" smtClean="0"/>
              <a:t>Research done in prevention and threat mitigation techniques</a:t>
            </a:r>
          </a:p>
          <a:p>
            <a:r>
              <a:rPr lang="en-US" dirty="0" smtClean="0"/>
              <a:t>Analysis of current research done</a:t>
            </a:r>
          </a:p>
          <a:p>
            <a:r>
              <a:rPr lang="en-US" dirty="0" smtClean="0"/>
              <a:t>Thoughts of future work</a:t>
            </a:r>
          </a:p>
          <a:p>
            <a:r>
              <a:rPr lang="en-US" dirty="0" smtClean="0"/>
              <a:t>Conclusion</a:t>
            </a:r>
          </a:p>
          <a:p>
            <a:r>
              <a:rPr lang="en-US" dirty="0" smtClean="0"/>
              <a:t>Demo</a:t>
            </a:r>
            <a:endParaRPr lang="en-US" dirty="0"/>
          </a:p>
        </p:txBody>
      </p:sp>
    </p:spTree>
    <p:extLst>
      <p:ext uri="{BB962C8B-B14F-4D97-AF65-F5344CB8AC3E}">
        <p14:creationId xmlns:p14="http://schemas.microsoft.com/office/powerpoint/2010/main" val="554525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00112" y="1754712"/>
            <a:ext cx="7345363" cy="4310809"/>
          </a:xfrm>
        </p:spPr>
        <p:txBody>
          <a:bodyPr>
            <a:normAutofit fontScale="92500" lnSpcReduction="10000"/>
          </a:bodyPr>
          <a:lstStyle/>
          <a:p>
            <a:r>
              <a:rPr lang="en-US" dirty="0"/>
              <a:t>There are two schools of thought that are prevalent in developing malware countermeasures: prevention and threat mitigation </a:t>
            </a:r>
          </a:p>
          <a:p>
            <a:r>
              <a:rPr lang="en-US" dirty="0"/>
              <a:t>Prevention </a:t>
            </a:r>
            <a:r>
              <a:rPr lang="en-US" dirty="0" smtClean="0"/>
              <a:t>can </a:t>
            </a:r>
            <a:r>
              <a:rPr lang="en-US" dirty="0"/>
              <a:t>be thought of </a:t>
            </a:r>
            <a:r>
              <a:rPr lang="en-US" dirty="0" smtClean="0"/>
              <a:t>as bolstering </a:t>
            </a:r>
            <a:r>
              <a:rPr lang="en-US" dirty="0"/>
              <a:t>the defense of a computer or system </a:t>
            </a:r>
            <a:endParaRPr lang="en-US" dirty="0" smtClean="0"/>
          </a:p>
          <a:p>
            <a:pPr lvl="1"/>
            <a:r>
              <a:rPr lang="en-US" dirty="0" smtClean="0"/>
              <a:t>Accomplished by updating system policy and awareness</a:t>
            </a:r>
          </a:p>
          <a:p>
            <a:r>
              <a:rPr lang="en-US" dirty="0" smtClean="0"/>
              <a:t>Threat mitigation </a:t>
            </a:r>
            <a:r>
              <a:rPr lang="en-US" dirty="0"/>
              <a:t>can be thought of as how well a system would respond to threats that are already within the system </a:t>
            </a:r>
            <a:endParaRPr lang="en-US" dirty="0" smtClean="0"/>
          </a:p>
          <a:p>
            <a:pPr lvl="1"/>
            <a:r>
              <a:rPr lang="en-US" dirty="0" smtClean="0"/>
              <a:t>Accomplished by using detection, identification, and removal techniques</a:t>
            </a:r>
            <a:endParaRPr lang="en-US" dirty="0"/>
          </a:p>
          <a:p>
            <a:endParaRPr lang="en-US" dirty="0"/>
          </a:p>
          <a:p>
            <a:endParaRPr lang="en-US" dirty="0"/>
          </a:p>
        </p:txBody>
      </p:sp>
    </p:spTree>
    <p:extLst>
      <p:ext uri="{BB962C8B-B14F-4D97-AF65-F5344CB8AC3E}">
        <p14:creationId xmlns:p14="http://schemas.microsoft.com/office/powerpoint/2010/main" val="20387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Done</a:t>
            </a:r>
            <a:endParaRPr lang="en-US" dirty="0"/>
          </a:p>
        </p:txBody>
      </p:sp>
      <p:sp>
        <p:nvSpPr>
          <p:cNvPr id="3" name="Content Placeholder 2"/>
          <p:cNvSpPr>
            <a:spLocks noGrp="1"/>
          </p:cNvSpPr>
          <p:nvPr>
            <p:ph idx="1"/>
          </p:nvPr>
        </p:nvSpPr>
        <p:spPr>
          <a:xfrm>
            <a:off x="900112" y="1788135"/>
            <a:ext cx="7345363" cy="4294098"/>
          </a:xfrm>
        </p:spPr>
        <p:txBody>
          <a:bodyPr>
            <a:normAutofit lnSpcReduction="10000"/>
          </a:bodyPr>
          <a:lstStyle/>
          <a:p>
            <a:r>
              <a:rPr lang="en-US" dirty="0" smtClean="0"/>
              <a:t>Prevention</a:t>
            </a:r>
          </a:p>
          <a:p>
            <a:pPr lvl="1"/>
            <a:r>
              <a:rPr lang="en-US" dirty="0" smtClean="0"/>
              <a:t>Dynamic </a:t>
            </a:r>
            <a:r>
              <a:rPr lang="en-US" dirty="0" err="1" smtClean="0"/>
              <a:t>behaviour</a:t>
            </a:r>
            <a:r>
              <a:rPr lang="en-US" dirty="0" smtClean="0"/>
              <a:t> analysis to update system policy </a:t>
            </a:r>
          </a:p>
          <a:p>
            <a:pPr lvl="1"/>
            <a:r>
              <a:rPr lang="en-US" dirty="0" smtClean="0"/>
              <a:t>Chartering malware propagation to predict attacks </a:t>
            </a:r>
          </a:p>
          <a:p>
            <a:pPr lvl="1"/>
            <a:r>
              <a:rPr lang="en-US" dirty="0" smtClean="0"/>
              <a:t>Chartering malware propagation to identify the types of mediums malware propagates with</a:t>
            </a:r>
          </a:p>
          <a:p>
            <a:r>
              <a:rPr lang="en-US" dirty="0" smtClean="0"/>
              <a:t>Threat Mitigation</a:t>
            </a:r>
          </a:p>
          <a:p>
            <a:pPr lvl="1"/>
            <a:r>
              <a:rPr lang="en-US" dirty="0" smtClean="0"/>
              <a:t>Dynamic </a:t>
            </a:r>
            <a:r>
              <a:rPr lang="en-US" dirty="0" err="1" smtClean="0"/>
              <a:t>behaviour</a:t>
            </a:r>
            <a:r>
              <a:rPr lang="en-US" dirty="0"/>
              <a:t> </a:t>
            </a:r>
            <a:r>
              <a:rPr lang="en-US" dirty="0" smtClean="0"/>
              <a:t>modeling to improve detection techniques</a:t>
            </a:r>
          </a:p>
          <a:p>
            <a:pPr lvl="1"/>
            <a:r>
              <a:rPr lang="en-US" dirty="0" smtClean="0"/>
              <a:t>Detecting botnet attacks that mimic legitimate cyber </a:t>
            </a:r>
            <a:r>
              <a:rPr lang="en-US" dirty="0" err="1" smtClean="0"/>
              <a:t>behaviour</a:t>
            </a:r>
            <a:endParaRPr lang="en-US" dirty="0" smtClean="0"/>
          </a:p>
          <a:p>
            <a:pPr lvl="1"/>
            <a:r>
              <a:rPr lang="en-US" dirty="0" smtClean="0"/>
              <a:t>Creating new tools to improve detection efficiency</a:t>
            </a:r>
          </a:p>
          <a:p>
            <a:pPr lvl="1"/>
            <a:endParaRPr lang="en-US" dirty="0" smtClean="0"/>
          </a:p>
          <a:p>
            <a:pPr lvl="1"/>
            <a:endParaRPr lang="en-US" dirty="0"/>
          </a:p>
        </p:txBody>
      </p:sp>
    </p:spTree>
    <p:extLst>
      <p:ext uri="{BB962C8B-B14F-4D97-AF65-F5344CB8AC3E}">
        <p14:creationId xmlns:p14="http://schemas.microsoft.com/office/powerpoint/2010/main" val="1921889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Research Done</a:t>
            </a:r>
            <a:endParaRPr lang="en-US" dirty="0"/>
          </a:p>
        </p:txBody>
      </p:sp>
      <p:sp>
        <p:nvSpPr>
          <p:cNvPr id="3" name="Content Placeholder 2"/>
          <p:cNvSpPr>
            <a:spLocks noGrp="1"/>
          </p:cNvSpPr>
          <p:nvPr>
            <p:ph idx="1"/>
          </p:nvPr>
        </p:nvSpPr>
        <p:spPr/>
        <p:txBody>
          <a:bodyPr>
            <a:normAutofit lnSpcReduction="10000"/>
          </a:bodyPr>
          <a:lstStyle/>
          <a:p>
            <a:r>
              <a:rPr lang="en-US" dirty="0"/>
              <a:t>Prevention</a:t>
            </a:r>
          </a:p>
          <a:p>
            <a:pPr lvl="1"/>
            <a:r>
              <a:rPr lang="en-US" dirty="0" smtClean="0"/>
              <a:t>Dynamic </a:t>
            </a:r>
            <a:r>
              <a:rPr lang="en-US" dirty="0" err="1" smtClean="0"/>
              <a:t>behaviour</a:t>
            </a:r>
            <a:r>
              <a:rPr lang="en-US" dirty="0" smtClean="0"/>
              <a:t> analysis for system policy can take a lot of effort and be time-consuming</a:t>
            </a:r>
          </a:p>
          <a:p>
            <a:pPr lvl="1"/>
            <a:r>
              <a:rPr lang="en-US" dirty="0" smtClean="0"/>
              <a:t>Propagation modeling requires malware to stay within the system</a:t>
            </a:r>
            <a:endParaRPr lang="en-US" dirty="0"/>
          </a:p>
          <a:p>
            <a:r>
              <a:rPr lang="en-US" dirty="0"/>
              <a:t>Threat Mitigation</a:t>
            </a:r>
          </a:p>
          <a:p>
            <a:pPr lvl="1"/>
            <a:r>
              <a:rPr lang="en-US" dirty="0" smtClean="0"/>
              <a:t>In </a:t>
            </a:r>
            <a:r>
              <a:rPr lang="en-US" dirty="0" err="1" smtClean="0"/>
              <a:t>behaviour</a:t>
            </a:r>
            <a:r>
              <a:rPr lang="en-US" dirty="0" smtClean="0"/>
              <a:t> modeling, </a:t>
            </a:r>
            <a:r>
              <a:rPr lang="en-US" dirty="0"/>
              <a:t>i</a:t>
            </a:r>
            <a:r>
              <a:rPr lang="en-US" dirty="0" smtClean="0"/>
              <a:t>t can be hard to determine which malware features to extract</a:t>
            </a:r>
          </a:p>
          <a:p>
            <a:pPr lvl="1"/>
            <a:r>
              <a:rPr lang="en-US" dirty="0" smtClean="0"/>
              <a:t>Detecting botnet attacks that try legitimate cyber </a:t>
            </a:r>
            <a:r>
              <a:rPr lang="en-US" dirty="0" err="1" smtClean="0"/>
              <a:t>behaviour</a:t>
            </a:r>
            <a:r>
              <a:rPr lang="en-US" dirty="0" smtClean="0"/>
              <a:t> is quite hard</a:t>
            </a:r>
          </a:p>
          <a:p>
            <a:pPr lvl="1"/>
            <a:endParaRPr lang="en-US" dirty="0"/>
          </a:p>
        </p:txBody>
      </p:sp>
    </p:spTree>
    <p:extLst>
      <p:ext uri="{BB962C8B-B14F-4D97-AF65-F5344CB8AC3E}">
        <p14:creationId xmlns:p14="http://schemas.microsoft.com/office/powerpoint/2010/main" val="757682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 on Future Work</a:t>
            </a:r>
            <a:endParaRPr lang="en-US" dirty="0"/>
          </a:p>
        </p:txBody>
      </p:sp>
      <p:sp>
        <p:nvSpPr>
          <p:cNvPr id="3" name="Content Placeholder 2"/>
          <p:cNvSpPr>
            <a:spLocks noGrp="1"/>
          </p:cNvSpPr>
          <p:nvPr>
            <p:ph idx="1"/>
          </p:nvPr>
        </p:nvSpPr>
        <p:spPr>
          <a:xfrm>
            <a:off x="469900" y="1866900"/>
            <a:ext cx="8229600" cy="4381500"/>
          </a:xfrm>
        </p:spPr>
        <p:txBody>
          <a:bodyPr>
            <a:normAutofit fontScale="92500" lnSpcReduction="10000"/>
          </a:bodyPr>
          <a:lstStyle/>
          <a:p>
            <a:r>
              <a:rPr lang="en-US" dirty="0" smtClean="0"/>
              <a:t>Future in Malware Prevention</a:t>
            </a:r>
            <a:endParaRPr lang="en-US" dirty="0"/>
          </a:p>
          <a:p>
            <a:pPr lvl="1"/>
            <a:r>
              <a:rPr lang="en-US" dirty="0" smtClean="0"/>
              <a:t>Future of malware threats are unknown, therefore malware prevention is also unknown</a:t>
            </a:r>
          </a:p>
          <a:p>
            <a:pPr lvl="1"/>
            <a:r>
              <a:rPr lang="en-US" dirty="0" smtClean="0"/>
              <a:t>Antivirus vendors’ malware databases list dozens of new threats each week</a:t>
            </a:r>
          </a:p>
          <a:p>
            <a:pPr lvl="1"/>
            <a:r>
              <a:rPr lang="en-US" dirty="0" smtClean="0"/>
              <a:t>Improve behavior analysis models to better defend against malware attack and update system policies</a:t>
            </a:r>
            <a:endParaRPr lang="en-US" dirty="0"/>
          </a:p>
          <a:p>
            <a:r>
              <a:rPr lang="en-US" dirty="0" smtClean="0"/>
              <a:t>Future in Malware Threat </a:t>
            </a:r>
            <a:r>
              <a:rPr lang="en-US" dirty="0"/>
              <a:t>Mitigation</a:t>
            </a:r>
          </a:p>
          <a:p>
            <a:pPr lvl="1"/>
            <a:r>
              <a:rPr lang="en-US" dirty="0" smtClean="0"/>
              <a:t>Improvements in Sandboxing techniques for threat detection, identification and removal</a:t>
            </a:r>
          </a:p>
          <a:p>
            <a:pPr lvl="1"/>
            <a:r>
              <a:rPr lang="en-US" dirty="0" smtClean="0"/>
              <a:t>Advance Forensic analysis technique to determine how malware is spread through out a network.</a:t>
            </a:r>
            <a:endParaRPr lang="en-US" dirty="0"/>
          </a:p>
        </p:txBody>
      </p:sp>
    </p:spTree>
    <p:extLst>
      <p:ext uri="{BB962C8B-B14F-4D97-AF65-F5344CB8AC3E}">
        <p14:creationId xmlns:p14="http://schemas.microsoft.com/office/powerpoint/2010/main" val="1182297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Malware continues to evolve and become smarter</a:t>
            </a:r>
          </a:p>
          <a:p>
            <a:r>
              <a:rPr lang="en-US" dirty="0" smtClean="0"/>
              <a:t>Combating Malware Techniques</a:t>
            </a:r>
          </a:p>
          <a:p>
            <a:pPr lvl="1"/>
            <a:r>
              <a:rPr lang="en-US" dirty="0" smtClean="0"/>
              <a:t>Malware Prevention</a:t>
            </a:r>
          </a:p>
          <a:p>
            <a:pPr lvl="2"/>
            <a:r>
              <a:rPr lang="en-US" dirty="0" smtClean="0"/>
              <a:t>Don’t let malware get into the system to start with</a:t>
            </a:r>
          </a:p>
          <a:p>
            <a:pPr lvl="2"/>
            <a:r>
              <a:rPr lang="en-US" dirty="0" smtClean="0"/>
              <a:t>Adapt prevention mechanics as malware evolves</a:t>
            </a:r>
          </a:p>
          <a:p>
            <a:pPr lvl="2"/>
            <a:r>
              <a:rPr lang="en-US" dirty="0" smtClean="0"/>
              <a:t>Dynamic behavior analysis</a:t>
            </a:r>
          </a:p>
          <a:p>
            <a:pPr lvl="1"/>
            <a:r>
              <a:rPr lang="en-US" dirty="0"/>
              <a:t>Malware Threat </a:t>
            </a:r>
            <a:r>
              <a:rPr lang="en-US" dirty="0" smtClean="0"/>
              <a:t>Mitigation</a:t>
            </a:r>
          </a:p>
          <a:p>
            <a:pPr lvl="2"/>
            <a:r>
              <a:rPr lang="en-US" dirty="0" smtClean="0"/>
              <a:t>Detection</a:t>
            </a:r>
          </a:p>
          <a:p>
            <a:pPr lvl="2"/>
            <a:r>
              <a:rPr lang="en-US" dirty="0" smtClean="0"/>
              <a:t>Identification</a:t>
            </a:r>
          </a:p>
          <a:p>
            <a:pPr lvl="2"/>
            <a:r>
              <a:rPr lang="en-US" dirty="0" smtClean="0"/>
              <a:t>Removal</a:t>
            </a:r>
          </a:p>
          <a:p>
            <a:pPr lvl="1"/>
            <a:endParaRPr lang="en-US" dirty="0" smtClean="0"/>
          </a:p>
          <a:p>
            <a:endParaRPr lang="en-US" dirty="0"/>
          </a:p>
        </p:txBody>
      </p:sp>
    </p:spTree>
    <p:extLst>
      <p:ext uri="{BB962C8B-B14F-4D97-AF65-F5344CB8AC3E}">
        <p14:creationId xmlns:p14="http://schemas.microsoft.com/office/powerpoint/2010/main" val="3964003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1969253"/>
            <a:ext cx="7345362" cy="1676400"/>
          </a:xfrm>
        </p:spPr>
        <p:txBody>
          <a:bodyPr/>
          <a:lstStyle/>
          <a:p>
            <a:r>
              <a:rPr lang="en-US" dirty="0" smtClean="0"/>
              <a:t>Demo</a:t>
            </a:r>
            <a:endParaRPr lang="en-US" dirty="0"/>
          </a:p>
        </p:txBody>
      </p:sp>
    </p:spTree>
    <p:extLst>
      <p:ext uri="{BB962C8B-B14F-4D97-AF65-F5344CB8AC3E}">
        <p14:creationId xmlns:p14="http://schemas.microsoft.com/office/powerpoint/2010/main" val="23063792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Capital.thmx</Template>
  <TotalTime>497</TotalTime>
  <Words>1821</Words>
  <Application>Microsoft Office PowerPoint</Application>
  <PresentationFormat>On-screen Show (4:3)</PresentationFormat>
  <Paragraphs>136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Brush Script MT</vt:lpstr>
      <vt:lpstr>Calibri</vt:lpstr>
      <vt:lpstr>Calisto MT</vt:lpstr>
      <vt:lpstr>Capital</vt:lpstr>
      <vt:lpstr>Malicious Software Prevention and Threat Mitigation Techniques </vt:lpstr>
      <vt:lpstr>Overview</vt:lpstr>
      <vt:lpstr>Introduction</vt:lpstr>
      <vt:lpstr>Research Done</vt:lpstr>
      <vt:lpstr>Analysis of Research Done</vt:lpstr>
      <vt:lpstr>Thoughts on Future Work</vt:lpstr>
      <vt:lpstr>Conclusion</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Software Prevention and Threat Mitigation Techniques</dc:title>
  <dc:creator>Miguel Arindaeng</dc:creator>
  <cp:lastModifiedBy>Devan Shah</cp:lastModifiedBy>
  <cp:revision>109</cp:revision>
  <dcterms:created xsi:type="dcterms:W3CDTF">2015-04-07T05:56:54Z</dcterms:created>
  <dcterms:modified xsi:type="dcterms:W3CDTF">2015-04-08T12:44:14Z</dcterms:modified>
</cp:coreProperties>
</file>