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77" r:id="rId6"/>
    <p:sldId id="257" r:id="rId7"/>
    <p:sldId id="258" r:id="rId8"/>
    <p:sldId id="259" r:id="rId9"/>
    <p:sldId id="260" r:id="rId10"/>
    <p:sldId id="261" r:id="rId11"/>
    <p:sldId id="262" r:id="rId12"/>
    <p:sldId id="265" r:id="rId13"/>
    <p:sldId id="276" r:id="rId14"/>
    <p:sldId id="263" r:id="rId15"/>
    <p:sldId id="268" r:id="rId16"/>
    <p:sldId id="269" r:id="rId17"/>
    <p:sldId id="270" r:id="rId18"/>
    <p:sldId id="271" r:id="rId19"/>
    <p:sldId id="272" r:id="rId20"/>
    <p:sldId id="273" r:id="rId21"/>
    <p:sldId id="274" r:id="rId22"/>
    <p:sldId id="275" r:id="rId23"/>
    <p:sldId id="266" r:id="rId24"/>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epak Purohit" initials="D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8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2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91400" cy="6866640"/>
            <a:chOff x="0" y="-8640"/>
            <a:chExt cx="12191400" cy="6866640"/>
          </a:xfrm>
        </p:grpSpPr>
        <p:sp>
          <p:nvSpPr>
            <p:cNvPr id="25"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09480"/>
            <a:ext cx="8596080" cy="1320120"/>
          </a:xfrm>
          <a:prstGeom prst="rect">
            <a:avLst/>
          </a:prstGeom>
        </p:spPr>
        <p:txBody>
          <a:bodyPr lIns="0" tIns="0" rIns="0" bIns="0" anchor="ctr">
            <a:noAutofit/>
          </a:bodyP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2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7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 name="Group 1"/>
          <p:cNvGrpSpPr/>
          <p:nvPr/>
        </p:nvGrpSpPr>
        <p:grpSpPr>
          <a:xfrm>
            <a:off x="0" y="-8640"/>
            <a:ext cx="12191400" cy="6866640"/>
            <a:chOff x="0" y="-8640"/>
            <a:chExt cx="12191400" cy="6866640"/>
          </a:xfrm>
        </p:grpSpPr>
        <p:sp>
          <p:nvSpPr>
            <p:cNvPr id="110"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1"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2" name="CustomShape 4"/>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CustomShape 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0" name="PlaceHolder 12"/>
          <p:cNvSpPr>
            <a:spLocks noGrp="1"/>
          </p:cNvSpPr>
          <p:nvPr>
            <p:ph type="title"/>
          </p:nvPr>
        </p:nvSpPr>
        <p:spPr>
          <a:xfrm>
            <a:off x="677160" y="609480"/>
            <a:ext cx="8596080" cy="1320120"/>
          </a:xfrm>
          <a:prstGeom prst="rect">
            <a:avLst/>
          </a:prstGeom>
        </p:spPr>
        <p:txBody>
          <a:bodyPr lIns="0" tIns="0" rIns="0" bIns="0" anchor="ctr">
            <a:noAutofit/>
          </a:bodyP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121" name="PlaceHolder 13"/>
          <p:cNvSpPr>
            <a:spLocks noGrp="1"/>
          </p:cNvSpPr>
          <p:nvPr>
            <p:ph type="body"/>
          </p:nvPr>
        </p:nvSpPr>
        <p:spPr>
          <a:xfrm>
            <a:off x="677160" y="2160720"/>
            <a:ext cx="8596080" cy="38800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506960" y="2404440"/>
            <a:ext cx="7766280" cy="164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r>
              <a:rPr lang="en-IN" sz="5400" b="0" strike="noStrike" spc="-1" dirty="0">
                <a:solidFill>
                  <a:srgbClr val="90C226"/>
                </a:solidFill>
                <a:latin typeface="Algerian" panose="04020705040A02060702" pitchFamily="82" charset="0"/>
                <a:cs typeface="Times New Roman" panose="02020603050405020304" pitchFamily="18" charset="0"/>
              </a:rPr>
              <a:t>AIRLINE PRICE PREDICTION</a:t>
            </a:r>
            <a:endParaRPr lang="en-IN" sz="5400" b="0" strike="noStrike" spc="-1" dirty="0">
              <a:latin typeface="Algerian" panose="04020705040A02060702" pitchFamily="82" charset="0"/>
              <a:cs typeface="Times New Roman" panose="02020603050405020304" pitchFamily="18" charset="0"/>
            </a:endParaRPr>
          </a:p>
        </p:txBody>
      </p:sp>
      <p:sp>
        <p:nvSpPr>
          <p:cNvPr id="159" name="CustomShape 2"/>
          <p:cNvSpPr/>
          <p:nvPr/>
        </p:nvSpPr>
        <p:spPr>
          <a:xfrm>
            <a:off x="1506960" y="4050720"/>
            <a:ext cx="7766280" cy="109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1000"/>
              </a:spcBef>
            </a:pPr>
            <a:r>
              <a:rPr lang="en-IN" sz="1200" b="0" strike="noStrike" spc="-1" dirty="0">
                <a:solidFill>
                  <a:srgbClr val="808080"/>
                </a:solidFill>
                <a:latin typeface="Trebuchet MS" panose="020B0603020202020204"/>
              </a:rPr>
              <a:t>                                                                                                    Presented by </a:t>
            </a:r>
            <a:endParaRPr lang="en-IN" sz="1200" b="0" strike="noStrike" spc="-1" dirty="0">
              <a:latin typeface="Arial" panose="020B0604020202020204"/>
            </a:endParaRPr>
          </a:p>
          <a:p>
            <a:pPr algn="r">
              <a:lnSpc>
                <a:spcPct val="100000"/>
              </a:lnSpc>
              <a:spcBef>
                <a:spcPts val="1000"/>
              </a:spcBef>
            </a:pPr>
            <a:r>
              <a:rPr lang="en-IN" sz="1200" b="0" strike="noStrike" spc="-1" dirty="0">
                <a:solidFill>
                  <a:srgbClr val="808080"/>
                </a:solidFill>
                <a:latin typeface="Trebuchet MS" panose="020B0603020202020204"/>
              </a:rPr>
              <a:t>                                                                                                             BVM Anirudh-ENG17CS0048</a:t>
            </a:r>
            <a:endParaRPr lang="en-IN" sz="1200" b="0" strike="noStrike" spc="-1" dirty="0">
              <a:latin typeface="Arial" panose="020B0604020202020204"/>
            </a:endParaRPr>
          </a:p>
          <a:p>
            <a:pPr algn="r">
              <a:lnSpc>
                <a:spcPct val="100000"/>
              </a:lnSpc>
              <a:spcBef>
                <a:spcPts val="1000"/>
              </a:spcBef>
            </a:pPr>
            <a:r>
              <a:rPr lang="en-IN" sz="1200" b="0" strike="noStrike" spc="-1" dirty="0">
                <a:solidFill>
                  <a:srgbClr val="808080"/>
                </a:solidFill>
                <a:latin typeface="Trebuchet MS" panose="020B0603020202020204"/>
              </a:rPr>
              <a:t>                                                                                                          Deepak R Purohit-ENG17CS0062</a:t>
            </a:r>
            <a:endParaRPr lang="en-IN" sz="1200" b="0" strike="noStrike" spc="-1" dirty="0">
              <a:latin typeface="Arial" panose="020B0604020202020204"/>
            </a:endParaRPr>
          </a:p>
          <a:p>
            <a:pPr algn="r">
              <a:lnSpc>
                <a:spcPct val="100000"/>
              </a:lnSpc>
              <a:spcBef>
                <a:spcPts val="1000"/>
              </a:spcBef>
            </a:pPr>
            <a:r>
              <a:rPr lang="en-IN" sz="1200" b="0" strike="noStrike" spc="-1" dirty="0">
                <a:solidFill>
                  <a:srgbClr val="808080"/>
                </a:solidFill>
                <a:latin typeface="Trebuchet MS" panose="020B0603020202020204"/>
              </a:rPr>
              <a:t>                                                                                                         </a:t>
            </a:r>
            <a:r>
              <a:rPr lang="en-IN" sz="1200" b="0" strike="noStrike" spc="-1" dirty="0" err="1">
                <a:solidFill>
                  <a:srgbClr val="808080"/>
                </a:solidFill>
                <a:latin typeface="Trebuchet MS" panose="020B0603020202020204"/>
              </a:rPr>
              <a:t>Devansh</a:t>
            </a:r>
            <a:r>
              <a:rPr lang="en-IN" sz="1200" b="0" strike="noStrike" spc="-1" dirty="0">
                <a:solidFill>
                  <a:srgbClr val="808080"/>
                </a:solidFill>
                <a:latin typeface="Trebuchet MS" panose="020B0603020202020204"/>
              </a:rPr>
              <a:t> Awasthi-ENG17CS0065</a:t>
            </a:r>
            <a:endParaRPr lang="en-IN" sz="1200" b="0" strike="noStrike" spc="-1" dirty="0">
              <a:latin typeface="Arial" panose="020B0604020202020204"/>
            </a:endParaRPr>
          </a:p>
          <a:p>
            <a:pPr algn="r">
              <a:lnSpc>
                <a:spcPct val="100000"/>
              </a:lnSpc>
              <a:spcBef>
                <a:spcPts val="1000"/>
              </a:spcBef>
            </a:pPr>
            <a:r>
              <a:rPr lang="en-IN" sz="1200" b="0" strike="noStrike" spc="-1" dirty="0">
                <a:solidFill>
                  <a:srgbClr val="808080"/>
                </a:solidFill>
                <a:latin typeface="Trebuchet MS" panose="020B0603020202020204"/>
              </a:rPr>
              <a:t>                                                                                                            Dhruva Santhosh-ENG17CS0070</a:t>
            </a:r>
            <a:endParaRPr lang="en-IN" sz="12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480" y="791852"/>
            <a:ext cx="10972440" cy="4789948"/>
          </a:xfrm>
        </p:spPr>
        <p:txBody>
          <a:bodyPr>
            <a:normAutofit/>
          </a:bodyPr>
          <a:lstStyle/>
          <a:p>
            <a:r>
              <a:rPr lang="en-US" sz="2000" dirty="0">
                <a:latin typeface="Times New Roman" panose="02020603050405020304" pitchFamily="18" charset="0"/>
                <a:cs typeface="Times New Roman" panose="02020603050405020304" pitchFamily="18" charset="0"/>
              </a:rPr>
              <a:t>User: The user enters the parameters which are inserted in prediction model and </a:t>
            </a:r>
            <a:r>
              <a:rPr lang="en-US" sz="2000" dirty="0" err="1">
                <a:latin typeface="Times New Roman" panose="02020603050405020304" pitchFamily="18" charset="0"/>
                <a:cs typeface="Times New Roman" panose="02020603050405020304" pitchFamily="18" charset="0"/>
              </a:rPr>
              <a:t>yhe</a:t>
            </a:r>
            <a:r>
              <a:rPr lang="en-US" sz="2000" dirty="0">
                <a:latin typeface="Times New Roman" panose="02020603050405020304" pitchFamily="18" charset="0"/>
                <a:cs typeface="Times New Roman" panose="02020603050405020304" pitchFamily="18" charset="0"/>
              </a:rPr>
              <a:t> predicted prices for the given dates are shown to the User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Input Parameters: These include the date, previous dates, festive and non- festive seasons, availability of seats etc.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Dataset: These are the prices for airline seats according to its availability for given date for different destinations.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Airlines: The given airline will access the given details for the passengers and change the prices for each seat according to the demand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77160" y="609480"/>
            <a:ext cx="8596080" cy="7856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600" b="0" strike="noStrike" spc="-1" dirty="0">
                <a:solidFill>
                  <a:srgbClr val="90C226"/>
                </a:solidFill>
                <a:latin typeface="Algerian" panose="04020705040A02060702" pitchFamily="82" charset="0"/>
              </a:rPr>
              <a:t>ALGORITHMS</a:t>
            </a:r>
            <a:r>
              <a:rPr lang="en-IN" sz="3600" b="0" strike="noStrike" spc="-1" dirty="0">
                <a:solidFill>
                  <a:srgbClr val="90C226"/>
                </a:solidFill>
                <a:latin typeface="Trebuchet MS" panose="020B0603020202020204"/>
              </a:rPr>
              <a:t>:</a:t>
            </a:r>
            <a:endParaRPr lang="en-IN" sz="3600" b="0" strike="noStrike" spc="-1" dirty="0">
              <a:latin typeface="Arial" panose="020B0604020202020204"/>
            </a:endParaRPr>
          </a:p>
        </p:txBody>
      </p:sp>
      <p:sp>
        <p:nvSpPr>
          <p:cNvPr id="171" name="CustomShape 2"/>
          <p:cNvSpPr/>
          <p:nvPr/>
        </p:nvSpPr>
        <p:spPr>
          <a:xfrm>
            <a:off x="677160" y="1395167"/>
            <a:ext cx="8596080" cy="5368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635">
              <a:lnSpc>
                <a:spcPct val="100000"/>
              </a:lnSpc>
              <a:spcBef>
                <a:spcPts val="1000"/>
              </a:spcBef>
              <a:buClr>
                <a:srgbClr val="90C226"/>
              </a:buClr>
              <a:buSzPct val="80000"/>
            </a:pPr>
            <a:r>
              <a:rPr lang="en-IN" sz="1600" b="1" strike="noStrike" spc="-1" dirty="0">
                <a:solidFill>
                  <a:srgbClr val="92D050"/>
                </a:solidFill>
                <a:latin typeface="Trebuchet MS" panose="020B0603020202020204"/>
              </a:rPr>
              <a:t> </a:t>
            </a:r>
            <a:r>
              <a:rPr lang="en-IN" sz="2000" b="1" strike="noStrike" spc="-1" dirty="0">
                <a:solidFill>
                  <a:srgbClr val="92D050"/>
                </a:solidFill>
                <a:latin typeface="Trebuchet MS" panose="020B0603020202020204"/>
              </a:rPr>
              <a:t>1)</a:t>
            </a:r>
            <a:r>
              <a:rPr lang="en-IN" sz="2400" b="1" strike="noStrike" spc="-1" dirty="0">
                <a:solidFill>
                  <a:srgbClr val="92D050"/>
                </a:solidFill>
                <a:latin typeface="Trebuchet MS" panose="020B0603020202020204"/>
              </a:rPr>
              <a:t>Support Vector Machine</a:t>
            </a:r>
            <a:r>
              <a:rPr lang="en-IN" sz="2400" b="0" strike="noStrike" spc="-1" dirty="0">
                <a:solidFill>
                  <a:srgbClr val="404040"/>
                </a:solidFill>
                <a:latin typeface="Trebuchet MS" panose="020B0603020202020204"/>
              </a:rPr>
              <a:t>:</a:t>
            </a:r>
            <a:endParaRPr lang="en-IN" sz="2400" b="0" strike="noStrike" spc="-1" dirty="0">
              <a:solidFill>
                <a:srgbClr val="404040"/>
              </a:solidFill>
              <a:latin typeface="Trebuchet MS" panose="020B0603020202020204"/>
            </a:endParaRPr>
          </a:p>
          <a:p>
            <a:pPr marL="635">
              <a:lnSpc>
                <a:spcPct val="100000"/>
              </a:lnSpc>
              <a:spcBef>
                <a:spcPts val="1000"/>
              </a:spcBef>
              <a:buClr>
                <a:srgbClr val="90C226"/>
              </a:buClr>
              <a:buSzPct val="80000"/>
            </a:pPr>
            <a:r>
              <a:rPr lang="en-IN" sz="1600" b="0" strike="noStrike" spc="-1" dirty="0">
                <a:solidFill>
                  <a:srgbClr val="404040"/>
                </a:solidFill>
                <a:latin typeface="Trebuchet MS" panose="020B0603020202020204"/>
              </a:rPr>
              <a:t> </a:t>
            </a:r>
            <a:r>
              <a:rPr lang="en-IN" b="0" strike="noStrike" spc="-1" dirty="0">
                <a:solidFill>
                  <a:srgbClr val="404040"/>
                </a:solidFill>
                <a:latin typeface="Times New Roman" panose="02020603050405020304" pitchFamily="18" charset="0"/>
                <a:cs typeface="Times New Roman" panose="02020603050405020304" pitchFamily="18" charset="0"/>
              </a:rPr>
              <a:t>The objective of the support vector machine algorithm is to      find a hyperplane in an N-dimensional space(N — the number of features) that distinctly classifies the data points.</a:t>
            </a:r>
            <a:endParaRPr lang="en-IN" b="0" strike="noStrike" spc="-1" dirty="0">
              <a:solidFill>
                <a:srgbClr val="404040"/>
              </a:solidFill>
              <a:latin typeface="Times New Roman" panose="02020603050405020304" pitchFamily="18" charset="0"/>
              <a:cs typeface="Times New Roman" panose="02020603050405020304" pitchFamily="18" charset="0"/>
            </a:endParaRPr>
          </a:p>
          <a:p>
            <a:pPr marL="635">
              <a:lnSpc>
                <a:spcPct val="100000"/>
              </a:lnSpc>
              <a:spcBef>
                <a:spcPts val="1000"/>
              </a:spcBef>
              <a:buClr>
                <a:srgbClr val="90C226"/>
              </a:buClr>
              <a:buSzPct val="80000"/>
            </a:pPr>
            <a:r>
              <a:rPr lang="en-US" dirty="0">
                <a:latin typeface="Times New Roman" panose="02020603050405020304" pitchFamily="18" charset="0"/>
                <a:cs typeface="Times New Roman" panose="02020603050405020304" pitchFamily="18" charset="0"/>
              </a:rPr>
              <a:t>Support Vector Machine (SVM) is a supervised machine learning algorithm which can be used for both classification or regression challenges. However, it is mostly used in classification problems. </a:t>
            </a:r>
            <a:endParaRPr lang="en-IN" spc="-1" dirty="0">
              <a:solidFill>
                <a:srgbClr val="404040"/>
              </a:solidFill>
              <a:latin typeface="Times New Roman" panose="02020603050405020304" pitchFamily="18" charset="0"/>
              <a:cs typeface="Times New Roman" panose="02020603050405020304" pitchFamily="18" charset="0"/>
            </a:endParaRPr>
          </a:p>
          <a:p>
            <a:pPr marL="635">
              <a:lnSpc>
                <a:spcPct val="100000"/>
              </a:lnSpc>
              <a:spcBef>
                <a:spcPts val="1000"/>
              </a:spcBef>
              <a:buClr>
                <a:srgbClr val="90C226"/>
              </a:buClr>
              <a:buSzPct val="80000"/>
            </a:pPr>
            <a:endParaRPr lang="en-IN" sz="1600" b="0" strike="noStrike" spc="-1" dirty="0">
              <a:latin typeface="Arial" panose="020B0604020202020204"/>
            </a:endParaRPr>
          </a:p>
        </p:txBody>
      </p:sp>
      <p:pic>
        <p:nvPicPr>
          <p:cNvPr id="1026" name="Picture 2" descr="SVM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9928" y="3429000"/>
            <a:ext cx="3905250"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480" y="593889"/>
            <a:ext cx="10972440" cy="4987911"/>
          </a:xfrm>
        </p:spPr>
        <p:txBody>
          <a:bodyPr/>
          <a:lstStyle/>
          <a:p>
            <a:pPr algn="l"/>
            <a:r>
              <a:rPr lang="en-US" sz="2000" b="1" dirty="0">
                <a:solidFill>
                  <a:schemeClr val="accent1">
                    <a:lumMod val="60000"/>
                    <a:lumOff val="40000"/>
                  </a:schemeClr>
                </a:solidFill>
                <a:latin typeface="Arial" panose="020B0604020202020204" pitchFamily="34" charset="0"/>
              </a:rPr>
              <a:t>APPLICATIONS OF SVR:</a:t>
            </a:r>
            <a:endParaRPr lang="en-US" sz="2000" b="1" dirty="0">
              <a:solidFill>
                <a:schemeClr val="accent1">
                  <a:lumMod val="60000"/>
                  <a:lumOff val="40000"/>
                </a:schemeClr>
              </a:solidFill>
              <a:latin typeface="Arial" panose="020B0604020202020204" pitchFamily="34" charset="0"/>
            </a:endParaRPr>
          </a:p>
          <a:p>
            <a:pPr algn="l"/>
            <a:endParaRPr lang="en-US" sz="2000" b="1" i="0" dirty="0">
              <a:solidFill>
                <a:schemeClr val="accent1">
                  <a:lumMod val="60000"/>
                  <a:lumOff val="40000"/>
                </a:schemeClr>
              </a:solidFill>
              <a:effectLst/>
              <a:latin typeface="Arial" panose="020B0604020202020204" pitchFamily="34" charset="0"/>
            </a:endParaRPr>
          </a:p>
          <a:p>
            <a:pPr algn="l"/>
            <a:r>
              <a:rPr lang="en-US" sz="1800" dirty="0">
                <a:solidFill>
                  <a:srgbClr val="202122"/>
                </a:solidFill>
                <a:latin typeface="Arial" panose="020B0604020202020204" pitchFamily="34" charset="0"/>
              </a:rPr>
              <a:t>    </a:t>
            </a:r>
            <a:r>
              <a:rPr lang="en-US" sz="1800" b="0" i="0" dirty="0">
                <a:solidFill>
                  <a:srgbClr val="202122"/>
                </a:solidFill>
                <a:effectLst/>
                <a:latin typeface="Times New Roman" panose="02020603050405020304" pitchFamily="18" charset="0"/>
                <a:cs typeface="Times New Roman" panose="02020603050405020304" pitchFamily="18" charset="0"/>
              </a:rPr>
              <a:t>Classification of satellite data like </a:t>
            </a:r>
            <a:r>
              <a:rPr lang="en-US" sz="1800" b="0" i="0" dirty="0">
                <a:effectLst/>
                <a:latin typeface="Times New Roman" panose="02020603050405020304" pitchFamily="18" charset="0"/>
                <a:cs typeface="Times New Roman" panose="02020603050405020304" pitchFamily="18" charset="0"/>
              </a:rPr>
              <a:t>SAR</a:t>
            </a:r>
            <a:r>
              <a:rPr lang="en-US" sz="1800" b="0" i="0" dirty="0">
                <a:solidFill>
                  <a:srgbClr val="202122"/>
                </a:solidFill>
                <a:effectLst/>
                <a:latin typeface="Times New Roman" panose="02020603050405020304" pitchFamily="18" charset="0"/>
                <a:cs typeface="Times New Roman" panose="02020603050405020304" pitchFamily="18" charset="0"/>
              </a:rPr>
              <a:t> data using supervised SVM.</a:t>
            </a:r>
            <a:endParaRPr lang="en-US" sz="1800" b="0" i="0" dirty="0">
              <a:solidFill>
                <a:srgbClr val="202122"/>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US" sz="1800" b="0" i="0" dirty="0">
                <a:solidFill>
                  <a:srgbClr val="202122"/>
                </a:solidFill>
                <a:effectLst/>
                <a:latin typeface="Times New Roman" panose="02020603050405020304" pitchFamily="18" charset="0"/>
                <a:cs typeface="Times New Roman" panose="02020603050405020304" pitchFamily="18" charset="0"/>
              </a:rPr>
              <a:t>Hand-written characters can </a:t>
            </a:r>
            <a:r>
              <a:rPr lang="en-US" sz="1800" b="0" i="0" dirty="0">
                <a:effectLst/>
                <a:latin typeface="Times New Roman" panose="02020603050405020304" pitchFamily="18" charset="0"/>
                <a:cs typeface="Times New Roman" panose="02020603050405020304" pitchFamily="18" charset="0"/>
              </a:rPr>
              <a:t>be </a:t>
            </a:r>
            <a:r>
              <a:rPr lang="en-US" sz="1800" dirty="0">
                <a:latin typeface="Times New Roman" panose="02020603050405020304" pitchFamily="18" charset="0"/>
                <a:cs typeface="Times New Roman" panose="02020603050405020304" pitchFamily="18" charset="0"/>
              </a:rPr>
              <a:t>recognized</a:t>
            </a:r>
            <a:r>
              <a:rPr lang="en-US" sz="1800" b="0" i="0" dirty="0">
                <a:effectLst/>
                <a:latin typeface="Times New Roman" panose="02020603050405020304" pitchFamily="18" charset="0"/>
                <a:cs typeface="Times New Roman" panose="02020603050405020304" pitchFamily="18" charset="0"/>
              </a:rPr>
              <a:t> </a:t>
            </a:r>
            <a:r>
              <a:rPr lang="en-US" sz="1800" b="0" i="0" dirty="0">
                <a:solidFill>
                  <a:srgbClr val="202122"/>
                </a:solidFill>
                <a:effectLst/>
                <a:latin typeface="Times New Roman" panose="02020603050405020304" pitchFamily="18" charset="0"/>
                <a:cs typeface="Times New Roman" panose="02020603050405020304" pitchFamily="18" charset="0"/>
              </a:rPr>
              <a:t>using SVM.</a:t>
            </a:r>
            <a:endParaRPr lang="en-US" sz="1800" b="0" i="0" dirty="0">
              <a:solidFill>
                <a:srgbClr val="202122"/>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US" sz="1800" b="0" i="0" dirty="0">
                <a:solidFill>
                  <a:srgbClr val="202122"/>
                </a:solidFill>
                <a:effectLst/>
                <a:latin typeface="Times New Roman" panose="02020603050405020304" pitchFamily="18" charset="0"/>
                <a:cs typeface="Times New Roman" panose="02020603050405020304" pitchFamily="18" charset="0"/>
              </a:rPr>
              <a:t>The SVM algorithm has been widely applied in the biological and other sciences. </a:t>
            </a:r>
            <a:endParaRPr lang="en-US" sz="1800" b="0" i="0" dirty="0">
              <a:solidFill>
                <a:srgbClr val="202122"/>
              </a:solidFill>
              <a:effectLst/>
              <a:latin typeface="Times New Roman" panose="02020603050405020304" pitchFamily="18" charset="0"/>
              <a:cs typeface="Times New Roman" panose="02020603050405020304" pitchFamily="18" charset="0"/>
            </a:endParaRPr>
          </a:p>
          <a:p>
            <a:pPr marL="0" indent="0" algn="l">
              <a:lnSpc>
                <a:spcPct val="200000"/>
              </a:lnSpc>
              <a:buNone/>
            </a:pPr>
            <a:r>
              <a:rPr lang="en-US" sz="1800" dirty="0">
                <a:solidFill>
                  <a:srgbClr val="202122"/>
                </a:solidFill>
                <a:latin typeface="Times New Roman" panose="02020603050405020304" pitchFamily="18" charset="0"/>
                <a:cs typeface="Times New Roman" panose="02020603050405020304" pitchFamily="18" charset="0"/>
              </a:rPr>
              <a:t>    </a:t>
            </a:r>
            <a:r>
              <a:rPr lang="en-US" sz="1800" b="0" i="0" dirty="0">
                <a:solidFill>
                  <a:srgbClr val="202122"/>
                </a:solidFill>
                <a:effectLst/>
                <a:latin typeface="Times New Roman" panose="02020603050405020304" pitchFamily="18" charset="0"/>
                <a:cs typeface="Times New Roman" panose="02020603050405020304" pitchFamily="18" charset="0"/>
              </a:rPr>
              <a:t>They have been used to classify proteins with up to 90% of the compounds classified correctly</a:t>
            </a:r>
            <a:endParaRPr lang="en-US" sz="1800" b="0" i="0" dirty="0">
              <a:solidFill>
                <a:srgbClr val="202122"/>
              </a:solidFill>
              <a:effectLst/>
              <a:latin typeface="Times New Roman" panose="02020603050405020304" pitchFamily="18" charset="0"/>
              <a:cs typeface="Times New Roman" panose="02020603050405020304" pitchFamily="18" charset="0"/>
            </a:endParaRPr>
          </a:p>
          <a:p>
            <a:pPr marL="0" indent="0" algn="l">
              <a:lnSpc>
                <a:spcPct val="200000"/>
              </a:lnSpc>
              <a:buNone/>
            </a:pPr>
            <a:endParaRPr lang="en-US" sz="1800" b="0" i="0" dirty="0">
              <a:solidFill>
                <a:srgbClr val="202122"/>
              </a:solidFill>
              <a:effectLst/>
              <a:latin typeface="Arial" panose="020B0604020202020204" pitchFamily="34"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solidFill>
                  <a:schemeClr val="accent1">
                    <a:lumMod val="60000"/>
                    <a:lumOff val="40000"/>
                  </a:schemeClr>
                </a:solidFill>
              </a:rPr>
              <a:t>Decision Tree Regressor:</a:t>
            </a:r>
            <a:endParaRPr lang="en-IN" sz="2400" b="1" dirty="0">
              <a:solidFill>
                <a:schemeClr val="accent1">
                  <a:lumMod val="60000"/>
                  <a:lumOff val="40000"/>
                </a:schemeClr>
              </a:solidFill>
            </a:endParaRPr>
          </a:p>
        </p:txBody>
      </p:sp>
      <p:sp>
        <p:nvSpPr>
          <p:cNvPr id="3" name="Text Placeholder 2"/>
          <p:cNvSpPr>
            <a:spLocks noGrp="1"/>
          </p:cNvSpPr>
          <p:nvPr>
            <p:ph type="body"/>
          </p:nvPr>
        </p:nvSpPr>
        <p:spPr>
          <a:xfrm>
            <a:off x="326676" y="1727077"/>
            <a:ext cx="10972440" cy="3977280"/>
          </a:xfrm>
        </p:spPr>
        <p:txBody>
          <a:bodyPr>
            <a:normAutofit/>
          </a:bodyPr>
          <a:lstStyle/>
          <a:p>
            <a:r>
              <a:rPr lang="en-US" sz="1800" dirty="0">
                <a:latin typeface="Times New Roman" panose="02020603050405020304" pitchFamily="18" charset="0"/>
                <a:cs typeface="Times New Roman" panose="02020603050405020304" pitchFamily="18" charset="0"/>
              </a:rPr>
              <a:t>Decision Tree algorithm belongs to the family of supervised learning algorithms.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Unlike other supervised learning algorithms, the decision tree algorithm can be used for solving regression and classification problems too.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goal of using a Decision Tree is to create a training model that can use to predict the class or value of the target variable by learning simple decision rules inferred from prior data(training data).</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In Decision Trees, for predicting a class label for a record we start from the root of the tree. We compare the values of the root attribute with the record’s attribute. On the basis of comparison, we follow the branch corresponding to that value and jump to the next node</a:t>
            </a:r>
            <a:r>
              <a:rPr lang="en-US" dirty="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480" y="480767"/>
            <a:ext cx="10972440" cy="6080289"/>
          </a:xfrm>
        </p:spPr>
        <p:txBody>
          <a:bodyPr/>
          <a:lstStyle/>
          <a:p>
            <a:endParaRPr lang="en-US" dirty="0"/>
          </a:p>
          <a:p>
            <a:endParaRPr lang="en-IN" dirty="0"/>
          </a:p>
          <a:p>
            <a:endParaRPr lang="en-IN" dirty="0"/>
          </a:p>
          <a:p>
            <a:endParaRPr lang="en-IN" dirty="0"/>
          </a:p>
          <a:p>
            <a:r>
              <a:rPr lang="en-US" sz="1800" b="1" i="0" dirty="0">
                <a:solidFill>
                  <a:srgbClr val="222222"/>
                </a:solidFill>
                <a:effectLst/>
                <a:latin typeface="Times New Roman" panose="02020603050405020304" pitchFamily="18" charset="0"/>
                <a:cs typeface="Times New Roman" panose="02020603050405020304" pitchFamily="18" charset="0"/>
              </a:rPr>
              <a:t>Decision trees</a:t>
            </a:r>
            <a:r>
              <a:rPr lang="en-US" sz="1800" b="0" i="0" dirty="0">
                <a:solidFill>
                  <a:srgbClr val="222222"/>
                </a:solidFill>
                <a:effectLst/>
                <a:latin typeface="Times New Roman" panose="02020603050405020304" pitchFamily="18" charset="0"/>
                <a:cs typeface="Times New Roman" panose="02020603050405020304" pitchFamily="18" charset="0"/>
              </a:rPr>
              <a:t> are used for handling non-linear data sets effectively. </a:t>
            </a:r>
            <a:endParaRPr lang="en-US" sz="1800" b="0" i="0" dirty="0">
              <a:solidFill>
                <a:srgbClr val="222222"/>
              </a:solidFill>
              <a:effectLst/>
              <a:latin typeface="Times New Roman" panose="02020603050405020304" pitchFamily="18" charset="0"/>
              <a:cs typeface="Times New Roman" panose="02020603050405020304" pitchFamily="18" charset="0"/>
            </a:endParaRPr>
          </a:p>
          <a:p>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The </a:t>
            </a:r>
            <a:r>
              <a:rPr lang="en-US" sz="1800" b="1" i="0" dirty="0">
                <a:solidFill>
                  <a:srgbClr val="222222"/>
                </a:solidFill>
                <a:effectLst/>
                <a:latin typeface="Times New Roman" panose="02020603050405020304" pitchFamily="18" charset="0"/>
                <a:cs typeface="Times New Roman" panose="02020603050405020304" pitchFamily="18" charset="0"/>
              </a:rPr>
              <a:t>decision tree</a:t>
            </a:r>
            <a:r>
              <a:rPr lang="en-US" sz="1800" b="0" i="0" dirty="0">
                <a:solidFill>
                  <a:srgbClr val="222222"/>
                </a:solidFill>
                <a:effectLst/>
                <a:latin typeface="Times New Roman" panose="02020603050405020304" pitchFamily="18" charset="0"/>
                <a:cs typeface="Times New Roman" panose="02020603050405020304" pitchFamily="18" charset="0"/>
              </a:rPr>
              <a:t> tool is used in real life in many areas, such as engineering, civil planning, law, and business. </a:t>
            </a:r>
            <a:endParaRPr lang="en-IN" sz="18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8412" y="480767"/>
            <a:ext cx="7204435"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solidFill>
                  <a:schemeClr val="accent1">
                    <a:lumMod val="60000"/>
                    <a:lumOff val="40000"/>
                  </a:schemeClr>
                </a:solidFill>
              </a:rPr>
              <a:t>Random Forest Regressor</a:t>
            </a:r>
            <a:r>
              <a:rPr lang="en-IN" sz="2400" dirty="0">
                <a:solidFill>
                  <a:schemeClr val="accent1">
                    <a:lumMod val="60000"/>
                    <a:lumOff val="40000"/>
                  </a:schemeClr>
                </a:solidFill>
              </a:rPr>
              <a:t>:</a:t>
            </a:r>
            <a:endParaRPr lang="en-IN" sz="2400" dirty="0">
              <a:solidFill>
                <a:schemeClr val="accent1">
                  <a:lumMod val="60000"/>
                  <a:lumOff val="40000"/>
                </a:schemeClr>
              </a:solidFill>
            </a:endParaRPr>
          </a:p>
        </p:txBody>
      </p:sp>
      <p:sp>
        <p:nvSpPr>
          <p:cNvPr id="3" name="Text Placeholder 2"/>
          <p:cNvSpPr>
            <a:spLocks noGrp="1"/>
          </p:cNvSpPr>
          <p:nvPr>
            <p:ph type="body"/>
          </p:nvPr>
        </p:nvSpPr>
        <p:spPr>
          <a:xfrm>
            <a:off x="402091" y="1611985"/>
            <a:ext cx="10972440" cy="4637986"/>
          </a:xfrm>
        </p:spPr>
        <p:txBody>
          <a:bodyPr>
            <a:normAutofit/>
          </a:bodyPr>
          <a:lstStyle/>
          <a:p>
            <a:pPr marL="0" indent="0">
              <a:buNone/>
            </a:pPr>
            <a:r>
              <a:rPr lang="en-US" sz="1800" dirty="0"/>
              <a:t>  Random forest is a supervised learning algorithm which is used for both classification as well as regression. </a:t>
            </a:r>
            <a:endParaRPr lang="en-US" sz="1800" dirty="0"/>
          </a:p>
          <a:p>
            <a:pPr marL="0" indent="0">
              <a:buNone/>
            </a:pPr>
            <a:endParaRPr lang="en-US" sz="1800" dirty="0"/>
          </a:p>
          <a:p>
            <a:pPr marL="0" indent="0">
              <a:buNone/>
            </a:pPr>
            <a:endParaRPr lang="en-US" sz="1800" dirty="0"/>
          </a:p>
          <a:p>
            <a:r>
              <a:rPr lang="en-US" sz="1800" dirty="0"/>
              <a:t>But however, it is mainly used for classification problems. As we know that a forest is made up of trees and more trees means more robust forest. </a:t>
            </a:r>
            <a:endParaRPr lang="en-US" sz="1800" dirty="0"/>
          </a:p>
          <a:p>
            <a:endParaRPr lang="en-US" sz="1800" dirty="0"/>
          </a:p>
          <a:p>
            <a:r>
              <a:rPr lang="en-US" sz="1800" dirty="0"/>
              <a:t>Similarly, random forest algorithm creates decision trees on data samples and then gets the prediction from each of them and finally selects the best solution by means of voting. </a:t>
            </a:r>
            <a:endParaRPr lang="en-US" sz="1800" dirty="0"/>
          </a:p>
          <a:p>
            <a:endParaRPr lang="en-US" sz="1800" dirty="0"/>
          </a:p>
          <a:p>
            <a:r>
              <a:rPr lang="en-US" sz="1800" dirty="0"/>
              <a:t>It is an ensemble method which is better than a single decision tree because it reduces the over-fitting by averaging the result.</a:t>
            </a:r>
            <a:endParaRPr lang="en-US" sz="1800" dirty="0"/>
          </a:p>
          <a:p>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1">
                    <a:lumMod val="60000"/>
                    <a:lumOff val="40000"/>
                  </a:schemeClr>
                </a:solidFill>
              </a:rPr>
              <a:t>Applications of random forest:</a:t>
            </a:r>
            <a:endParaRPr lang="en-IN" sz="2400" dirty="0">
              <a:solidFill>
                <a:schemeClr val="accent1">
                  <a:lumMod val="60000"/>
                  <a:lumOff val="40000"/>
                </a:schemeClr>
              </a:solidFill>
            </a:endParaRPr>
          </a:p>
        </p:txBody>
      </p:sp>
      <p:sp>
        <p:nvSpPr>
          <p:cNvPr id="3" name="Text Placeholder 2"/>
          <p:cNvSpPr>
            <a:spLocks noGrp="1"/>
          </p:cNvSpPr>
          <p:nvPr>
            <p:ph type="body"/>
          </p:nvPr>
        </p:nvSpPr>
        <p:spPr>
          <a:xfrm>
            <a:off x="609480" y="1418401"/>
            <a:ext cx="10972440" cy="2993344"/>
          </a:xfrm>
        </p:spPr>
        <p:txBody>
          <a:bodyPr/>
          <a:lstStyle/>
          <a:p>
            <a:pPr algn="l"/>
            <a:r>
              <a:rPr lang="en-US" sz="1800" b="0" i="0" dirty="0">
                <a:solidFill>
                  <a:srgbClr val="3A3B41"/>
                </a:solidFill>
                <a:effectLst/>
                <a:latin typeface="Times New Roman" panose="02020603050405020304" pitchFamily="18" charset="0"/>
                <a:cs typeface="Times New Roman" panose="02020603050405020304" pitchFamily="18" charset="0"/>
              </a:rPr>
              <a:t>In finance, for example, it is used to detect customers more likely to repay their debt on time, or use a bank's services more frequently. In this domain it is also used to detect fraudsters out to scam the bank.</a:t>
            </a:r>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r>
              <a:rPr lang="en-US" sz="1800" b="0" i="0" dirty="0">
                <a:solidFill>
                  <a:srgbClr val="3A3B41"/>
                </a:solidFill>
                <a:effectLst/>
                <a:latin typeface="Times New Roman" panose="02020603050405020304" pitchFamily="18" charset="0"/>
                <a:cs typeface="Times New Roman" panose="02020603050405020304" pitchFamily="18" charset="0"/>
              </a:rPr>
              <a:t> In trading, the algorithm can be used to determine a stock's future behavior. </a:t>
            </a:r>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r>
              <a:rPr lang="en-US" sz="1800" b="0" i="0" dirty="0">
                <a:solidFill>
                  <a:srgbClr val="3A3B41"/>
                </a:solidFill>
                <a:effectLst/>
                <a:latin typeface="Times New Roman" panose="02020603050405020304" pitchFamily="18" charset="0"/>
                <a:cs typeface="Times New Roman" panose="02020603050405020304" pitchFamily="18" charset="0"/>
              </a:rPr>
              <a:t>In the healthcare domain it is used to identify the correct combination of components in medicine and to analyze a patient’s medical history to identify diseases.</a:t>
            </a:r>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r>
              <a:rPr lang="en-US" sz="1800" b="0" i="0" dirty="0">
                <a:solidFill>
                  <a:srgbClr val="3A3B41"/>
                </a:solidFill>
                <a:effectLst/>
                <a:latin typeface="Times New Roman" panose="02020603050405020304" pitchFamily="18" charset="0"/>
                <a:cs typeface="Times New Roman" panose="02020603050405020304" pitchFamily="18" charset="0"/>
              </a:rPr>
              <a:t>Random forest is used in e-commerce to determine whether a customer will actually like the product or not.</a:t>
            </a:r>
            <a:endParaRPr lang="en-US" sz="1800" b="0" i="0" dirty="0">
              <a:solidFill>
                <a:srgbClr val="3A3B41"/>
              </a:solidFill>
              <a:effectLst/>
              <a:latin typeface="Times New Roman" panose="02020603050405020304" pitchFamily="18" charset="0"/>
              <a:cs typeface="Times New Roman" panose="02020603050405020304" pitchFamily="18" charset="0"/>
            </a:endParaRPr>
          </a:p>
          <a:p>
            <a:pPr algn="l"/>
            <a:endParaRPr lang="en-US" sz="1800" b="0" i="0" dirty="0">
              <a:solidFill>
                <a:srgbClr val="3A3B41"/>
              </a:solidFill>
              <a:effectLst/>
              <a:latin typeface="Gotham SSm A"/>
            </a:endParaRPr>
          </a:p>
          <a:p>
            <a:endParaRPr lang="en-IN" dirty="0"/>
          </a:p>
        </p:txBody>
      </p:sp>
      <p:pic>
        <p:nvPicPr>
          <p:cNvPr id="4" name="Picture 3"/>
          <p:cNvPicPr>
            <a:picLocks noChangeAspect="1"/>
          </p:cNvPicPr>
          <p:nvPr/>
        </p:nvPicPr>
        <p:blipFill>
          <a:blip r:embed="rId1"/>
          <a:stretch>
            <a:fillRect/>
          </a:stretch>
        </p:blipFill>
        <p:spPr>
          <a:xfrm>
            <a:off x="2871003" y="3728165"/>
            <a:ext cx="5518854" cy="31298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accent1">
                    <a:lumMod val="60000"/>
                    <a:lumOff val="40000"/>
                  </a:schemeClr>
                </a:solidFill>
              </a:rPr>
              <a:t>Gradient Boost Algorithm:</a:t>
            </a:r>
            <a:endParaRPr lang="en-IN" sz="2400" b="1" dirty="0">
              <a:solidFill>
                <a:schemeClr val="accent1">
                  <a:lumMod val="60000"/>
                  <a:lumOff val="40000"/>
                </a:schemeClr>
              </a:solidFill>
            </a:endParaRPr>
          </a:p>
        </p:txBody>
      </p:sp>
      <p:sp>
        <p:nvSpPr>
          <p:cNvPr id="3" name="Text Placeholder 2"/>
          <p:cNvSpPr>
            <a:spLocks noGrp="1"/>
          </p:cNvSpPr>
          <p:nvPr>
            <p:ph type="body"/>
          </p:nvPr>
        </p:nvSpPr>
        <p:spPr>
          <a:xfrm>
            <a:off x="609480" y="1112363"/>
            <a:ext cx="10972440" cy="5472037"/>
          </a:xfrm>
        </p:spPr>
        <p:txBody>
          <a:bodyPr>
            <a:normAutofit/>
          </a:bodyPr>
          <a:lstStyle/>
          <a:p>
            <a:endParaRPr lang="en-US" sz="1800" dirty="0"/>
          </a:p>
          <a:p>
            <a:r>
              <a:rPr lang="en-US" sz="1800" dirty="0">
                <a:latin typeface="Times New Roman" panose="02020603050405020304" pitchFamily="18" charset="0"/>
                <a:cs typeface="Times New Roman" panose="02020603050405020304" pitchFamily="18" charset="0"/>
              </a:rPr>
              <a:t>In boosting, each new tree is a fit on a modified version of the original data set. The gradient boosting algorithm (</a:t>
            </a:r>
            <a:r>
              <a:rPr lang="en-US" sz="1800" dirty="0" err="1">
                <a:latin typeface="Times New Roman" panose="02020603050405020304" pitchFamily="18" charset="0"/>
                <a:cs typeface="Times New Roman" panose="02020603050405020304" pitchFamily="18" charset="0"/>
              </a:rPr>
              <a:t>gbm</a:t>
            </a:r>
            <a:r>
              <a:rPr lang="en-US" sz="1800" dirty="0">
                <a:latin typeface="Times New Roman" panose="02020603050405020304" pitchFamily="18" charset="0"/>
                <a:cs typeface="Times New Roman" panose="02020603050405020304" pitchFamily="18" charset="0"/>
              </a:rPr>
              <a:t>) can be most easily explained by first introducing the AdaBoost Algorithm.</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AdaBoost Algorithm begins by training a decision tree in which each observation is assigned an equal weight.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After evaluating the first tree, we increase the weights of those observations that are difficult to classify and lower the weights for those that are easy to classify.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second tree is therefore grown on this weighted data. Here, the idea is to improve upon the predictions of the first tree. Our new model is therefore Tree 1 + Tree 2. We then compute the classification error from this new 2-tree ensemble model and grow a third tree to predict the revised residuals.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repeat this process for a specified number of iterations. Subsequent trees help us to classify observations that are not well classified by the previous trees. Predictions of the final ensemble model is therefore the weighted sum of the predictions made by the previous tree models.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solidFill>
                  <a:schemeClr val="accent1">
                    <a:lumMod val="60000"/>
                    <a:lumOff val="40000"/>
                  </a:schemeClr>
                </a:solidFill>
              </a:rPr>
              <a:t>FEATURES OF DATA SETS:</a:t>
            </a:r>
            <a:endParaRPr lang="en-IN" sz="2400" b="1" dirty="0">
              <a:solidFill>
                <a:schemeClr val="accent1">
                  <a:lumMod val="60000"/>
                  <a:lumOff val="40000"/>
                </a:schemeClr>
              </a:solidFill>
            </a:endParaRPr>
          </a:p>
        </p:txBody>
      </p:sp>
      <p:sp>
        <p:nvSpPr>
          <p:cNvPr id="3" name="Text Placeholder 2"/>
          <p:cNvSpPr>
            <a:spLocks noGrp="1"/>
          </p:cNvSpPr>
          <p:nvPr>
            <p:ph type="body"/>
          </p:nvPr>
        </p:nvSpPr>
        <p:spPr>
          <a:xfrm>
            <a:off x="609480" y="1300899"/>
            <a:ext cx="10972440" cy="4892511"/>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Airline: The name of the airline.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Date_of_Journey</a:t>
            </a:r>
            <a:r>
              <a:rPr lang="en-US" sz="1800" dirty="0">
                <a:latin typeface="Times New Roman" panose="02020603050405020304" pitchFamily="18" charset="0"/>
                <a:cs typeface="Times New Roman" panose="02020603050405020304" pitchFamily="18" charset="0"/>
              </a:rPr>
              <a:t>: The date of the journey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Source: The source from which the service begins.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Destination: The destination where the service ends.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Route: The route taken by the flight to reach the destination.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Dep_Time</a:t>
            </a:r>
            <a:r>
              <a:rPr lang="en-US" sz="1800" dirty="0">
                <a:latin typeface="Times New Roman" panose="02020603050405020304" pitchFamily="18" charset="0"/>
                <a:cs typeface="Times New Roman" panose="02020603050405020304" pitchFamily="18" charset="0"/>
              </a:rPr>
              <a:t>: The time when the journey starts from the source.</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Arrival_Time</a:t>
            </a:r>
            <a:r>
              <a:rPr lang="en-US" sz="1800" dirty="0">
                <a:latin typeface="Times New Roman" panose="02020603050405020304" pitchFamily="18" charset="0"/>
                <a:cs typeface="Times New Roman" panose="02020603050405020304" pitchFamily="18" charset="0"/>
              </a:rPr>
              <a:t>: Time of arrival at the destination.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Duration: Total duration of the flight.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Total_Stops</a:t>
            </a:r>
            <a:r>
              <a:rPr lang="en-US" sz="1800" dirty="0">
                <a:latin typeface="Times New Roman" panose="02020603050405020304" pitchFamily="18" charset="0"/>
                <a:cs typeface="Times New Roman" panose="02020603050405020304" pitchFamily="18" charset="0"/>
              </a:rPr>
              <a:t>: Total stops between the source and destination.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Additional_Info</a:t>
            </a:r>
            <a:r>
              <a:rPr lang="en-US" sz="1800" dirty="0">
                <a:latin typeface="Times New Roman" panose="02020603050405020304" pitchFamily="18" charset="0"/>
                <a:cs typeface="Times New Roman" panose="02020603050405020304" pitchFamily="18" charset="0"/>
              </a:rPr>
              <a:t>: Additional information about the flight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Price: The price of the ticket A regression problem in which duration, source, destination, dates of flight and route are provided</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lumMod val="60000"/>
                    <a:lumOff val="40000"/>
                  </a:schemeClr>
                </a:solidFill>
                <a:latin typeface="Algerian" panose="04020705040A02060702" pitchFamily="82" charset="0"/>
              </a:rPr>
              <a:t>CONCLUSION</a:t>
            </a:r>
            <a:r>
              <a:rPr lang="en-US" sz="3600" dirty="0">
                <a:solidFill>
                  <a:schemeClr val="accent1">
                    <a:lumMod val="60000"/>
                    <a:lumOff val="40000"/>
                  </a:schemeClr>
                </a:solidFill>
              </a:rPr>
              <a:t>:</a:t>
            </a:r>
            <a:endParaRPr lang="en-IN" sz="3600" dirty="0">
              <a:solidFill>
                <a:schemeClr val="accent1">
                  <a:lumMod val="60000"/>
                  <a:lumOff val="40000"/>
                </a:schemeClr>
              </a:solidFill>
            </a:endParaRPr>
          </a:p>
        </p:txBody>
      </p:sp>
      <p:sp>
        <p:nvSpPr>
          <p:cNvPr id="3" name="Text Placeholder 2"/>
          <p:cNvSpPr>
            <a:spLocks noGrp="1"/>
          </p:cNvSpPr>
          <p:nvPr>
            <p:ph type="body"/>
          </p:nvPr>
        </p:nvSpPr>
        <p:spPr>
          <a:xfrm>
            <a:off x="609480" y="1418400"/>
            <a:ext cx="10972440" cy="4746730"/>
          </a:xfrm>
        </p:spPr>
        <p:txBody>
          <a:bodyPr>
            <a:normAutofit/>
          </a:bodyPr>
          <a:lstStyle/>
          <a:p>
            <a:r>
              <a:rPr lang="en-US" sz="1800" dirty="0">
                <a:latin typeface="Times New Roman" panose="02020603050405020304" pitchFamily="18" charset="0"/>
                <a:cs typeface="Times New Roman" panose="02020603050405020304" pitchFamily="18" charset="0"/>
              </a:rPr>
              <a:t>The advantages of travelling by airplanes have increased overtime.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industry tries to make the ticket fare reasonable as well as to make profit out of it. Airline industry has lots of dynamic factors affecting them in a day today operation.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It’s one of the highly sophisticated industry which aims at making revenue. The purpose of this study is to better analyze the features that affect airfare and develop and tune models to predict the airfare well in advance.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used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with a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backend Neural Network, two state of the art prediction models for our study and used various machine learning tasks to achieve the best performance for our task.</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lumMod val="60000"/>
                    <a:lumOff val="40000"/>
                  </a:schemeClr>
                </a:solidFill>
                <a:latin typeface="Algerian" panose="04020705040A02060702" pitchFamily="82" charset="0"/>
              </a:rPr>
              <a:t> </a:t>
            </a:r>
            <a:r>
              <a:rPr lang="en-US" sz="3600" dirty="0">
                <a:solidFill>
                  <a:schemeClr val="accent2"/>
                </a:solidFill>
                <a:latin typeface="Algerian" panose="04020705040A02060702" pitchFamily="82" charset="0"/>
              </a:rPr>
              <a:t>Table Of Contents</a:t>
            </a:r>
            <a:endParaRPr lang="en-US" sz="3600" dirty="0">
              <a:solidFill>
                <a:schemeClr val="accent2"/>
              </a:solidFill>
              <a:latin typeface="Algerian" panose="04020705040A02060702" pitchFamily="82" charset="0"/>
            </a:endParaRPr>
          </a:p>
        </p:txBody>
      </p:sp>
      <p:sp>
        <p:nvSpPr>
          <p:cNvPr id="3" name="Text Placeholder 2"/>
          <p:cNvSpPr>
            <a:spLocks noGrp="1"/>
          </p:cNvSpPr>
          <p:nvPr>
            <p:ph type="body"/>
          </p:nvPr>
        </p:nvSpPr>
        <p:spPr>
          <a:xfrm>
            <a:off x="609480" y="1604519"/>
            <a:ext cx="10972440" cy="4570037"/>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REQUIREMENT SPECIFICATION</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PARAMETERS AFFECTING PRICING</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USE CASE DIAGRAMS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ALGORITHMS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FEATURES OF DATA SETS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77160" y="745560"/>
            <a:ext cx="8596080" cy="529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r>
              <a:rPr lang="en-IN" sz="4000" b="0" strike="noStrike" spc="-1" dirty="0">
                <a:solidFill>
                  <a:srgbClr val="6C911C"/>
                </a:solidFill>
                <a:latin typeface="comic"/>
              </a:rPr>
              <a:t>                       </a:t>
            </a:r>
            <a:r>
              <a:rPr lang="en-IN" sz="4800" b="0" strike="noStrike" spc="-1" dirty="0">
                <a:solidFill>
                  <a:srgbClr val="6C911C"/>
                </a:solidFill>
                <a:latin typeface="Algerian" panose="04020705040A02060702" pitchFamily="82" charset="0"/>
              </a:rPr>
              <a:t>THANK </a:t>
            </a:r>
            <a:endParaRPr lang="en-IN" sz="4800" b="0" strike="noStrike" spc="-1" dirty="0">
              <a:latin typeface="Algerian" panose="04020705040A02060702" pitchFamily="82" charset="0"/>
            </a:endParaRPr>
          </a:p>
          <a:p>
            <a:pPr>
              <a:lnSpc>
                <a:spcPct val="100000"/>
              </a:lnSpc>
              <a:spcBef>
                <a:spcPts val="1000"/>
              </a:spcBef>
            </a:pPr>
            <a:r>
              <a:rPr lang="en-IN" sz="4800" b="0" strike="noStrike" spc="-1" dirty="0">
                <a:solidFill>
                  <a:srgbClr val="6C911C"/>
                </a:solidFill>
                <a:latin typeface="Algerian" panose="04020705040A02060702" pitchFamily="82" charset="0"/>
              </a:rPr>
              <a:t>                               YOU</a:t>
            </a:r>
            <a:endParaRPr lang="en-IN" sz="4800" b="0" strike="noStrike" spc="-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77160" y="609480"/>
            <a:ext cx="8596080" cy="90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600" b="0" strike="noStrike" spc="-1" dirty="0">
                <a:solidFill>
                  <a:srgbClr val="90C226"/>
                </a:solidFill>
                <a:latin typeface="Algerian" panose="04020705040A02060702" pitchFamily="82" charset="0"/>
              </a:rPr>
              <a:t>INTRODUCTION</a:t>
            </a:r>
            <a:r>
              <a:rPr lang="en-IN" sz="3600" b="0" strike="noStrike" spc="-1" dirty="0">
                <a:solidFill>
                  <a:srgbClr val="90C226"/>
                </a:solidFill>
                <a:latin typeface="Trebuchet MS" panose="020B0603020202020204"/>
              </a:rPr>
              <a:t>:</a:t>
            </a:r>
            <a:endParaRPr lang="en-IN" sz="3600" b="0" strike="noStrike" spc="-1" dirty="0">
              <a:latin typeface="Arial" panose="020B0604020202020204"/>
            </a:endParaRPr>
          </a:p>
        </p:txBody>
      </p:sp>
      <p:sp>
        <p:nvSpPr>
          <p:cNvPr id="161" name="CustomShape 2"/>
          <p:cNvSpPr/>
          <p:nvPr/>
        </p:nvSpPr>
        <p:spPr>
          <a:xfrm>
            <a:off x="677160" y="1518120"/>
            <a:ext cx="859608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265" algn="just">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a:t>
            </a:r>
            <a:endParaRPr lang="en-IN" sz="1800" b="0" strike="noStrike" spc="-1" dirty="0">
              <a:latin typeface="Times New Roman" panose="02020603050405020304" pitchFamily="18" charset="0"/>
              <a:cs typeface="Times New Roman" panose="02020603050405020304" pitchFamily="18" charset="0"/>
            </a:endParaRPr>
          </a:p>
          <a:p>
            <a:pPr marL="342900" indent="-342265" algn="just">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Airlines use various kinds of computational techniques to increase their revenue such as demand prediction and price discrimination. </a:t>
            </a:r>
            <a:endParaRPr lang="en-IN" sz="1800" b="0" strike="noStrike" spc="-1" dirty="0">
              <a:latin typeface="Times New Roman" panose="02020603050405020304" pitchFamily="18" charset="0"/>
              <a:cs typeface="Times New Roman" panose="02020603050405020304" pitchFamily="18" charset="0"/>
            </a:endParaRPr>
          </a:p>
          <a:p>
            <a:pPr marL="342900" indent="-342265" algn="just">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From the customer side, two kinds of models are proposed by different researchers to save money for customers: models that predict the optimal time to buy a ticket and models that predict the minimum ticket price. </a:t>
            </a:r>
            <a:endParaRPr lang="en-IN" sz="1800" b="0" strike="noStrike" spc="-1" dirty="0">
              <a:latin typeface="Times New Roman" panose="02020603050405020304" pitchFamily="18" charset="0"/>
              <a:cs typeface="Times New Roman" panose="02020603050405020304" pitchFamily="18" charset="0"/>
            </a:endParaRPr>
          </a:p>
          <a:p>
            <a:pPr marL="342900" indent="-342265" algn="just">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The airline industry is considered as one of the most sophisticated industry in using complex pricing strategies. Nowadays, ticket prices can vary dynamically and significantly for the same flight, even for nearby.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77160" y="443880"/>
            <a:ext cx="8596080" cy="558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1000"/>
              </a:spcBef>
            </a:pPr>
            <a:endParaRPr lang="en-IN" sz="1800" b="0" strike="noStrike" spc="-1" dirty="0">
              <a:solidFill>
                <a:srgbClr val="404040"/>
              </a:solidFill>
              <a:latin typeface="Trebuchet MS" panose="020B0603020202020204"/>
            </a:endParaRPr>
          </a:p>
          <a:p>
            <a:pPr algn="just">
              <a:lnSpc>
                <a:spcPct val="100000"/>
              </a:lnSpc>
              <a:spcBef>
                <a:spcPts val="1000"/>
              </a:spcBef>
            </a:pPr>
            <a:endParaRPr lang="en-IN" spc="-1" dirty="0">
              <a:solidFill>
                <a:srgbClr val="404040"/>
              </a:solidFill>
              <a:latin typeface="Trebuchet MS" panose="020B0603020202020204"/>
            </a:endParaRPr>
          </a:p>
          <a:p>
            <a:pPr algn="just">
              <a:lnSpc>
                <a:spcPct val="100000"/>
              </a:lnSpc>
              <a:spcBef>
                <a:spcPts val="1000"/>
              </a:spcBef>
            </a:pPr>
            <a:endParaRPr lang="en-IN" sz="1800" b="0" strike="noStrike" spc="-1" dirty="0">
              <a:solidFill>
                <a:srgbClr val="404040"/>
              </a:solidFill>
              <a:latin typeface="Trebuchet MS" panose="020B0603020202020204"/>
            </a:endParaRPr>
          </a:p>
          <a:p>
            <a:pPr algn="just">
              <a:lnSpc>
                <a:spcPct val="100000"/>
              </a:lnSpc>
              <a:spcBef>
                <a:spcPts val="1000"/>
              </a:spcBef>
            </a:pPr>
            <a:r>
              <a:rPr lang="en-IN" sz="1800" b="0" strike="noStrike" spc="-1" dirty="0">
                <a:solidFill>
                  <a:srgbClr val="404040"/>
                </a:solidFill>
                <a:latin typeface="Times New Roman" panose="02020603050405020304" pitchFamily="18" charset="0"/>
                <a:cs typeface="Times New Roman" panose="02020603050405020304" pitchFamily="18" charset="0"/>
              </a:rPr>
              <a:t>The ticket price of a specific flight can change up to 7 times a day .Customers are seeking to get the lowest price for their ticket, while airline companies are trying to keep their overall revenue as high as possible and maximize their profit.</a:t>
            </a:r>
            <a:endParaRPr lang="en-IN" sz="1800" b="0" strike="noStrike" spc="-1" dirty="0">
              <a:latin typeface="Times New Roman" panose="02020603050405020304" pitchFamily="18" charset="0"/>
              <a:cs typeface="Times New Roman" panose="02020603050405020304" pitchFamily="18" charset="0"/>
            </a:endParaRPr>
          </a:p>
          <a:p>
            <a:pPr algn="just">
              <a:lnSpc>
                <a:spcPct val="100000"/>
              </a:lnSpc>
              <a:spcBef>
                <a:spcPts val="1000"/>
              </a:spcBef>
            </a:pPr>
            <a:r>
              <a:rPr lang="en-IN" sz="1800" b="0" strike="noStrike" spc="-1" dirty="0">
                <a:solidFill>
                  <a:srgbClr val="404040"/>
                </a:solidFill>
                <a:latin typeface="Times New Roman" panose="02020603050405020304" pitchFamily="18" charset="0"/>
                <a:cs typeface="Times New Roman" panose="02020603050405020304" pitchFamily="18" charset="0"/>
              </a:rPr>
              <a:t>However, mismatches between available seats and passenger demand usually leads to either the customer paying more or the airlines company loosing revenue. </a:t>
            </a:r>
            <a:endParaRPr lang="en-IN" sz="1800" b="0" strike="noStrike" spc="-1" dirty="0">
              <a:latin typeface="Times New Roman" panose="02020603050405020304" pitchFamily="18" charset="0"/>
              <a:cs typeface="Times New Roman" panose="02020603050405020304" pitchFamily="18" charset="0"/>
            </a:endParaRPr>
          </a:p>
          <a:p>
            <a:pPr algn="just">
              <a:lnSpc>
                <a:spcPct val="100000"/>
              </a:lnSpc>
              <a:spcBef>
                <a:spcPts val="1000"/>
              </a:spcBef>
            </a:pPr>
            <a:r>
              <a:rPr lang="en-IN" sz="1800" b="0" strike="noStrike" spc="-1" dirty="0">
                <a:solidFill>
                  <a:srgbClr val="404040"/>
                </a:solidFill>
                <a:latin typeface="Times New Roman" panose="02020603050405020304" pitchFamily="18" charset="0"/>
                <a:cs typeface="Times New Roman" panose="02020603050405020304" pitchFamily="18" charset="0"/>
              </a:rPr>
              <a:t>Customer side researches focus on saving money for the customer while airline side studies are aimed at increasing the revenue of the airlines.</a:t>
            </a:r>
            <a:endParaRPr lang="en-IN" sz="1800" b="0" strike="noStrike" spc="-1" dirty="0">
              <a:latin typeface="Times New Roman" panose="02020603050405020304" pitchFamily="18" charset="0"/>
              <a:cs typeface="Times New Roman" panose="02020603050405020304" pitchFamily="18" charset="0"/>
            </a:endParaRPr>
          </a:p>
          <a:p>
            <a:pPr algn="just">
              <a:lnSpc>
                <a:spcPct val="100000"/>
              </a:lnSpc>
              <a:spcBef>
                <a:spcPts val="1000"/>
              </a:spcBef>
            </a:pPr>
            <a:r>
              <a:rPr lang="en-IN" sz="1800" b="0" strike="noStrike" spc="-1" dirty="0">
                <a:solidFill>
                  <a:srgbClr val="404040"/>
                </a:solidFill>
                <a:latin typeface="Times New Roman" panose="02020603050405020304" pitchFamily="18" charset="0"/>
                <a:cs typeface="Times New Roman" panose="02020603050405020304" pitchFamily="18" charset="0"/>
              </a:rPr>
              <a:t> Conducted researches employ a variety of techniques ranging from statistical techniques such as regression to different kinds of advanced </a:t>
            </a:r>
            <a:r>
              <a:rPr lang="en-IN" sz="1800" b="0" u="sng" strike="noStrike" spc="-1" dirty="0">
                <a:solidFill>
                  <a:srgbClr val="404040"/>
                </a:solidFill>
                <a:uFillTx/>
                <a:latin typeface="Times New Roman" panose="02020603050405020304" pitchFamily="18" charset="0"/>
                <a:cs typeface="Times New Roman" panose="02020603050405020304" pitchFamily="18" charset="0"/>
              </a:rPr>
              <a:t>data mining techniques</a:t>
            </a:r>
            <a:r>
              <a:rPr lang="en-IN" sz="1800" b="0" strike="noStrike" spc="-1" dirty="0">
                <a:solidFill>
                  <a:srgbClr val="404040"/>
                </a:solidFill>
                <a:latin typeface="Times New Roman" panose="02020603050405020304" pitchFamily="18" charset="0"/>
                <a:cs typeface="Times New Roman" panose="02020603050405020304" pitchFamily="18" charset="0"/>
              </a:rPr>
              <a:t>.</a:t>
            </a:r>
            <a:endParaRPr lang="en-IN" sz="1800" b="0" strike="noStrike" spc="-1" dirty="0">
              <a:latin typeface="Times New Roman" panose="02020603050405020304" pitchFamily="18" charset="0"/>
              <a:cs typeface="Times New Roman" panose="02020603050405020304" pitchFamily="18" charset="0"/>
            </a:endParaRPr>
          </a:p>
          <a:p>
            <a:pPr algn="just">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677160" y="426240"/>
            <a:ext cx="8596080" cy="561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265">
              <a:lnSpc>
                <a:spcPct val="100000"/>
              </a:lnSpc>
              <a:spcBef>
                <a:spcPts val="1000"/>
              </a:spcBef>
              <a:buClr>
                <a:srgbClr val="90C226"/>
              </a:buClr>
              <a:buSzPct val="80000"/>
              <a:buFont typeface="Wingdings 3" panose="05040102010807070707" charset="2"/>
              <a:buChar char=""/>
            </a:pPr>
            <a:endParaRPr lang="en-IN" sz="1800" b="0" strike="noStrike" spc="-1" dirty="0">
              <a:solidFill>
                <a:srgbClr val="404040"/>
              </a:solidFill>
              <a:latin typeface="Trebuchet MS" panose="020B0603020202020204"/>
            </a:endParaRPr>
          </a:p>
          <a:p>
            <a:pPr marL="342900" indent="-342265">
              <a:lnSpc>
                <a:spcPct val="100000"/>
              </a:lnSpc>
              <a:spcBef>
                <a:spcPts val="1000"/>
              </a:spcBef>
              <a:buClr>
                <a:srgbClr val="90C226"/>
              </a:buClr>
              <a:buSzPct val="80000"/>
              <a:buFont typeface="Wingdings 3" panose="05040102010807070707" charset="2"/>
              <a:buChar char=""/>
            </a:pPr>
            <a:endParaRPr lang="en-IN" spc="-1" dirty="0">
              <a:solidFill>
                <a:srgbClr val="404040"/>
              </a:solidFill>
              <a:latin typeface="Trebuchet MS" panose="020B0603020202020204"/>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dynamic pricing enables a more optimal forecasting of ticket prices based on vibrant factors such as changes in demand and price discrimination. </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dynamic pricing is challenging as it is highly influenced by various factors including internal factors, external factors, competition among airlines and strategic customers.</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 Internal factors consist of features such as historical ticket price data, ticket purchase date and departure date, season, holidays, supply (number of available airlines and flights), fare class, availability of seats, recent market demand and flight distance. </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External factors include features such as occurrence of some event at the origin or destination city like terrorist attacks, natural disaster (hurricane, earthquake, tsunami, etc.), political instability (protest, strike, coup, resignation), concerts, festivals, conferences, political gatherings and sports events, competitors’ promotions, weather conditions and economic activities</a:t>
            </a:r>
            <a:r>
              <a:rPr lang="en-IN" sz="1800" b="0" strike="noStrike" spc="-1" dirty="0">
                <a:solidFill>
                  <a:srgbClr val="404040"/>
                </a:solidFill>
                <a:latin typeface="Trebuchet MS" panose="020B0603020202020204"/>
              </a:rPr>
              <a:t>.</a:t>
            </a: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77160" y="609480"/>
            <a:ext cx="8596080" cy="73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600" b="0" strike="noStrike" spc="-1" dirty="0">
                <a:solidFill>
                  <a:srgbClr val="90C226"/>
                </a:solidFill>
                <a:latin typeface="Algerian" panose="04020705040A02060702" pitchFamily="82" charset="0"/>
              </a:rPr>
              <a:t>REQUIREMENT SPECIFICATION</a:t>
            </a:r>
            <a:endParaRPr lang="en-IN" sz="3600" b="0" strike="noStrike" spc="-1" dirty="0">
              <a:solidFill>
                <a:srgbClr val="90C226"/>
              </a:solidFill>
              <a:latin typeface="Algerian" panose="04020705040A02060702" pitchFamily="82" charset="0"/>
            </a:endParaRPr>
          </a:p>
          <a:p>
            <a:pPr>
              <a:lnSpc>
                <a:spcPct val="100000"/>
              </a:lnSpc>
            </a:pPr>
            <a:endParaRPr lang="en-IN" sz="3600" b="0" strike="noStrike" spc="-1" dirty="0">
              <a:latin typeface="Algerian" panose="04020705040A02060702" pitchFamily="82" charset="0"/>
            </a:endParaRPr>
          </a:p>
        </p:txBody>
      </p:sp>
      <p:sp>
        <p:nvSpPr>
          <p:cNvPr id="165" name="CustomShape 2"/>
          <p:cNvSpPr/>
          <p:nvPr/>
        </p:nvSpPr>
        <p:spPr>
          <a:xfrm>
            <a:off x="677160" y="1260720"/>
            <a:ext cx="8596080" cy="47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265">
              <a:lnSpc>
                <a:spcPct val="100000"/>
              </a:lnSpc>
              <a:spcBef>
                <a:spcPts val="1000"/>
              </a:spcBef>
              <a:buClr>
                <a:srgbClr val="90C226"/>
              </a:buClr>
              <a:buSzPct val="80000"/>
              <a:buFont typeface="Wingdings 3" panose="05040102010807070707" charset="2"/>
              <a:buChar char=""/>
            </a:pPr>
            <a:endParaRPr lang="en-IN" sz="1800" b="1" u="sng" strike="noStrike" spc="-1" dirty="0">
              <a:solidFill>
                <a:srgbClr val="404040"/>
              </a:solidFill>
              <a:uFillTx/>
              <a:latin typeface="Trebuchet MS" panose="020B0603020202020204"/>
            </a:endParaRPr>
          </a:p>
          <a:p>
            <a:pPr marL="342900" indent="-342265">
              <a:lnSpc>
                <a:spcPct val="100000"/>
              </a:lnSpc>
              <a:spcBef>
                <a:spcPts val="1000"/>
              </a:spcBef>
              <a:buClr>
                <a:srgbClr val="90C226"/>
              </a:buClr>
              <a:buSzPct val="80000"/>
              <a:buFont typeface="Wingdings 3" panose="05040102010807070707" charset="2"/>
              <a:buChar char=""/>
            </a:pPr>
            <a:r>
              <a:rPr lang="en-IN" sz="1800" b="1" u="sng" strike="noStrike" spc="-1" dirty="0">
                <a:solidFill>
                  <a:srgbClr val="404040"/>
                </a:solidFill>
                <a:uFillTx/>
                <a:latin typeface="Trebuchet MS" panose="020B0603020202020204"/>
              </a:rPr>
              <a:t>SOFTWARE REQUIREMENTS:</a:t>
            </a:r>
            <a:endParaRPr lang="en-IN" sz="1800" b="0" strike="noStrike" spc="-1" dirty="0">
              <a:latin typeface="Arial" panose="020B0604020202020204"/>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Python 3.8 version</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Jupiter Notebook</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Modules required: </a:t>
            </a:r>
            <a:r>
              <a:rPr lang="en-IN" sz="1800" b="0" strike="noStrike" spc="-1" dirty="0" err="1">
                <a:solidFill>
                  <a:srgbClr val="404040"/>
                </a:solidFill>
                <a:latin typeface="Times New Roman" panose="02020603050405020304" pitchFamily="18" charset="0"/>
                <a:cs typeface="Times New Roman" panose="02020603050405020304" pitchFamily="18" charset="0"/>
              </a:rPr>
              <a:t>Numpy</a:t>
            </a:r>
            <a:r>
              <a:rPr lang="en-IN" sz="1800" b="0" strike="noStrike" spc="-1" dirty="0">
                <a:solidFill>
                  <a:srgbClr val="404040"/>
                </a:solidFill>
                <a:latin typeface="Times New Roman" panose="02020603050405020304" pitchFamily="18" charset="0"/>
                <a:cs typeface="Times New Roman" panose="02020603050405020304" pitchFamily="18" charset="0"/>
              </a:rPr>
              <a:t>, Pandas, Matplotlib, Seaborn, </a:t>
            </a:r>
            <a:r>
              <a:rPr lang="en-IN" sz="1800" b="0" strike="noStrike" spc="-1" dirty="0" err="1">
                <a:solidFill>
                  <a:srgbClr val="404040"/>
                </a:solidFill>
                <a:latin typeface="Times New Roman" panose="02020603050405020304" pitchFamily="18" charset="0"/>
                <a:cs typeface="Times New Roman" panose="02020603050405020304" pitchFamily="18" charset="0"/>
              </a:rPr>
              <a:t>sklearn</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1" u="sng" strike="noStrike" spc="-1" dirty="0">
                <a:solidFill>
                  <a:srgbClr val="404040"/>
                </a:solidFill>
                <a:uFillTx/>
                <a:latin typeface="Trebuchet MS" panose="020B0603020202020204"/>
              </a:rPr>
              <a:t>HARDWARE REQUIREMENTS:</a:t>
            </a:r>
            <a:endParaRPr lang="en-IN" sz="1800" b="0" strike="noStrike" spc="-1" dirty="0">
              <a:latin typeface="Arial" panose="020B0604020202020204"/>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Windows 7/8/10 ,</a:t>
            </a:r>
            <a:r>
              <a:rPr lang="en-IN" sz="1800" b="0" strike="noStrike" spc="-1" dirty="0" err="1">
                <a:solidFill>
                  <a:srgbClr val="404040"/>
                </a:solidFill>
                <a:latin typeface="Times New Roman" panose="02020603050405020304" pitchFamily="18" charset="0"/>
                <a:cs typeface="Times New Roman" panose="02020603050405020304" pitchFamily="18" charset="0"/>
              </a:rPr>
              <a:t>Linux,Macos</a:t>
            </a:r>
            <a:r>
              <a:rPr lang="en-IN" sz="1800" b="0" strike="noStrike" spc="-1" dirty="0">
                <a:solidFill>
                  <a:srgbClr val="404040"/>
                </a:solidFill>
                <a:latin typeface="Times New Roman" panose="02020603050405020304" pitchFamily="18" charset="0"/>
                <a:cs typeface="Times New Roman" panose="02020603050405020304" pitchFamily="18" charset="0"/>
              </a:rPr>
              <a:t> operating systems</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Processors: intel Atom or intel core 3 or more processor.</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RAM:8GB or more</a:t>
            </a:r>
            <a:endParaRPr lang="en-IN" sz="1800" b="0" strike="noStrike" spc="-1" dirty="0">
              <a:latin typeface="Times New Roman" panose="02020603050405020304" pitchFamily="18" charset="0"/>
              <a:cs typeface="Times New Roman" panose="02020603050405020304" pitchFamily="18" charset="0"/>
            </a:endParaRPr>
          </a:p>
          <a:p>
            <a:pPr marL="342900" indent="-342265">
              <a:lnSpc>
                <a:spcPct val="100000"/>
              </a:lnSpc>
              <a:spcBef>
                <a:spcPts val="1000"/>
              </a:spcBef>
              <a:buClr>
                <a:srgbClr val="90C226"/>
              </a:buClr>
              <a:buSzPct val="80000"/>
              <a:buFont typeface="Wingdings 3" panose="05040102010807070707"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Disk space:1GB or more</a:t>
            </a:r>
            <a:endParaRPr lang="en-IN" sz="1800" b="0" strike="noStrike" spc="-1" dirty="0">
              <a:latin typeface="Times New Roman" panose="02020603050405020304" pitchFamily="18" charset="0"/>
              <a:cs typeface="Times New Roman" panose="02020603050405020304" pitchFamily="18" charset="0"/>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a:p>
            <a:pPr>
              <a:lnSpc>
                <a:spcPct val="100000"/>
              </a:lnSpc>
              <a:spcBef>
                <a:spcPts val="1000"/>
              </a:spcBef>
            </a:pPr>
            <a:endParaRPr lang="en-IN" sz="1800" b="0" strike="noStrike" spc="-1" dirty="0">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Content Placeholder 4"/>
          <p:cNvPicPr/>
          <p:nvPr/>
        </p:nvPicPr>
        <p:blipFill>
          <a:blip r:embed="rId1"/>
          <a:stretch>
            <a:fillRect/>
          </a:stretch>
        </p:blipFill>
        <p:spPr>
          <a:xfrm>
            <a:off x="677880" y="3439800"/>
            <a:ext cx="8595360" cy="1322280"/>
          </a:xfrm>
          <a:prstGeom prst="rect">
            <a:avLst/>
          </a:prstGeom>
          <a:ln>
            <a:noFill/>
          </a:ln>
        </p:spPr>
      </p:pic>
      <p:pic>
        <p:nvPicPr>
          <p:cNvPr id="167" name="Picture 5"/>
          <p:cNvPicPr/>
          <p:nvPr/>
        </p:nvPicPr>
        <p:blipFill>
          <a:blip r:embed="rId2"/>
          <a:stretch>
            <a:fillRect/>
          </a:stretch>
        </p:blipFill>
        <p:spPr>
          <a:xfrm>
            <a:off x="1624680" y="610200"/>
            <a:ext cx="6630840" cy="56365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solidFill>
                  <a:srgbClr val="AECF00"/>
                </a:solidFill>
                <a:latin typeface="Algerian" panose="04020705040A02060702" pitchFamily="82" charset="0"/>
              </a:rPr>
              <a:t>PARAMETERS THAT AFFECT PRICING</a:t>
            </a:r>
            <a:endParaRPr lang="en-IN" sz="3600" b="0" strike="noStrike" spc="-1" dirty="0">
              <a:latin typeface="Algerian" panose="04020705040A02060702" pitchFamily="82" charset="0"/>
            </a:endParaRPr>
          </a:p>
        </p:txBody>
      </p:sp>
      <p:sp>
        <p:nvSpPr>
          <p:cNvPr id="169"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Date of Journey</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Number of stops (Layovers)</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Flight Time</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Source</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Destination</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Additional Information</a:t>
            </a:r>
            <a:endParaRPr lang="en-IN" sz="1800" b="0" strike="noStrike" spc="-1" dirty="0">
              <a:latin typeface="Times New Roman" panose="02020603050405020304" pitchFamily="18" charset="0"/>
              <a:cs typeface="Times New Roman" panose="02020603050405020304" pitchFamily="18" charset="0"/>
            </a:endParaRPr>
          </a:p>
          <a:p>
            <a:pPr marL="431800" indent="-323850">
              <a:lnSpc>
                <a:spcPct val="100000"/>
              </a:lnSpc>
              <a:spcBef>
                <a:spcPts val="1415"/>
              </a:spcBef>
              <a:buClr>
                <a:srgbClr val="000000"/>
              </a:buClr>
              <a:buSzPct val="45000"/>
              <a:buFont typeface="Wingdings" panose="05000000000000000000" pitchFamily="2" charset="2"/>
              <a:buChar char=""/>
            </a:pPr>
            <a:r>
              <a:rPr lang="en-IN" sz="1800" b="0" strike="noStrike" spc="-1" dirty="0">
                <a:solidFill>
                  <a:srgbClr val="404040"/>
                </a:solidFill>
                <a:latin typeface="Times New Roman" panose="02020603050405020304" pitchFamily="18" charset="0"/>
                <a:cs typeface="Times New Roman" panose="02020603050405020304" pitchFamily="18" charset="0"/>
              </a:rPr>
              <a:t>Airline</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09480" y="273600"/>
            <a:ext cx="10972440" cy="1144800"/>
          </a:xfrm>
          <a:prstGeom prst="rect">
            <a:avLst/>
          </a:prstGeom>
          <a:noFill/>
          <a:ln>
            <a:noFill/>
          </a:ln>
        </p:spPr>
        <p:txBody>
          <a:bodyPr lIns="0" tIns="0" rIns="0" bIns="0" anchor="ctr">
            <a:noAutofit/>
          </a:bodyPr>
          <a:lstStyle/>
          <a:p>
            <a:pPr algn="ctr"/>
            <a:r>
              <a:rPr lang="en-IN" sz="3600" b="0" strike="noStrike" spc="-1" dirty="0">
                <a:solidFill>
                  <a:srgbClr val="AECF00"/>
                </a:solidFill>
                <a:latin typeface="Algerian" panose="04020705040A02060702" pitchFamily="82" charset="0"/>
              </a:rPr>
              <a:t>Use Case Diagram</a:t>
            </a:r>
            <a:endParaRPr lang="en-IN" sz="3600" b="0" strike="noStrike" spc="-1" dirty="0">
              <a:solidFill>
                <a:srgbClr val="AECF00"/>
              </a:solidFill>
              <a:latin typeface="Algerian" panose="04020705040A02060702" pitchFamily="82" charset="0"/>
            </a:endParaRPr>
          </a:p>
        </p:txBody>
      </p:sp>
      <p:pic>
        <p:nvPicPr>
          <p:cNvPr id="175" name="Picture 174"/>
          <p:cNvPicPr/>
          <p:nvPr/>
        </p:nvPicPr>
        <p:blipFill>
          <a:blip r:embed="rId1"/>
          <a:stretch>
            <a:fillRect/>
          </a:stretch>
        </p:blipFill>
        <p:spPr>
          <a:xfrm>
            <a:off x="3240000" y="1296000"/>
            <a:ext cx="5360040" cy="5256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9638</Words>
  <Application>WPS Presentation</Application>
  <PresentationFormat>Widescreen</PresentationFormat>
  <Paragraphs>191</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20</vt:i4>
      </vt:variant>
    </vt:vector>
  </HeadingPairs>
  <TitlesOfParts>
    <vt:vector size="38" baseType="lpstr">
      <vt:lpstr>Arial</vt:lpstr>
      <vt:lpstr>SimSun</vt:lpstr>
      <vt:lpstr>Wingdings</vt:lpstr>
      <vt:lpstr>Arial</vt:lpstr>
      <vt:lpstr>Symbol</vt:lpstr>
      <vt:lpstr>Algerian</vt:lpstr>
      <vt:lpstr>Times New Roman</vt:lpstr>
      <vt:lpstr>Trebuchet MS</vt:lpstr>
      <vt:lpstr>Wingdings 3</vt:lpstr>
      <vt:lpstr>Microsoft YaHei</vt:lpstr>
      <vt:lpstr>Arial Unicode MS</vt:lpstr>
      <vt:lpstr>Calibri</vt:lpstr>
      <vt:lpstr>Gotham SSm A</vt:lpstr>
      <vt:lpstr>comic</vt:lpstr>
      <vt:lpstr>Segoe Print</vt:lpstr>
      <vt:lpstr>Office Theme</vt:lpstr>
      <vt:lpstr>Office Theme</vt:lpstr>
      <vt:lpstr>Office Theme</vt:lpstr>
      <vt:lpstr>PowerPoint 演示文稿</vt:lpstr>
      <vt:lpstr> Table Of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Decision Tree Regressor:</vt:lpstr>
      <vt:lpstr>PowerPoint 演示文稿</vt:lpstr>
      <vt:lpstr>Random Forest Regressor:</vt:lpstr>
      <vt:lpstr>Applications of random forest:</vt:lpstr>
      <vt:lpstr>Gradient Boost Algorithm:</vt:lpstr>
      <vt:lpstr>FEATURES OF DATA SETS: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PRICE PREDICTION</dc:title>
  <dc:creator>Deepak Purohit</dc:creator>
  <cp:lastModifiedBy>google1555597188</cp:lastModifiedBy>
  <cp:revision>45</cp:revision>
  <dcterms:created xsi:type="dcterms:W3CDTF">2020-03-11T13:54:00Z</dcterms:created>
  <dcterms:modified xsi:type="dcterms:W3CDTF">2020-07-04T06:32:38Z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1033-11.2.0.9431</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