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Montserrat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regular.fntdata"/><Relationship Id="rId25" Type="http://schemas.openxmlformats.org/officeDocument/2006/relationships/font" Target="fonts/Montserrat-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d066000f2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d066000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066000f2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066000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066000f2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066000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d066000f2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d066000f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84c6bdfe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84c6bd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84c6bdfe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84c6bd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384c6bdf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384c6bd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d066000f2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d066000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84c6bdf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84c6bd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384c6bdf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384c6bd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84c6bdfe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84c6bd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84c6bdfe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84c6bd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d066000f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d066000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d066000f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d066000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066000f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066000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ctrTitle"/>
          </p:nvPr>
        </p:nvSpPr>
        <p:spPr>
          <a:xfrm>
            <a:off x="523950" y="288700"/>
            <a:ext cx="6095100" cy="2698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Licence Plate Detection</a:t>
            </a:r>
            <a:endParaRPr>
              <a:latin typeface="Arial"/>
              <a:ea typeface="Arial"/>
              <a:cs typeface="Arial"/>
              <a:sym typeface="Arial"/>
            </a:endParaRPr>
          </a:p>
        </p:txBody>
      </p:sp>
      <p:sp>
        <p:nvSpPr>
          <p:cNvPr id="88" name="Google Shape;88;p12"/>
          <p:cNvSpPr txBox="1"/>
          <p:nvPr/>
        </p:nvSpPr>
        <p:spPr>
          <a:xfrm>
            <a:off x="3686300" y="3036925"/>
            <a:ext cx="4598100" cy="1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41B47"/>
                </a:solidFill>
              </a:rPr>
              <a:t>Devansh Awasthi (ENG17CS0065)</a:t>
            </a:r>
            <a:endParaRPr b="1" sz="1800">
              <a:solidFill>
                <a:srgbClr val="741B47"/>
              </a:solidFill>
            </a:endParaRPr>
          </a:p>
          <a:p>
            <a:pPr indent="0" lvl="0" marL="0" rtl="0" algn="l">
              <a:spcBef>
                <a:spcPts val="0"/>
              </a:spcBef>
              <a:spcAft>
                <a:spcPts val="0"/>
              </a:spcAft>
              <a:buNone/>
            </a:pPr>
            <a:r>
              <a:rPr b="1" lang="en" sz="1800">
                <a:solidFill>
                  <a:srgbClr val="741B47"/>
                </a:solidFill>
              </a:rPr>
              <a:t>Deepak Purohit (ENG17CS0062)</a:t>
            </a:r>
            <a:endParaRPr b="1" sz="1800">
              <a:solidFill>
                <a:srgbClr val="741B47"/>
              </a:solidFill>
            </a:endParaRPr>
          </a:p>
          <a:p>
            <a:pPr indent="0" lvl="0" marL="0" rtl="0" algn="l">
              <a:spcBef>
                <a:spcPts val="0"/>
              </a:spcBef>
              <a:spcAft>
                <a:spcPts val="0"/>
              </a:spcAft>
              <a:buNone/>
            </a:pPr>
            <a:r>
              <a:rPr b="1" lang="en" sz="1800">
                <a:solidFill>
                  <a:srgbClr val="741B47"/>
                </a:solidFill>
              </a:rPr>
              <a:t>BVM Anirudh (ENG17CS0048)</a:t>
            </a:r>
            <a:endParaRPr b="1" sz="180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ctrTitle"/>
          </p:nvPr>
        </p:nvSpPr>
        <p:spPr>
          <a:xfrm>
            <a:off x="429150" y="470526"/>
            <a:ext cx="7772400" cy="488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4: Vectors of possible characters in Image </a:t>
            </a:r>
            <a:endParaRPr sz="1800">
              <a:latin typeface="Arial"/>
              <a:ea typeface="Arial"/>
              <a:cs typeface="Arial"/>
              <a:sym typeface="Arial"/>
            </a:endParaRPr>
          </a:p>
        </p:txBody>
      </p:sp>
      <p:pic>
        <p:nvPicPr>
          <p:cNvPr id="141" name="Google Shape;141;p21"/>
          <p:cNvPicPr preferRelativeResize="0"/>
          <p:nvPr/>
        </p:nvPicPr>
        <p:blipFill>
          <a:blip r:embed="rId3">
            <a:alphaModFix/>
          </a:blip>
          <a:stretch>
            <a:fillRect/>
          </a:stretch>
        </p:blipFill>
        <p:spPr>
          <a:xfrm>
            <a:off x="826075" y="1089651"/>
            <a:ext cx="6466790" cy="3880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471925" y="459826"/>
            <a:ext cx="7772400" cy="59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5: Detect Vector of Matching Characters from Image</a:t>
            </a:r>
            <a:endParaRPr sz="1800">
              <a:latin typeface="Arial"/>
              <a:ea typeface="Arial"/>
              <a:cs typeface="Arial"/>
              <a:sym typeface="Arial"/>
            </a:endParaRPr>
          </a:p>
        </p:txBody>
      </p:sp>
      <p:pic>
        <p:nvPicPr>
          <p:cNvPr id="147" name="Google Shape;147;p22"/>
          <p:cNvPicPr preferRelativeResize="0"/>
          <p:nvPr/>
        </p:nvPicPr>
        <p:blipFill>
          <a:blip r:embed="rId3">
            <a:alphaModFix/>
          </a:blip>
          <a:stretch>
            <a:fillRect/>
          </a:stretch>
        </p:blipFill>
        <p:spPr>
          <a:xfrm>
            <a:off x="1202963" y="1218126"/>
            <a:ext cx="6310336" cy="378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685800" y="406351"/>
            <a:ext cx="7772400" cy="59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6: Vector of Possible Plates (Plate Detection)</a:t>
            </a:r>
            <a:endParaRPr sz="1800">
              <a:latin typeface="Arial"/>
              <a:ea typeface="Arial"/>
              <a:cs typeface="Arial"/>
              <a:sym typeface="Arial"/>
            </a:endParaRPr>
          </a:p>
        </p:txBody>
      </p:sp>
      <p:pic>
        <p:nvPicPr>
          <p:cNvPr id="153" name="Google Shape;153;p23"/>
          <p:cNvPicPr preferRelativeResize="0"/>
          <p:nvPr/>
        </p:nvPicPr>
        <p:blipFill>
          <a:blip r:embed="rId3">
            <a:alphaModFix/>
          </a:blip>
          <a:stretch>
            <a:fillRect/>
          </a:stretch>
        </p:blipFill>
        <p:spPr>
          <a:xfrm>
            <a:off x="836775" y="1218126"/>
            <a:ext cx="6405927" cy="3837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562300" y="1629326"/>
            <a:ext cx="7772400" cy="39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8: Final Output</a:t>
            </a:r>
            <a:endParaRPr sz="1800">
              <a:latin typeface="Arial"/>
              <a:ea typeface="Arial"/>
              <a:cs typeface="Arial"/>
              <a:sym typeface="Arial"/>
            </a:endParaRPr>
          </a:p>
        </p:txBody>
      </p:sp>
      <p:pic>
        <p:nvPicPr>
          <p:cNvPr id="159" name="Google Shape;159;p24"/>
          <p:cNvPicPr preferRelativeResize="0"/>
          <p:nvPr/>
        </p:nvPicPr>
        <p:blipFill>
          <a:blip r:embed="rId3">
            <a:alphaModFix/>
          </a:blip>
          <a:stretch>
            <a:fillRect/>
          </a:stretch>
        </p:blipFill>
        <p:spPr>
          <a:xfrm>
            <a:off x="751275" y="2160050"/>
            <a:ext cx="4670250" cy="2887201"/>
          </a:xfrm>
          <a:prstGeom prst="rect">
            <a:avLst/>
          </a:prstGeom>
          <a:noFill/>
          <a:ln>
            <a:noFill/>
          </a:ln>
        </p:spPr>
      </p:pic>
      <p:sp>
        <p:nvSpPr>
          <p:cNvPr id="160" name="Google Shape;160;p24"/>
          <p:cNvSpPr txBox="1"/>
          <p:nvPr/>
        </p:nvSpPr>
        <p:spPr>
          <a:xfrm>
            <a:off x="556050" y="128325"/>
            <a:ext cx="79356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rPr>
              <a:t>Step 7: Final Plate obtained after removing unwanted Plates</a:t>
            </a:r>
            <a:endParaRPr b="1" sz="1800">
              <a:solidFill>
                <a:schemeClr val="accent2"/>
              </a:solidFill>
            </a:endParaRPr>
          </a:p>
        </p:txBody>
      </p:sp>
      <p:pic>
        <p:nvPicPr>
          <p:cNvPr id="161" name="Google Shape;161;p24"/>
          <p:cNvPicPr preferRelativeResize="0"/>
          <p:nvPr/>
        </p:nvPicPr>
        <p:blipFill>
          <a:blip r:embed="rId4">
            <a:alphaModFix/>
          </a:blip>
          <a:stretch>
            <a:fillRect/>
          </a:stretch>
        </p:blipFill>
        <p:spPr>
          <a:xfrm>
            <a:off x="1414200" y="727126"/>
            <a:ext cx="2276783" cy="639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564500" y="48525"/>
            <a:ext cx="7772400" cy="400200"/>
          </a:xfrm>
          <a:prstGeom prst="rect">
            <a:avLst/>
          </a:prstGeom>
        </p:spPr>
        <p:txBody>
          <a:bodyPr anchorCtr="0" anchor="b" bIns="0" lIns="0" spcFirstLastPara="1" rIns="0" wrap="square" tIns="0">
            <a:noAutofit/>
          </a:bodyPr>
          <a:lstStyle/>
          <a:p>
            <a:pPr indent="457200" lvl="0" marL="2286000" rtl="0" algn="l">
              <a:spcBef>
                <a:spcPts val="0"/>
              </a:spcBef>
              <a:spcAft>
                <a:spcPts val="0"/>
              </a:spcAft>
              <a:buNone/>
            </a:pPr>
            <a:r>
              <a:rPr lang="en" sz="2400">
                <a:latin typeface="Arial"/>
                <a:ea typeface="Arial"/>
                <a:cs typeface="Arial"/>
                <a:sym typeface="Arial"/>
              </a:rPr>
              <a:t>KNN Algorithm</a:t>
            </a:r>
            <a:endParaRPr sz="2400">
              <a:latin typeface="Arial"/>
              <a:ea typeface="Arial"/>
              <a:cs typeface="Arial"/>
              <a:sym typeface="Arial"/>
            </a:endParaRPr>
          </a:p>
        </p:txBody>
      </p:sp>
      <p:sp>
        <p:nvSpPr>
          <p:cNvPr id="167" name="Google Shape;167;p25"/>
          <p:cNvSpPr txBox="1"/>
          <p:nvPr>
            <p:ph idx="1" type="subTitle"/>
          </p:nvPr>
        </p:nvSpPr>
        <p:spPr>
          <a:xfrm>
            <a:off x="169825" y="545900"/>
            <a:ext cx="8782800" cy="44883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351C75"/>
              </a:buClr>
              <a:buSzPts val="1800"/>
              <a:buFont typeface="Arial"/>
              <a:buChar char="●"/>
            </a:pPr>
            <a:r>
              <a:rPr lang="en" sz="1800">
                <a:solidFill>
                  <a:srgbClr val="351C75"/>
                </a:solidFill>
                <a:latin typeface="Arial"/>
                <a:ea typeface="Arial"/>
                <a:cs typeface="Arial"/>
                <a:sym typeface="Arial"/>
              </a:rPr>
              <a:t>k-nearest neighbor algorithm is a method for classifying objects based on closest training examples in the feature space.</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k-nearest neighbor algorithm is among the simplest of all machine learning algorithms.</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Training process for this algorithm only consists of storing feature vectors and labels of the training images.</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After extracting features from both testing and training images, we converted vector represented patches into codewords. To do this we perform k means clustering over all the vectors.</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k-means clustering is a method to cluster or divide n observations or, in our case, features into k clusters in which each feature belongs to the cluster of its nearest mean.</a:t>
            </a:r>
            <a:endParaRPr sz="1800">
              <a:solidFill>
                <a:srgbClr val="351C7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ctrTitle"/>
          </p:nvPr>
        </p:nvSpPr>
        <p:spPr>
          <a:xfrm>
            <a:off x="685800" y="279000"/>
            <a:ext cx="7772400" cy="541500"/>
          </a:xfrm>
          <a:prstGeom prst="rect">
            <a:avLst/>
          </a:prstGeom>
        </p:spPr>
        <p:txBody>
          <a:bodyPr anchorCtr="0" anchor="b" bIns="0" lIns="0" spcFirstLastPara="1" rIns="0" wrap="square" tIns="0">
            <a:noAutofit/>
          </a:bodyPr>
          <a:lstStyle/>
          <a:p>
            <a:pPr indent="457200" lvl="0" marL="2286000" rtl="0" algn="l">
              <a:spcBef>
                <a:spcPts val="0"/>
              </a:spcBef>
              <a:spcAft>
                <a:spcPts val="0"/>
              </a:spcAft>
              <a:buNone/>
            </a:pPr>
            <a:r>
              <a:rPr lang="en" sz="2400">
                <a:latin typeface="Arial"/>
                <a:ea typeface="Arial"/>
                <a:cs typeface="Arial"/>
                <a:sym typeface="Arial"/>
              </a:rPr>
              <a:t>Applications</a:t>
            </a:r>
            <a:endParaRPr sz="2400">
              <a:latin typeface="Arial"/>
              <a:ea typeface="Arial"/>
              <a:cs typeface="Arial"/>
              <a:sym typeface="Arial"/>
            </a:endParaRPr>
          </a:p>
        </p:txBody>
      </p:sp>
      <p:sp>
        <p:nvSpPr>
          <p:cNvPr id="173" name="Google Shape;173;p26"/>
          <p:cNvSpPr txBox="1"/>
          <p:nvPr>
            <p:ph idx="1" type="subTitle"/>
          </p:nvPr>
        </p:nvSpPr>
        <p:spPr>
          <a:xfrm>
            <a:off x="181975" y="946200"/>
            <a:ext cx="8709900" cy="367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351C75"/>
                </a:solidFill>
                <a:latin typeface="Arial"/>
                <a:ea typeface="Arial"/>
                <a:cs typeface="Arial"/>
                <a:sym typeface="Arial"/>
              </a:rPr>
              <a:t>Parking:</a:t>
            </a:r>
            <a:endParaRPr b="1"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One of the main applications of automatic number plate recognition is parking automation and parking security: ticketless parking fee management, parking access automation, vehicle location guidance, car theft prevention, "lost ticket" fraud, fraud by changing tickets, simplified, partially or fully automated payment process, among many others.</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Border Control:</a:t>
            </a:r>
            <a:endParaRPr b="1"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Border Control is an established state-coordinated effort to achieve operational control of the country's state border with the priority mission of supporting the homeland's security agains terrorism, illegal cross border traffic, smuggling and criminal activities. Efficient border control significantly decreases the rate of violent crime and increases the society's security.</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0" lvl="0" marL="457200" rtl="0" algn="l">
              <a:spcBef>
                <a:spcPts val="100"/>
              </a:spcBef>
              <a:spcAft>
                <a:spcPts val="0"/>
              </a:spcAft>
              <a:buNone/>
            </a:pPr>
            <a:r>
              <a:t/>
            </a:r>
            <a:endParaRPr sz="1800">
              <a:solidFill>
                <a:srgbClr val="351C75"/>
              </a:solidFill>
              <a:latin typeface="Arial"/>
              <a:ea typeface="Arial"/>
              <a:cs typeface="Arial"/>
              <a:sym typeface="Arial"/>
            </a:endParaRPr>
          </a:p>
          <a:p>
            <a:pPr indent="0" lvl="0" marL="457200" rtl="0" algn="l">
              <a:spcBef>
                <a:spcPts val="100"/>
              </a:spcBef>
              <a:spcAft>
                <a:spcPts val="100"/>
              </a:spcAft>
              <a:buNone/>
            </a:pPr>
            <a:r>
              <a:t/>
            </a:r>
            <a:endParaRPr sz="1800">
              <a:solidFill>
                <a:srgbClr val="351C7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subTitle"/>
          </p:nvPr>
        </p:nvSpPr>
        <p:spPr>
          <a:xfrm>
            <a:off x="194100" y="1164575"/>
            <a:ext cx="8264100" cy="191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Law Enforcement</a:t>
            </a:r>
            <a:endParaRPr b="1"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Automatic number plate recognition is an ideal technology to be used for law enforcement purposes. It is able to automatically identify stolen cars based on the up-to date blacklist. Other very common law enforcement applications are red-light enforcement and overspeed charging and bus lane control.</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100"/>
              </a:spcAft>
              <a:buNone/>
            </a:pPr>
            <a:r>
              <a:t/>
            </a:r>
            <a:endParaRPr sz="1800">
              <a:solidFill>
                <a:srgbClr val="351C75"/>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1" type="subTitle"/>
          </p:nvPr>
        </p:nvSpPr>
        <p:spPr>
          <a:xfrm>
            <a:off x="2181450" y="1732325"/>
            <a:ext cx="5346600" cy="178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solidFill>
                <a:schemeClr val="accent2"/>
              </a:solidFill>
              <a:latin typeface="Arial"/>
              <a:ea typeface="Arial"/>
              <a:cs typeface="Arial"/>
              <a:sym typeface="Arial"/>
            </a:endParaRPr>
          </a:p>
          <a:p>
            <a:pPr indent="0" lvl="0" marL="457200" rtl="0" algn="l">
              <a:spcBef>
                <a:spcPts val="100"/>
              </a:spcBef>
              <a:spcAft>
                <a:spcPts val="100"/>
              </a:spcAft>
              <a:buNone/>
            </a:pPr>
            <a:r>
              <a:rPr b="1" lang="en" sz="3500">
                <a:solidFill>
                  <a:schemeClr val="accent2"/>
                </a:solidFill>
                <a:latin typeface="Arial"/>
                <a:ea typeface="Arial"/>
                <a:cs typeface="Arial"/>
                <a:sym typeface="Arial"/>
              </a:rPr>
              <a:t>Thank You !!!</a:t>
            </a:r>
            <a:endParaRPr b="1" sz="3500">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491700" y="188176"/>
            <a:ext cx="7772400" cy="539700"/>
          </a:xfrm>
          <a:prstGeom prst="rect">
            <a:avLst/>
          </a:prstGeom>
        </p:spPr>
        <p:txBody>
          <a:bodyPr anchorCtr="0" anchor="b" bIns="0" lIns="0" spcFirstLastPara="1" rIns="0" wrap="square" tIns="0">
            <a:noAutofit/>
          </a:bodyPr>
          <a:lstStyle/>
          <a:p>
            <a:pPr indent="457200" lvl="0" marL="2743200" rtl="0" algn="l">
              <a:spcBef>
                <a:spcPts val="0"/>
              </a:spcBef>
              <a:spcAft>
                <a:spcPts val="0"/>
              </a:spcAft>
              <a:buNone/>
            </a:pPr>
            <a:r>
              <a:rPr lang="en" sz="2400">
                <a:latin typeface="Arial"/>
                <a:ea typeface="Arial"/>
                <a:cs typeface="Arial"/>
                <a:sym typeface="Arial"/>
              </a:rPr>
              <a:t>Introduction</a:t>
            </a:r>
            <a:endParaRPr sz="2400">
              <a:latin typeface="Arial"/>
              <a:ea typeface="Arial"/>
              <a:cs typeface="Arial"/>
              <a:sym typeface="Arial"/>
            </a:endParaRPr>
          </a:p>
        </p:txBody>
      </p:sp>
      <p:sp>
        <p:nvSpPr>
          <p:cNvPr id="94" name="Google Shape;94;p13"/>
          <p:cNvSpPr txBox="1"/>
          <p:nvPr>
            <p:ph idx="1" type="subTitle"/>
          </p:nvPr>
        </p:nvSpPr>
        <p:spPr>
          <a:xfrm>
            <a:off x="109175" y="958350"/>
            <a:ext cx="8843400" cy="39789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351C75"/>
              </a:buClr>
              <a:buSzPts val="1800"/>
              <a:buFont typeface="Arial"/>
              <a:buChar char="●"/>
            </a:pPr>
            <a:r>
              <a:rPr lang="en" sz="1800">
                <a:solidFill>
                  <a:srgbClr val="351C75"/>
                </a:solidFill>
                <a:latin typeface="Arial"/>
                <a:ea typeface="Arial"/>
                <a:cs typeface="Arial"/>
                <a:sym typeface="Arial"/>
              </a:rPr>
              <a:t>Traffic control and vehicle owner identification has become major problem in every country.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Sometimes it becomes difficult to identify vehicle owner who violates traffic rules and drives too fast.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Therefore, it is not possible to catch and punish those kinds of people because the traffic personal might not be able to retrieve vehicle number from the moving vehicle because of the speed of the vehicle.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342900" lvl="0" marL="457200" rtl="0" algn="l">
              <a:spcBef>
                <a:spcPts val="100"/>
              </a:spcBef>
              <a:spcAft>
                <a:spcPts val="0"/>
              </a:spcAft>
              <a:buClr>
                <a:srgbClr val="351C75"/>
              </a:buClr>
              <a:buSzPts val="1800"/>
              <a:buFont typeface="Arial"/>
              <a:buChar char="●"/>
            </a:pPr>
            <a:r>
              <a:rPr lang="en" sz="1800">
                <a:solidFill>
                  <a:srgbClr val="351C75"/>
                </a:solidFill>
                <a:latin typeface="Arial"/>
                <a:ea typeface="Arial"/>
                <a:cs typeface="Arial"/>
                <a:sym typeface="Arial"/>
              </a:rPr>
              <a:t>So, there is a need to develop License Plate Recognition system as a one of the solutions to this problem.</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 </a:t>
            </a:r>
            <a:endParaRPr sz="1800">
              <a:solidFill>
                <a:srgbClr val="351C75"/>
              </a:solidFill>
              <a:latin typeface="Arial"/>
              <a:ea typeface="Arial"/>
              <a:cs typeface="Arial"/>
              <a:sym typeface="Arial"/>
            </a:endParaRPr>
          </a:p>
          <a:p>
            <a:pPr indent="0" lvl="0" marL="0" rtl="0" algn="l">
              <a:spcBef>
                <a:spcPts val="1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nvSpPr>
        <p:spPr>
          <a:xfrm>
            <a:off x="217050" y="418500"/>
            <a:ext cx="8709900" cy="430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51C75"/>
              </a:buClr>
              <a:buSzPts val="1800"/>
              <a:buChar char="●"/>
            </a:pPr>
            <a:r>
              <a:rPr lang="en" sz="1800">
                <a:solidFill>
                  <a:srgbClr val="351C75"/>
                </a:solidFill>
              </a:rPr>
              <a:t> License plate recognition is a technology that uses optical character recognition on images to read vehicle registration plates to create vehicle location data. </a:t>
            </a:r>
            <a:endParaRPr sz="1800">
              <a:solidFill>
                <a:srgbClr val="351C75"/>
              </a:solidFill>
            </a:endParaRPr>
          </a:p>
          <a:p>
            <a:pPr indent="0" lvl="0" marL="0" rtl="0" algn="l">
              <a:spcBef>
                <a:spcPts val="100"/>
              </a:spcBef>
              <a:spcAft>
                <a:spcPts val="0"/>
              </a:spcAft>
              <a:buNone/>
            </a:pPr>
            <a:r>
              <a:t/>
            </a:r>
            <a:endParaRPr sz="1800">
              <a:solidFill>
                <a:srgbClr val="351C75"/>
              </a:solidFill>
            </a:endParaRPr>
          </a:p>
          <a:p>
            <a:pPr indent="-342900" lvl="0" marL="457200" rtl="0" algn="l">
              <a:spcBef>
                <a:spcPts val="100"/>
              </a:spcBef>
              <a:spcAft>
                <a:spcPts val="0"/>
              </a:spcAft>
              <a:buClr>
                <a:srgbClr val="351C75"/>
              </a:buClr>
              <a:buSzPts val="1800"/>
              <a:buChar char="●"/>
            </a:pPr>
            <a:r>
              <a:rPr lang="en" sz="1800">
                <a:solidFill>
                  <a:srgbClr val="351C75"/>
                </a:solidFill>
              </a:rPr>
              <a:t>It can use existing closed-circuit television, road-rule enforcement cameras, or cameras specifically designed for the task. </a:t>
            </a:r>
            <a:endParaRPr sz="1800">
              <a:solidFill>
                <a:srgbClr val="351C75"/>
              </a:solidFill>
            </a:endParaRPr>
          </a:p>
          <a:p>
            <a:pPr indent="0" lvl="0" marL="0" rtl="0" algn="l">
              <a:spcBef>
                <a:spcPts val="100"/>
              </a:spcBef>
              <a:spcAft>
                <a:spcPts val="0"/>
              </a:spcAft>
              <a:buNone/>
            </a:pPr>
            <a:r>
              <a:t/>
            </a:r>
            <a:endParaRPr sz="1800">
              <a:solidFill>
                <a:srgbClr val="351C75"/>
              </a:solidFill>
            </a:endParaRPr>
          </a:p>
          <a:p>
            <a:pPr indent="-342900" lvl="0" marL="457200" rtl="0" algn="l">
              <a:spcBef>
                <a:spcPts val="100"/>
              </a:spcBef>
              <a:spcAft>
                <a:spcPts val="0"/>
              </a:spcAft>
              <a:buClr>
                <a:srgbClr val="351C75"/>
              </a:buClr>
              <a:buSzPts val="1800"/>
              <a:buChar char="●"/>
            </a:pPr>
            <a:r>
              <a:rPr lang="en" sz="1800">
                <a:solidFill>
                  <a:srgbClr val="351C75"/>
                </a:solidFill>
              </a:rPr>
              <a:t>It is used by police forces around the world for law enforcement purposes, including to check if a vehicle is registered or licensed. </a:t>
            </a:r>
            <a:endParaRPr sz="1800">
              <a:solidFill>
                <a:srgbClr val="351C75"/>
              </a:solidFill>
            </a:endParaRPr>
          </a:p>
          <a:p>
            <a:pPr indent="0" lvl="0" marL="0" rtl="0" algn="l">
              <a:spcBef>
                <a:spcPts val="100"/>
              </a:spcBef>
              <a:spcAft>
                <a:spcPts val="0"/>
              </a:spcAft>
              <a:buNone/>
            </a:pPr>
            <a:r>
              <a:t/>
            </a:r>
            <a:endParaRPr sz="1800">
              <a:solidFill>
                <a:srgbClr val="351C75"/>
              </a:solidFill>
            </a:endParaRPr>
          </a:p>
          <a:p>
            <a:pPr indent="-342900" lvl="0" marL="457200" rtl="0" algn="l">
              <a:spcBef>
                <a:spcPts val="100"/>
              </a:spcBef>
              <a:spcAft>
                <a:spcPts val="0"/>
              </a:spcAft>
              <a:buClr>
                <a:srgbClr val="351C75"/>
              </a:buClr>
              <a:buSzPts val="1800"/>
              <a:buChar char="●"/>
            </a:pPr>
            <a:r>
              <a:rPr lang="en" sz="1800">
                <a:solidFill>
                  <a:srgbClr val="351C75"/>
                </a:solidFill>
              </a:rPr>
              <a:t>It is also used for electronic toll collection on pay-per-use roads and as a method of cataloguing the movements of traffic, for example by highways agencies.</a:t>
            </a:r>
            <a:endParaRPr sz="1800">
              <a:solidFill>
                <a:srgbClr val="351C75"/>
              </a:solidFill>
            </a:endParaRPr>
          </a:p>
          <a:p>
            <a:pPr indent="0" lvl="0" marL="0" rtl="0" algn="l">
              <a:spcBef>
                <a:spcPts val="100"/>
              </a:spcBef>
              <a:spcAft>
                <a:spcPts val="0"/>
              </a:spcAft>
              <a:buNone/>
            </a:pPr>
            <a:r>
              <a:t/>
            </a:r>
            <a:endParaRPr sz="1800"/>
          </a:p>
          <a:p>
            <a:pPr indent="0" lvl="0" marL="0" rtl="0" algn="l">
              <a:spcBef>
                <a:spcPts val="100"/>
              </a:spcBef>
              <a:spcAft>
                <a:spcPts val="1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406800" y="181975"/>
            <a:ext cx="7772400" cy="50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latin typeface="Arial"/>
                <a:ea typeface="Arial"/>
                <a:cs typeface="Arial"/>
                <a:sym typeface="Arial"/>
              </a:rPr>
              <a:t>              </a:t>
            </a:r>
            <a:r>
              <a:rPr lang="en" sz="2400">
                <a:latin typeface="Arial"/>
                <a:ea typeface="Arial"/>
                <a:cs typeface="Arial"/>
                <a:sym typeface="Arial"/>
              </a:rPr>
              <a:t>Elements Of Number Plate Recognition</a:t>
            </a:r>
            <a:endParaRPr sz="2400">
              <a:latin typeface="Arial"/>
              <a:ea typeface="Arial"/>
              <a:cs typeface="Arial"/>
              <a:sym typeface="Arial"/>
            </a:endParaRPr>
          </a:p>
        </p:txBody>
      </p:sp>
      <p:sp>
        <p:nvSpPr>
          <p:cNvPr id="105" name="Google Shape;105;p15"/>
          <p:cNvSpPr txBox="1"/>
          <p:nvPr>
            <p:ph idx="1" type="subTitle"/>
          </p:nvPr>
        </p:nvSpPr>
        <p:spPr>
          <a:xfrm>
            <a:off x="206225" y="1140300"/>
            <a:ext cx="8564400" cy="350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351C75"/>
                </a:solidFill>
                <a:latin typeface="Arial"/>
                <a:ea typeface="Arial"/>
                <a:cs typeface="Arial"/>
                <a:sym typeface="Arial"/>
              </a:rPr>
              <a:t>Camera</a:t>
            </a:r>
            <a:r>
              <a:rPr lang="en" sz="1800">
                <a:solidFill>
                  <a:srgbClr val="351C75"/>
                </a:solidFill>
                <a:latin typeface="Arial"/>
                <a:ea typeface="Arial"/>
                <a:cs typeface="Arial"/>
                <a:sym typeface="Arial"/>
              </a:rPr>
              <a:t> - that take the images of the car (front or rear side).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Illumination</a:t>
            </a:r>
            <a:r>
              <a:rPr lang="en" sz="1800">
                <a:solidFill>
                  <a:srgbClr val="351C75"/>
                </a:solidFill>
                <a:latin typeface="Arial"/>
                <a:ea typeface="Arial"/>
                <a:cs typeface="Arial"/>
                <a:sym typeface="Arial"/>
              </a:rPr>
              <a:t> - a controlled light that can bright up the plate, and allow day and night operation. In most cases the illumination is </a:t>
            </a:r>
            <a:r>
              <a:rPr lang="en" sz="1800">
                <a:solidFill>
                  <a:srgbClr val="351C75"/>
                </a:solidFill>
                <a:latin typeface="Arial"/>
                <a:ea typeface="Arial"/>
                <a:cs typeface="Arial"/>
                <a:sym typeface="Arial"/>
              </a:rPr>
              <a:t>Infrared</a:t>
            </a:r>
            <a:r>
              <a:rPr lang="en" sz="1800">
                <a:solidFill>
                  <a:srgbClr val="351C75"/>
                </a:solidFill>
                <a:latin typeface="Arial"/>
                <a:ea typeface="Arial"/>
                <a:cs typeface="Arial"/>
                <a:sym typeface="Arial"/>
              </a:rPr>
              <a:t> (IR) which is invisible to the driver.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Frame grabber</a:t>
            </a:r>
            <a:r>
              <a:rPr lang="en" sz="1800">
                <a:solidFill>
                  <a:srgbClr val="351C75"/>
                </a:solidFill>
                <a:latin typeface="Arial"/>
                <a:ea typeface="Arial"/>
                <a:cs typeface="Arial"/>
                <a:sym typeface="Arial"/>
              </a:rPr>
              <a:t> - an interface board between the camera and the PC, allows the software to read the image information.</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100"/>
              </a:spcAft>
              <a:buNone/>
            </a:pPr>
            <a:r>
              <a:rPr b="1" lang="en" sz="1800">
                <a:solidFill>
                  <a:srgbClr val="351C75"/>
                </a:solidFill>
                <a:latin typeface="Arial"/>
                <a:ea typeface="Arial"/>
                <a:cs typeface="Arial"/>
                <a:sym typeface="Arial"/>
              </a:rPr>
              <a:t>Computer</a:t>
            </a:r>
            <a:r>
              <a:rPr lang="en" sz="1800">
                <a:solidFill>
                  <a:srgbClr val="351C75"/>
                </a:solidFill>
                <a:latin typeface="Arial"/>
                <a:ea typeface="Arial"/>
                <a:cs typeface="Arial"/>
                <a:sym typeface="Arial"/>
              </a:rPr>
              <a:t> - normally a PC running Windows or Linux. It runs the Licence Plate Recognition application which controls the system, reads the images, analyzes and identifies the plate, and interfaces with other applications and systems.</a:t>
            </a:r>
            <a:endParaRPr sz="1800">
              <a:solidFill>
                <a:srgbClr val="351C7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subTitle"/>
          </p:nvPr>
        </p:nvSpPr>
        <p:spPr>
          <a:xfrm>
            <a:off x="291150" y="558025"/>
            <a:ext cx="8540100" cy="418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351C75"/>
                </a:solidFill>
                <a:latin typeface="Arial"/>
                <a:ea typeface="Arial"/>
                <a:cs typeface="Arial"/>
                <a:sym typeface="Arial"/>
              </a:rPr>
              <a:t>Software</a:t>
            </a:r>
            <a:r>
              <a:rPr lang="en" sz="1800">
                <a:solidFill>
                  <a:srgbClr val="351C75"/>
                </a:solidFill>
                <a:latin typeface="Arial"/>
                <a:ea typeface="Arial"/>
                <a:cs typeface="Arial"/>
                <a:sym typeface="Arial"/>
              </a:rPr>
              <a:t> - the application that can run recognition package. </a:t>
            </a:r>
            <a:endParaRPr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Visual Studio Code</a:t>
            </a:r>
            <a:endParaRPr sz="1800">
              <a:solidFill>
                <a:srgbClr val="351C75"/>
              </a:solidFill>
              <a:latin typeface="Arial"/>
              <a:ea typeface="Arial"/>
              <a:cs typeface="Arial"/>
              <a:sym typeface="Arial"/>
            </a:endParaRPr>
          </a:p>
          <a:p>
            <a:pPr indent="0" lvl="0" marL="0" rtl="0" algn="l">
              <a:spcBef>
                <a:spcPts val="100"/>
              </a:spcBef>
              <a:spcAft>
                <a:spcPts val="0"/>
              </a:spcAft>
              <a:buNone/>
            </a:pPr>
            <a:r>
              <a:rPr lang="en" sz="1800">
                <a:solidFill>
                  <a:srgbClr val="351C75"/>
                </a:solidFill>
                <a:latin typeface="Arial"/>
                <a:ea typeface="Arial"/>
                <a:cs typeface="Arial"/>
                <a:sym typeface="Arial"/>
              </a:rPr>
              <a:t>Python modules like numpy,math,opencv,random,matplotlib </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0"/>
              </a:spcAft>
              <a:buNone/>
            </a:pPr>
            <a:r>
              <a:rPr b="1" lang="en" sz="1800">
                <a:solidFill>
                  <a:srgbClr val="351C75"/>
                </a:solidFill>
                <a:latin typeface="Arial"/>
                <a:ea typeface="Arial"/>
                <a:cs typeface="Arial"/>
                <a:sym typeface="Arial"/>
              </a:rPr>
              <a:t>Hardware </a:t>
            </a:r>
            <a:r>
              <a:rPr lang="en" sz="1800">
                <a:solidFill>
                  <a:srgbClr val="351C75"/>
                </a:solidFill>
                <a:latin typeface="Arial"/>
                <a:ea typeface="Arial"/>
                <a:cs typeface="Arial"/>
                <a:sym typeface="Arial"/>
              </a:rPr>
              <a:t>- various input/output boards which can be used to interface the external world (such as control boards and networking boards).</a:t>
            </a:r>
            <a:endParaRPr sz="1800">
              <a:solidFill>
                <a:srgbClr val="351C75"/>
              </a:solidFill>
              <a:latin typeface="Arial"/>
              <a:ea typeface="Arial"/>
              <a:cs typeface="Arial"/>
              <a:sym typeface="Arial"/>
            </a:endParaRPr>
          </a:p>
          <a:p>
            <a:pPr indent="0" lvl="0" marL="0" rtl="0" algn="l">
              <a:spcBef>
                <a:spcPts val="100"/>
              </a:spcBef>
              <a:spcAft>
                <a:spcPts val="0"/>
              </a:spcAft>
              <a:buNone/>
            </a:pPr>
            <a:r>
              <a:t/>
            </a:r>
            <a:endParaRPr sz="1800">
              <a:solidFill>
                <a:srgbClr val="351C75"/>
              </a:solidFill>
              <a:latin typeface="Arial"/>
              <a:ea typeface="Arial"/>
              <a:cs typeface="Arial"/>
              <a:sym typeface="Arial"/>
            </a:endParaRPr>
          </a:p>
          <a:p>
            <a:pPr indent="0" lvl="0" marL="0" rtl="0" algn="l">
              <a:spcBef>
                <a:spcPts val="100"/>
              </a:spcBef>
              <a:spcAft>
                <a:spcPts val="100"/>
              </a:spcAft>
              <a:buNone/>
            </a:pPr>
            <a:r>
              <a:rPr b="1" lang="en" sz="1800">
                <a:solidFill>
                  <a:srgbClr val="351C75"/>
                </a:solidFill>
                <a:latin typeface="Arial"/>
                <a:ea typeface="Arial"/>
                <a:cs typeface="Arial"/>
                <a:sym typeface="Arial"/>
              </a:rPr>
              <a:t>Database</a:t>
            </a:r>
            <a:r>
              <a:rPr lang="en" sz="1800">
                <a:solidFill>
                  <a:srgbClr val="351C75"/>
                </a:solidFill>
                <a:latin typeface="Arial"/>
                <a:ea typeface="Arial"/>
                <a:cs typeface="Arial"/>
                <a:sym typeface="Arial"/>
              </a:rPr>
              <a:t> - the events are recorded on a local database or transmitted over the network. The data includes the recognition results and (optionally) the vehicle or driver-face.</a:t>
            </a:r>
            <a:endParaRPr sz="1800">
              <a:solidFill>
                <a:srgbClr val="351C75"/>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418475" y="192476"/>
            <a:ext cx="7772400" cy="52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latin typeface="Arial"/>
                <a:ea typeface="Arial"/>
                <a:cs typeface="Arial"/>
                <a:sym typeface="Arial"/>
              </a:rPr>
              <a:t>                    Working Of Licence Plate Detection</a:t>
            </a:r>
            <a:endParaRPr sz="2400">
              <a:latin typeface="Arial"/>
              <a:ea typeface="Arial"/>
              <a:cs typeface="Arial"/>
              <a:sym typeface="Arial"/>
            </a:endParaRPr>
          </a:p>
        </p:txBody>
      </p:sp>
      <p:sp>
        <p:nvSpPr>
          <p:cNvPr id="116" name="Google Shape;116;p17"/>
          <p:cNvSpPr txBox="1"/>
          <p:nvPr/>
        </p:nvSpPr>
        <p:spPr>
          <a:xfrm>
            <a:off x="256475" y="1047950"/>
            <a:ext cx="7934400" cy="6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2"/>
                </a:solidFill>
              </a:rPr>
              <a:t>Step1: Input Image</a:t>
            </a:r>
            <a:endParaRPr b="1" sz="1800">
              <a:solidFill>
                <a:schemeClr val="accent2"/>
              </a:solidFill>
            </a:endParaRPr>
          </a:p>
          <a:p>
            <a:pPr indent="0" lvl="0" marL="0" rtl="0" algn="l">
              <a:spcBef>
                <a:spcPts val="100"/>
              </a:spcBef>
              <a:spcAft>
                <a:spcPts val="0"/>
              </a:spcAft>
              <a:buNone/>
            </a:pPr>
            <a:r>
              <a:t/>
            </a:r>
            <a:endParaRPr>
              <a:latin typeface="Montserrat Light"/>
              <a:ea typeface="Montserrat Light"/>
              <a:cs typeface="Montserrat Light"/>
              <a:sym typeface="Montserrat Light"/>
            </a:endParaRPr>
          </a:p>
        </p:txBody>
      </p:sp>
      <p:pic>
        <p:nvPicPr>
          <p:cNvPr id="117" name="Google Shape;117;p17"/>
          <p:cNvPicPr preferRelativeResize="0"/>
          <p:nvPr/>
        </p:nvPicPr>
        <p:blipFill>
          <a:blip r:embed="rId3">
            <a:alphaModFix/>
          </a:blip>
          <a:stretch>
            <a:fillRect/>
          </a:stretch>
        </p:blipFill>
        <p:spPr>
          <a:xfrm>
            <a:off x="1414225" y="1734900"/>
            <a:ext cx="5282661" cy="317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322225" y="352850"/>
            <a:ext cx="7772400" cy="96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Step2: Preprocessing</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 Gray Scale Image</a:t>
            </a:r>
            <a:endParaRPr sz="1800">
              <a:latin typeface="Arial"/>
              <a:ea typeface="Arial"/>
              <a:cs typeface="Arial"/>
              <a:sym typeface="Arial"/>
            </a:endParaRPr>
          </a:p>
        </p:txBody>
      </p:sp>
      <p:pic>
        <p:nvPicPr>
          <p:cNvPr id="123" name="Google Shape;123;p18"/>
          <p:cNvPicPr preferRelativeResize="0"/>
          <p:nvPr/>
        </p:nvPicPr>
        <p:blipFill>
          <a:blip r:embed="rId3">
            <a:alphaModFix/>
          </a:blip>
          <a:stretch>
            <a:fillRect/>
          </a:stretch>
        </p:blipFill>
        <p:spPr>
          <a:xfrm>
            <a:off x="1392850" y="1521125"/>
            <a:ext cx="5872417" cy="352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ctrTitle"/>
          </p:nvPr>
        </p:nvSpPr>
        <p:spPr>
          <a:xfrm>
            <a:off x="375675" y="662976"/>
            <a:ext cx="7772400" cy="54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(b) Threshold Image</a:t>
            </a:r>
            <a:endParaRPr sz="1800">
              <a:latin typeface="Arial"/>
              <a:ea typeface="Arial"/>
              <a:cs typeface="Arial"/>
              <a:sym typeface="Arial"/>
            </a:endParaRPr>
          </a:p>
        </p:txBody>
      </p:sp>
      <p:pic>
        <p:nvPicPr>
          <p:cNvPr id="129" name="Google Shape;129;p19"/>
          <p:cNvPicPr preferRelativeResize="0"/>
          <p:nvPr/>
        </p:nvPicPr>
        <p:blipFill>
          <a:blip r:embed="rId3">
            <a:alphaModFix/>
          </a:blip>
          <a:stretch>
            <a:fillRect/>
          </a:stretch>
        </p:blipFill>
        <p:spPr>
          <a:xfrm>
            <a:off x="900925" y="1357176"/>
            <a:ext cx="6056540" cy="363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471925" y="534676"/>
            <a:ext cx="7772400" cy="52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latin typeface="Arial"/>
                <a:ea typeface="Arial"/>
                <a:cs typeface="Arial"/>
                <a:sym typeface="Arial"/>
              </a:rPr>
              <a:t>Step 3: Search for Characters in Threshold Image (Character Detection)</a:t>
            </a:r>
            <a:endParaRPr sz="1800">
              <a:latin typeface="Arial"/>
              <a:ea typeface="Arial"/>
              <a:cs typeface="Arial"/>
              <a:sym typeface="Arial"/>
            </a:endParaRPr>
          </a:p>
        </p:txBody>
      </p:sp>
      <p:pic>
        <p:nvPicPr>
          <p:cNvPr id="135" name="Google Shape;135;p20"/>
          <p:cNvPicPr preferRelativeResize="0"/>
          <p:nvPr/>
        </p:nvPicPr>
        <p:blipFill>
          <a:blip r:embed="rId3">
            <a:alphaModFix/>
          </a:blip>
          <a:stretch>
            <a:fillRect/>
          </a:stretch>
        </p:blipFill>
        <p:spPr>
          <a:xfrm>
            <a:off x="471925" y="1207276"/>
            <a:ext cx="6318988" cy="378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