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Cousin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usine-bold.fntdata"/><Relationship Id="rId11" Type="http://schemas.openxmlformats.org/officeDocument/2006/relationships/slide" Target="slides/slide7.xml"/><Relationship Id="rId22" Type="http://schemas.openxmlformats.org/officeDocument/2006/relationships/font" Target="fonts/Cousine-boldItalic.fntdata"/><Relationship Id="rId10" Type="http://schemas.openxmlformats.org/officeDocument/2006/relationships/slide" Target="slides/slide6.xml"/><Relationship Id="rId21" Type="http://schemas.openxmlformats.org/officeDocument/2006/relationships/font" Target="fonts/Cousine-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ousin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 name="Shape 11"/>
        <p:cNvGrpSpPr/>
        <p:nvPr/>
      </p:nvGrpSpPr>
      <p:grpSpPr>
        <a:xfrm>
          <a:off x="0" y="0"/>
          <a:ext cx="0" cy="0"/>
          <a:chOff x="0" y="0"/>
          <a:chExt cx="0" cy="0"/>
        </a:xfrm>
      </p:grpSpPr>
      <p:sp>
        <p:nvSpPr>
          <p:cNvPr id="12" name="Google Shape;12;p2"/>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3" name="Google Shape;13;p2"/>
          <p:cNvSpPr txBox="1"/>
          <p:nvPr>
            <p:ph idx="1" type="body"/>
          </p:nvPr>
        </p:nvSpPr>
        <p:spPr>
          <a:xfrm>
            <a:off x="420778" y="1239803"/>
            <a:ext cx="39945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4" name="Google Shape;14;p2"/>
          <p:cNvSpPr txBox="1"/>
          <p:nvPr>
            <p:ph idx="2" type="body"/>
          </p:nvPr>
        </p:nvSpPr>
        <p:spPr>
          <a:xfrm>
            <a:off x="4731381" y="1239803"/>
            <a:ext cx="39945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5" name="Google Shape;15;p2"/>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18" name="Google Shape;18;p3"/>
          <p:cNvSpPr txBox="1"/>
          <p:nvPr>
            <p:ph idx="1" type="body"/>
          </p:nvPr>
        </p:nvSpPr>
        <p:spPr>
          <a:xfrm>
            <a:off x="343225" y="1125000"/>
            <a:ext cx="8290800" cy="3639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19" name="Google Shape;19;p3"/>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4"/>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2" name="Shape 22"/>
        <p:cNvGrpSpPr/>
        <p:nvPr/>
      </p:nvGrpSpPr>
      <p:grpSpPr>
        <a:xfrm>
          <a:off x="0" y="0"/>
          <a:ext cx="0" cy="0"/>
          <a:chOff x="0" y="0"/>
          <a:chExt cx="0" cy="0"/>
        </a:xfrm>
      </p:grpSpPr>
      <p:sp>
        <p:nvSpPr>
          <p:cNvPr id="23" name="Google Shape;23;p5"/>
          <p:cNvSpPr/>
          <p:nvPr/>
        </p:nvSpPr>
        <p:spPr>
          <a:xfrm rot="5400000">
            <a:off x="4527177" y="-550510"/>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sm" w="sm" type="none"/>
            <a:tailEnd len="sm" w="sm" type="none"/>
          </a:ln>
        </p:spPr>
      </p:sp>
      <p:sp>
        <p:nvSpPr>
          <p:cNvPr id="24" name="Google Shape;24;p5"/>
          <p:cNvSpPr/>
          <p:nvPr/>
        </p:nvSpPr>
        <p:spPr>
          <a:xfrm rot="-5400000">
            <a:off x="695075" y="986571"/>
            <a:ext cx="995100" cy="10662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 name="Google Shape;25;p5"/>
          <p:cNvCxnSpPr/>
          <p:nvPr/>
        </p:nvCxnSpPr>
        <p:spPr>
          <a:xfrm>
            <a:off x="8365300" y="1345300"/>
            <a:ext cx="0" cy="1696800"/>
          </a:xfrm>
          <a:prstGeom prst="straightConnector1">
            <a:avLst/>
          </a:prstGeom>
          <a:noFill/>
          <a:ln cap="flat" cmpd="sng" w="9525">
            <a:solidFill>
              <a:srgbClr val="FFFFFF"/>
            </a:solidFill>
            <a:prstDash val="solid"/>
            <a:round/>
            <a:headEnd len="sm" w="sm" type="triangle"/>
            <a:tailEnd len="sm" w="sm" type="triangle"/>
          </a:ln>
        </p:spPr>
      </p:cxnSp>
      <p:sp>
        <p:nvSpPr>
          <p:cNvPr id="26" name="Google Shape;26;p5"/>
          <p:cNvSpPr/>
          <p:nvPr/>
        </p:nvSpPr>
        <p:spPr>
          <a:xfrm rot="-5400000">
            <a:off x="4525702" y="-2134011"/>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sm" w="sm" type="none"/>
            <a:tailEnd len="sm" w="sm" type="none"/>
          </a:ln>
        </p:spPr>
      </p:sp>
      <p:sp>
        <p:nvSpPr>
          <p:cNvPr id="27" name="Google Shape;27;p5"/>
          <p:cNvSpPr/>
          <p:nvPr/>
        </p:nvSpPr>
        <p:spPr>
          <a:xfrm rot="5400000">
            <a:off x="7048175" y="2866905"/>
            <a:ext cx="1285500" cy="13773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txBox="1"/>
          <p:nvPr>
            <p:ph type="ctrTitle"/>
          </p:nvPr>
        </p:nvSpPr>
        <p:spPr>
          <a:xfrm>
            <a:off x="921200" y="1509206"/>
            <a:ext cx="72057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b="1" sz="3600"/>
            </a:lvl1pPr>
            <a:lvl2pPr lvl="1" algn="l">
              <a:lnSpc>
                <a:spcPct val="100000"/>
              </a:lnSpc>
              <a:spcBef>
                <a:spcPts val="0"/>
              </a:spcBef>
              <a:spcAft>
                <a:spcPts val="0"/>
              </a:spcAft>
              <a:buSzPts val="3600"/>
              <a:buNone/>
              <a:defRPr b="1" sz="3600"/>
            </a:lvl2pPr>
            <a:lvl3pPr lvl="2" algn="l">
              <a:lnSpc>
                <a:spcPct val="100000"/>
              </a:lnSpc>
              <a:spcBef>
                <a:spcPts val="0"/>
              </a:spcBef>
              <a:spcAft>
                <a:spcPts val="0"/>
              </a:spcAft>
              <a:buSzPts val="3600"/>
              <a:buNone/>
              <a:defRPr b="1" sz="3600"/>
            </a:lvl3pPr>
            <a:lvl4pPr lvl="3" algn="l">
              <a:lnSpc>
                <a:spcPct val="100000"/>
              </a:lnSpc>
              <a:spcBef>
                <a:spcPts val="0"/>
              </a:spcBef>
              <a:spcAft>
                <a:spcPts val="0"/>
              </a:spcAft>
              <a:buSzPts val="3600"/>
              <a:buNone/>
              <a:defRPr b="1" sz="3600"/>
            </a:lvl4pPr>
            <a:lvl5pPr lvl="4" algn="l">
              <a:lnSpc>
                <a:spcPct val="100000"/>
              </a:lnSpc>
              <a:spcBef>
                <a:spcPts val="0"/>
              </a:spcBef>
              <a:spcAft>
                <a:spcPts val="0"/>
              </a:spcAft>
              <a:buSzPts val="3600"/>
              <a:buNone/>
              <a:defRPr b="1" sz="3600"/>
            </a:lvl5pPr>
            <a:lvl6pPr lvl="5" algn="l">
              <a:lnSpc>
                <a:spcPct val="100000"/>
              </a:lnSpc>
              <a:spcBef>
                <a:spcPts val="0"/>
              </a:spcBef>
              <a:spcAft>
                <a:spcPts val="0"/>
              </a:spcAft>
              <a:buSzPts val="3600"/>
              <a:buNone/>
              <a:defRPr b="1" sz="3600"/>
            </a:lvl6pPr>
            <a:lvl7pPr lvl="6" algn="l">
              <a:lnSpc>
                <a:spcPct val="100000"/>
              </a:lnSpc>
              <a:spcBef>
                <a:spcPts val="0"/>
              </a:spcBef>
              <a:spcAft>
                <a:spcPts val="0"/>
              </a:spcAft>
              <a:buSzPts val="3600"/>
              <a:buNone/>
              <a:defRPr b="1" sz="3600"/>
            </a:lvl7pPr>
            <a:lvl8pPr lvl="7" algn="l">
              <a:lnSpc>
                <a:spcPct val="100000"/>
              </a:lnSpc>
              <a:spcBef>
                <a:spcPts val="0"/>
              </a:spcBef>
              <a:spcAft>
                <a:spcPts val="0"/>
              </a:spcAft>
              <a:buSzPts val="3600"/>
              <a:buNone/>
              <a:defRPr b="1" sz="3600"/>
            </a:lvl8pPr>
            <a:lvl9pPr lvl="8" algn="l">
              <a:lnSpc>
                <a:spcPct val="100000"/>
              </a:lnSpc>
              <a:spcBef>
                <a:spcPts val="0"/>
              </a:spcBef>
              <a:spcAft>
                <a:spcPts val="0"/>
              </a:spcAft>
              <a:buSzPts val="3600"/>
              <a:buNone/>
              <a:defRPr b="1" sz="3600"/>
            </a:lvl9pPr>
          </a:lstStyle>
          <a:p/>
        </p:txBody>
      </p:sp>
      <p:sp>
        <p:nvSpPr>
          <p:cNvPr id="29" name="Google Shape;29;p5"/>
          <p:cNvSpPr txBox="1"/>
          <p:nvPr>
            <p:ph idx="1" type="subTitle"/>
          </p:nvPr>
        </p:nvSpPr>
        <p:spPr>
          <a:xfrm>
            <a:off x="4698564" y="3108819"/>
            <a:ext cx="3542400" cy="784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800"/>
              <a:buNone/>
              <a:defRPr sz="1800">
                <a:solidFill>
                  <a:srgbClr val="FFFFFF"/>
                </a:solidFill>
              </a:defRPr>
            </a:lvl1pPr>
            <a:lvl2pPr lvl="1" algn="r">
              <a:lnSpc>
                <a:spcPct val="100000"/>
              </a:lnSpc>
              <a:spcBef>
                <a:spcPts val="0"/>
              </a:spcBef>
              <a:spcAft>
                <a:spcPts val="0"/>
              </a:spcAft>
              <a:buClr>
                <a:srgbClr val="FFFFFF"/>
              </a:buClr>
              <a:buSzPts val="1800"/>
              <a:buNone/>
              <a:defRPr sz="1800">
                <a:solidFill>
                  <a:srgbClr val="FFFFFF"/>
                </a:solidFill>
              </a:defRPr>
            </a:lvl2pPr>
            <a:lvl3pPr lvl="2" algn="r">
              <a:lnSpc>
                <a:spcPct val="100000"/>
              </a:lnSpc>
              <a:spcBef>
                <a:spcPts val="0"/>
              </a:spcBef>
              <a:spcAft>
                <a:spcPts val="0"/>
              </a:spcAft>
              <a:buClr>
                <a:srgbClr val="FFFFFF"/>
              </a:buClr>
              <a:buSzPts val="1800"/>
              <a:buNone/>
              <a:defRPr sz="1800">
                <a:solidFill>
                  <a:srgbClr val="FFFFFF"/>
                </a:solidFill>
              </a:defRPr>
            </a:lvl3pPr>
            <a:lvl4pPr lvl="3" algn="r">
              <a:lnSpc>
                <a:spcPct val="100000"/>
              </a:lnSpc>
              <a:spcBef>
                <a:spcPts val="0"/>
              </a:spcBef>
              <a:spcAft>
                <a:spcPts val="0"/>
              </a:spcAft>
              <a:buClr>
                <a:srgbClr val="FFFFFF"/>
              </a:buClr>
              <a:buSzPts val="2400"/>
              <a:buNone/>
              <a:defRPr>
                <a:solidFill>
                  <a:srgbClr val="FFFFFF"/>
                </a:solidFill>
              </a:defRPr>
            </a:lvl4pPr>
            <a:lvl5pPr lvl="4" algn="r">
              <a:lnSpc>
                <a:spcPct val="100000"/>
              </a:lnSpc>
              <a:spcBef>
                <a:spcPts val="0"/>
              </a:spcBef>
              <a:spcAft>
                <a:spcPts val="0"/>
              </a:spcAft>
              <a:buClr>
                <a:srgbClr val="FFFFFF"/>
              </a:buClr>
              <a:buSzPts val="2400"/>
              <a:buNone/>
              <a:defRPr>
                <a:solidFill>
                  <a:srgbClr val="FFFFFF"/>
                </a:solidFill>
              </a:defRPr>
            </a:lvl5pPr>
            <a:lvl6pPr lvl="5" algn="r">
              <a:lnSpc>
                <a:spcPct val="100000"/>
              </a:lnSpc>
              <a:spcBef>
                <a:spcPts val="0"/>
              </a:spcBef>
              <a:spcAft>
                <a:spcPts val="0"/>
              </a:spcAft>
              <a:buClr>
                <a:srgbClr val="FFFFFF"/>
              </a:buClr>
              <a:buSzPts val="2400"/>
              <a:buNone/>
              <a:defRPr>
                <a:solidFill>
                  <a:srgbClr val="FFFFFF"/>
                </a:solidFill>
              </a:defRPr>
            </a:lvl6pPr>
            <a:lvl7pPr lvl="6" algn="r">
              <a:lnSpc>
                <a:spcPct val="100000"/>
              </a:lnSpc>
              <a:spcBef>
                <a:spcPts val="0"/>
              </a:spcBef>
              <a:spcAft>
                <a:spcPts val="0"/>
              </a:spcAft>
              <a:buClr>
                <a:srgbClr val="FFFFFF"/>
              </a:buClr>
              <a:buSzPts val="2400"/>
              <a:buNone/>
              <a:defRPr>
                <a:solidFill>
                  <a:srgbClr val="FFFFFF"/>
                </a:solidFill>
              </a:defRPr>
            </a:lvl7pPr>
            <a:lvl8pPr lvl="7" algn="r">
              <a:lnSpc>
                <a:spcPct val="100000"/>
              </a:lnSpc>
              <a:spcBef>
                <a:spcPts val="0"/>
              </a:spcBef>
              <a:spcAft>
                <a:spcPts val="0"/>
              </a:spcAft>
              <a:buClr>
                <a:srgbClr val="FFFFFF"/>
              </a:buClr>
              <a:buSzPts val="2400"/>
              <a:buNone/>
              <a:defRPr>
                <a:solidFill>
                  <a:srgbClr val="FFFFFF"/>
                </a:solidFill>
              </a:defRPr>
            </a:lvl8pPr>
            <a:lvl9pPr lvl="8" algn="r">
              <a:lnSpc>
                <a:spcPct val="100000"/>
              </a:lnSpc>
              <a:spcBef>
                <a:spcPts val="0"/>
              </a:spcBef>
              <a:spcAft>
                <a:spcPts val="0"/>
              </a:spcAft>
              <a:buClr>
                <a:srgbClr val="FFFFFF"/>
              </a:buClr>
              <a:buSzPts val="2400"/>
              <a:buNone/>
              <a:defRPr>
                <a:solidFill>
                  <a:srgbClr val="FFFFFF"/>
                </a:solidFill>
              </a:defRPr>
            </a:lvl9pPr>
          </a:lstStyle>
          <a:p/>
        </p:txBody>
      </p:sp>
      <p:sp>
        <p:nvSpPr>
          <p:cNvPr id="30" name="Google Shape;30;p5"/>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1" name="Shape 31"/>
        <p:cNvGrpSpPr/>
        <p:nvPr/>
      </p:nvGrpSpPr>
      <p:grpSpPr>
        <a:xfrm>
          <a:off x="0" y="0"/>
          <a:ext cx="0" cy="0"/>
          <a:chOff x="0" y="0"/>
          <a:chExt cx="0" cy="0"/>
        </a:xfrm>
      </p:grpSpPr>
      <p:sp>
        <p:nvSpPr>
          <p:cNvPr id="32" name="Google Shape;32;p6"/>
          <p:cNvSpPr txBox="1"/>
          <p:nvPr>
            <p:ph type="ctrTitle"/>
          </p:nvPr>
        </p:nvSpPr>
        <p:spPr>
          <a:xfrm>
            <a:off x="914400" y="2980864"/>
            <a:ext cx="721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b="1" sz="4800"/>
            </a:lvl1pPr>
            <a:lvl2pPr lvl="1" algn="l">
              <a:lnSpc>
                <a:spcPct val="100000"/>
              </a:lnSpc>
              <a:spcBef>
                <a:spcPts val="0"/>
              </a:spcBef>
              <a:spcAft>
                <a:spcPts val="0"/>
              </a:spcAft>
              <a:buSzPts val="4800"/>
              <a:buNone/>
              <a:defRPr b="1" sz="4800"/>
            </a:lvl2pPr>
            <a:lvl3pPr lvl="2" algn="l">
              <a:lnSpc>
                <a:spcPct val="100000"/>
              </a:lnSpc>
              <a:spcBef>
                <a:spcPts val="0"/>
              </a:spcBef>
              <a:spcAft>
                <a:spcPts val="0"/>
              </a:spcAft>
              <a:buSzPts val="4800"/>
              <a:buNone/>
              <a:defRPr b="1" sz="4800"/>
            </a:lvl3pPr>
            <a:lvl4pPr lvl="3" algn="l">
              <a:lnSpc>
                <a:spcPct val="100000"/>
              </a:lnSpc>
              <a:spcBef>
                <a:spcPts val="0"/>
              </a:spcBef>
              <a:spcAft>
                <a:spcPts val="0"/>
              </a:spcAft>
              <a:buSzPts val="4800"/>
              <a:buNone/>
              <a:defRPr b="1" sz="4800"/>
            </a:lvl4pPr>
            <a:lvl5pPr lvl="4" algn="l">
              <a:lnSpc>
                <a:spcPct val="100000"/>
              </a:lnSpc>
              <a:spcBef>
                <a:spcPts val="0"/>
              </a:spcBef>
              <a:spcAft>
                <a:spcPts val="0"/>
              </a:spcAft>
              <a:buSzPts val="4800"/>
              <a:buNone/>
              <a:defRPr b="1" sz="4800"/>
            </a:lvl5pPr>
            <a:lvl6pPr lvl="5" algn="l">
              <a:lnSpc>
                <a:spcPct val="100000"/>
              </a:lnSpc>
              <a:spcBef>
                <a:spcPts val="0"/>
              </a:spcBef>
              <a:spcAft>
                <a:spcPts val="0"/>
              </a:spcAft>
              <a:buSzPts val="4800"/>
              <a:buNone/>
              <a:defRPr b="1" sz="4800"/>
            </a:lvl6pPr>
            <a:lvl7pPr lvl="6" algn="l">
              <a:lnSpc>
                <a:spcPct val="100000"/>
              </a:lnSpc>
              <a:spcBef>
                <a:spcPts val="0"/>
              </a:spcBef>
              <a:spcAft>
                <a:spcPts val="0"/>
              </a:spcAft>
              <a:buSzPts val="4800"/>
              <a:buNone/>
              <a:defRPr b="1" sz="4800"/>
            </a:lvl7pPr>
            <a:lvl8pPr lvl="7" algn="l">
              <a:lnSpc>
                <a:spcPct val="100000"/>
              </a:lnSpc>
              <a:spcBef>
                <a:spcPts val="0"/>
              </a:spcBef>
              <a:spcAft>
                <a:spcPts val="0"/>
              </a:spcAft>
              <a:buSzPts val="4800"/>
              <a:buNone/>
              <a:defRPr b="1" sz="4800"/>
            </a:lvl8pPr>
            <a:lvl9pPr lvl="8" algn="l">
              <a:lnSpc>
                <a:spcPct val="100000"/>
              </a:lnSpc>
              <a:spcBef>
                <a:spcPts val="0"/>
              </a:spcBef>
              <a:spcAft>
                <a:spcPts val="0"/>
              </a:spcAft>
              <a:buSzPts val="4800"/>
              <a:buNone/>
              <a:defRPr b="1" sz="4800"/>
            </a:lvl9pPr>
          </a:lstStyle>
          <a:p/>
        </p:txBody>
      </p:sp>
      <p:sp>
        <p:nvSpPr>
          <p:cNvPr id="33" name="Google Shape;33;p6"/>
          <p:cNvSpPr/>
          <p:nvPr/>
        </p:nvSpPr>
        <p:spPr>
          <a:xfrm rot="5400000">
            <a:off x="4527177" y="744699"/>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sm" w="sm" type="none"/>
            <a:tailEnd len="sm" w="sm" type="none"/>
          </a:ln>
        </p:spPr>
      </p:sp>
      <p:sp>
        <p:nvSpPr>
          <p:cNvPr id="34" name="Google Shape;34;p6"/>
          <p:cNvSpPr/>
          <p:nvPr/>
        </p:nvSpPr>
        <p:spPr>
          <a:xfrm rot="10800000">
            <a:off x="660998" y="3645100"/>
            <a:ext cx="1080000" cy="9951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 name="Google Shape;35;p6"/>
          <p:cNvCxnSpPr/>
          <p:nvPr/>
        </p:nvCxnSpPr>
        <p:spPr>
          <a:xfrm>
            <a:off x="8296743" y="2299856"/>
            <a:ext cx="0" cy="2075100"/>
          </a:xfrm>
          <a:prstGeom prst="straightConnector1">
            <a:avLst/>
          </a:prstGeom>
          <a:noFill/>
          <a:ln cap="flat" cmpd="sng" w="9525">
            <a:solidFill>
              <a:srgbClr val="FFFFFF"/>
            </a:solidFill>
            <a:prstDash val="solid"/>
            <a:round/>
            <a:headEnd len="sm" w="sm" type="triangle"/>
            <a:tailEnd len="sm" w="sm" type="triangle"/>
          </a:ln>
        </p:spPr>
      </p:cxnSp>
      <p:sp>
        <p:nvSpPr>
          <p:cNvPr id="36" name="Google Shape;36;p6"/>
          <p:cNvSpPr/>
          <p:nvPr/>
        </p:nvSpPr>
        <p:spPr>
          <a:xfrm rot="-5400000">
            <a:off x="4525702" y="-1293868"/>
            <a:ext cx="92588" cy="7106862"/>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dashDot"/>
            <a:miter lim="8000"/>
            <a:headEnd len="sm" w="sm" type="none"/>
            <a:tailEnd len="sm" w="sm" type="none"/>
          </a:ln>
        </p:spPr>
      </p:sp>
      <p:sp>
        <p:nvSpPr>
          <p:cNvPr id="37" name="Google Shape;37;p6"/>
          <p:cNvSpPr/>
          <p:nvPr/>
        </p:nvSpPr>
        <p:spPr>
          <a:xfrm>
            <a:off x="7216304" y="1888685"/>
            <a:ext cx="1395000" cy="1285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8" name="Shape 38"/>
        <p:cNvGrpSpPr/>
        <p:nvPr/>
      </p:nvGrpSpPr>
      <p:grpSpPr>
        <a:xfrm>
          <a:off x="0" y="0"/>
          <a:ext cx="0" cy="0"/>
          <a:chOff x="0" y="0"/>
          <a:chExt cx="0" cy="0"/>
        </a:xfrm>
      </p:grpSpPr>
      <p:sp>
        <p:nvSpPr>
          <p:cNvPr id="39" name="Google Shape;39;p7"/>
          <p:cNvSpPr txBox="1"/>
          <p:nvPr>
            <p:ph idx="1" type="body"/>
          </p:nvPr>
        </p:nvSpPr>
        <p:spPr>
          <a:xfrm>
            <a:off x="1413600" y="2466600"/>
            <a:ext cx="6316800" cy="819900"/>
          </a:xfrm>
          <a:prstGeom prst="rect">
            <a:avLst/>
          </a:prstGeom>
          <a:noFill/>
          <a:ln>
            <a:noFill/>
          </a:ln>
        </p:spPr>
        <p:txBody>
          <a:bodyPr anchorCtr="0" anchor="t" bIns="91425" lIns="91425" spcFirstLastPara="1" rIns="91425" wrap="square" tIns="91425">
            <a:noAutofit/>
          </a:bodyPr>
          <a:lstStyle>
            <a:lvl1pPr indent="-381000" lvl="0" marL="457200" algn="ctr">
              <a:lnSpc>
                <a:spcPct val="100000"/>
              </a:lnSpc>
              <a:spcBef>
                <a:spcPts val="600"/>
              </a:spcBef>
              <a:spcAft>
                <a:spcPts val="0"/>
              </a:spcAft>
              <a:buSzPts val="2400"/>
              <a:buChar char="▪"/>
              <a:defRPr b="1" sz="2400"/>
            </a:lvl1pPr>
            <a:lvl2pPr indent="-381000" lvl="1" marL="914400" algn="ctr">
              <a:lnSpc>
                <a:spcPct val="100000"/>
              </a:lnSpc>
              <a:spcBef>
                <a:spcPts val="0"/>
              </a:spcBef>
              <a:spcAft>
                <a:spcPts val="0"/>
              </a:spcAft>
              <a:buSzPts val="2400"/>
              <a:buChar char="▫"/>
              <a:defRPr b="1"/>
            </a:lvl2pPr>
            <a:lvl3pPr indent="-381000" lvl="2" marL="1371600" algn="ctr">
              <a:lnSpc>
                <a:spcPct val="100000"/>
              </a:lnSpc>
              <a:spcBef>
                <a:spcPts val="0"/>
              </a:spcBef>
              <a:spcAft>
                <a:spcPts val="0"/>
              </a:spcAft>
              <a:buSzPts val="2400"/>
              <a:buChar char="■"/>
              <a:defRPr b="1"/>
            </a:lvl3pPr>
            <a:lvl4pPr indent="-381000" lvl="3" marL="1828800" algn="ctr">
              <a:lnSpc>
                <a:spcPct val="100000"/>
              </a:lnSpc>
              <a:spcBef>
                <a:spcPts val="0"/>
              </a:spcBef>
              <a:spcAft>
                <a:spcPts val="0"/>
              </a:spcAft>
              <a:buSzPts val="2400"/>
              <a:buChar char="●"/>
              <a:defRPr b="1" sz="2400"/>
            </a:lvl4pPr>
            <a:lvl5pPr indent="-381000" lvl="4" marL="2286000" algn="ctr">
              <a:lnSpc>
                <a:spcPct val="100000"/>
              </a:lnSpc>
              <a:spcBef>
                <a:spcPts val="0"/>
              </a:spcBef>
              <a:spcAft>
                <a:spcPts val="0"/>
              </a:spcAft>
              <a:buSzPts val="2400"/>
              <a:buChar char="○"/>
              <a:defRPr b="1" sz="2400"/>
            </a:lvl5pPr>
            <a:lvl6pPr indent="-381000" lvl="5" marL="2743200" algn="ctr">
              <a:lnSpc>
                <a:spcPct val="100000"/>
              </a:lnSpc>
              <a:spcBef>
                <a:spcPts val="0"/>
              </a:spcBef>
              <a:spcAft>
                <a:spcPts val="0"/>
              </a:spcAft>
              <a:buSzPts val="2400"/>
              <a:buChar char="■"/>
              <a:defRPr b="1" sz="2400"/>
            </a:lvl6pPr>
            <a:lvl7pPr indent="-381000" lvl="6" marL="3200400" algn="ctr">
              <a:lnSpc>
                <a:spcPct val="100000"/>
              </a:lnSpc>
              <a:spcBef>
                <a:spcPts val="0"/>
              </a:spcBef>
              <a:spcAft>
                <a:spcPts val="0"/>
              </a:spcAft>
              <a:buSzPts val="2400"/>
              <a:buChar char="●"/>
              <a:defRPr b="1" sz="2400"/>
            </a:lvl7pPr>
            <a:lvl8pPr indent="-381000" lvl="7" marL="3657600" algn="ctr">
              <a:lnSpc>
                <a:spcPct val="100000"/>
              </a:lnSpc>
              <a:spcBef>
                <a:spcPts val="0"/>
              </a:spcBef>
              <a:spcAft>
                <a:spcPts val="0"/>
              </a:spcAft>
              <a:buSzPts val="2400"/>
              <a:buChar char="○"/>
              <a:defRPr b="1" sz="2400"/>
            </a:lvl8pPr>
            <a:lvl9pPr indent="-381000" lvl="8" marL="4114800" algn="ctr">
              <a:lnSpc>
                <a:spcPct val="100000"/>
              </a:lnSpc>
              <a:spcBef>
                <a:spcPts val="0"/>
              </a:spcBef>
              <a:spcAft>
                <a:spcPts val="0"/>
              </a:spcAft>
              <a:buSzPts val="2400"/>
              <a:buChar char="■"/>
              <a:defRPr b="1" sz="2400"/>
            </a:lvl9pPr>
          </a:lstStyle>
          <a:p/>
        </p:txBody>
      </p:sp>
      <p:grpSp>
        <p:nvGrpSpPr>
          <p:cNvPr id="40" name="Google Shape;40;p7"/>
          <p:cNvGrpSpPr/>
          <p:nvPr/>
        </p:nvGrpSpPr>
        <p:grpSpPr>
          <a:xfrm>
            <a:off x="3954441" y="1078293"/>
            <a:ext cx="1212106" cy="1158543"/>
            <a:chOff x="3754950" y="1132925"/>
            <a:chExt cx="1580939" cy="1544725"/>
          </a:xfrm>
        </p:grpSpPr>
        <p:sp>
          <p:nvSpPr>
            <p:cNvPr id="41" name="Google Shape;41;p7"/>
            <p:cNvSpPr/>
            <p:nvPr/>
          </p:nvSpPr>
          <p:spPr>
            <a:xfrm>
              <a:off x="3907350" y="1285321"/>
              <a:ext cx="1329300" cy="1329300"/>
            </a:xfrm>
            <a:prstGeom prst="ellipse">
              <a:avLst/>
            </a:prstGeom>
            <a:noFill/>
            <a:ln cap="flat" cmpd="sng" w="9525">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
            <p:cNvSpPr/>
            <p:nvPr/>
          </p:nvSpPr>
          <p:spPr>
            <a:xfrm rot="-5400000">
              <a:off x="3754950" y="1132925"/>
              <a:ext cx="1480500" cy="14805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7"/>
            <p:cNvCxnSpPr>
              <a:endCxn id="41" idx="1"/>
            </p:cNvCxnSpPr>
            <p:nvPr/>
          </p:nvCxnSpPr>
          <p:spPr>
            <a:xfrm>
              <a:off x="3890221" y="1267892"/>
              <a:ext cx="211800" cy="212100"/>
            </a:xfrm>
            <a:prstGeom prst="straightConnector1">
              <a:avLst/>
            </a:prstGeom>
            <a:noFill/>
            <a:ln cap="flat" cmpd="sng" w="9525">
              <a:solidFill>
                <a:srgbClr val="FFFFFF"/>
              </a:solidFill>
              <a:prstDash val="dash"/>
              <a:round/>
              <a:headEnd len="sm" w="sm" type="none"/>
              <a:tailEnd len="sm" w="sm" type="none"/>
            </a:ln>
          </p:spPr>
        </p:cxnSp>
        <p:cxnSp>
          <p:nvCxnSpPr>
            <p:cNvPr id="44" name="Google Shape;44;p7"/>
            <p:cNvCxnSpPr/>
            <p:nvPr/>
          </p:nvCxnSpPr>
          <p:spPr>
            <a:xfrm>
              <a:off x="5335889" y="1276425"/>
              <a:ext cx="0" cy="1393500"/>
            </a:xfrm>
            <a:prstGeom prst="straightConnector1">
              <a:avLst/>
            </a:prstGeom>
            <a:noFill/>
            <a:ln cap="flat" cmpd="sng" w="9525">
              <a:solidFill>
                <a:srgbClr val="FFFFFF"/>
              </a:solidFill>
              <a:prstDash val="solid"/>
              <a:round/>
              <a:headEnd len="sm" w="sm" type="triangle"/>
              <a:tailEnd len="sm" w="sm" type="triangle"/>
            </a:ln>
          </p:spPr>
        </p:cxnSp>
        <p:sp>
          <p:nvSpPr>
            <p:cNvPr id="45" name="Google Shape;45;p7"/>
            <p:cNvSpPr/>
            <p:nvPr/>
          </p:nvSpPr>
          <p:spPr>
            <a:xfrm>
              <a:off x="4222975" y="1683233"/>
              <a:ext cx="698050" cy="549925"/>
            </a:xfrm>
            <a:prstGeom prst="rect">
              <a:avLst/>
            </a:prstGeom>
          </p:spPr>
          <p:txBody>
            <a:bodyPr>
              <a:prstTxWarp prst="textPlain"/>
            </a:bodyPr>
            <a:lstStyle/>
            <a:p>
              <a:pPr lvl="0" algn="ctr"/>
              <a:r>
                <a:rPr b="1" i="0">
                  <a:ln cap="flat" cmpd="sng" w="19050">
                    <a:solidFill>
                      <a:srgbClr val="FFFFFF"/>
                    </a:solidFill>
                    <a:prstDash val="solid"/>
                    <a:round/>
                    <a:headEnd len="sm" w="sm" type="none"/>
                    <a:tailEnd len="sm" w="sm" type="none"/>
                  </a:ln>
                  <a:noFill/>
                  <a:latin typeface="Arial"/>
                </a:rPr>
                <a:t>“</a:t>
              </a:r>
            </a:p>
          </p:txBody>
        </p:sp>
        <p:cxnSp>
          <p:nvCxnSpPr>
            <p:cNvPr id="46" name="Google Shape;46;p7"/>
            <p:cNvCxnSpPr>
              <a:stCxn id="41" idx="5"/>
            </p:cNvCxnSpPr>
            <p:nvPr/>
          </p:nvCxnSpPr>
          <p:spPr>
            <a:xfrm>
              <a:off x="5041979" y="2419950"/>
              <a:ext cx="253800" cy="257700"/>
            </a:xfrm>
            <a:prstGeom prst="straightConnector1">
              <a:avLst/>
            </a:prstGeom>
            <a:noFill/>
            <a:ln cap="flat" cmpd="sng" w="9525">
              <a:solidFill>
                <a:srgbClr val="FFFFFF"/>
              </a:solidFill>
              <a:prstDash val="dash"/>
              <a:round/>
              <a:headEnd len="sm" w="sm" type="none"/>
              <a:tailEnd len="sm" w="sm" type="none"/>
            </a:ln>
          </p:spPr>
        </p:cxnSp>
        <p:cxnSp>
          <p:nvCxnSpPr>
            <p:cNvPr id="47" name="Google Shape;47;p7"/>
            <p:cNvCxnSpPr/>
            <p:nvPr/>
          </p:nvCxnSpPr>
          <p:spPr>
            <a:xfrm>
              <a:off x="4244700" y="1591869"/>
              <a:ext cx="654600" cy="0"/>
            </a:xfrm>
            <a:prstGeom prst="straightConnector1">
              <a:avLst/>
            </a:prstGeom>
            <a:noFill/>
            <a:ln cap="flat" cmpd="sng" w="9525">
              <a:solidFill>
                <a:srgbClr val="FFFFFF"/>
              </a:solidFill>
              <a:prstDash val="solid"/>
              <a:round/>
              <a:headEnd len="sm" w="sm" type="triangle"/>
              <a:tailEnd len="sm" w="sm" type="triangle"/>
            </a:ln>
          </p:spPr>
        </p:cxnSp>
      </p:grpSp>
      <p:sp>
        <p:nvSpPr>
          <p:cNvPr id="48" name="Google Shape;48;p7"/>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8"/>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1" name="Google Shape;51;p8"/>
          <p:cNvSpPr txBox="1"/>
          <p:nvPr>
            <p:ph idx="1" type="body"/>
          </p:nvPr>
        </p:nvSpPr>
        <p:spPr>
          <a:xfrm>
            <a:off x="457200" y="1234143"/>
            <a:ext cx="2631900" cy="3348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2" name="Google Shape;52;p8"/>
          <p:cNvSpPr txBox="1"/>
          <p:nvPr>
            <p:ph idx="2" type="body"/>
          </p:nvPr>
        </p:nvSpPr>
        <p:spPr>
          <a:xfrm>
            <a:off x="3223964" y="1234143"/>
            <a:ext cx="2631900" cy="3348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3" name="Google Shape;53;p8"/>
          <p:cNvSpPr txBox="1"/>
          <p:nvPr>
            <p:ph idx="3" type="body"/>
          </p:nvPr>
        </p:nvSpPr>
        <p:spPr>
          <a:xfrm>
            <a:off x="5990727" y="1234143"/>
            <a:ext cx="2631900" cy="3348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4" name="Google Shape;54;p8"/>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7" name="Google Shape;57;p9"/>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0" name="Google Shape;60;p10"/>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txBox="1"/>
          <p:nvPr>
            <p:ph type="title"/>
          </p:nvPr>
        </p:nvSpPr>
        <p:spPr>
          <a:xfrm>
            <a:off x="404330" y="493832"/>
            <a:ext cx="8229600" cy="413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1pPr>
            <a:lvl2pPr lvl="1"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2pPr>
            <a:lvl3pPr lvl="2"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3pPr>
            <a:lvl4pPr lvl="3"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4pPr>
            <a:lvl5pPr lvl="4"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5pPr>
            <a:lvl6pPr lvl="5"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6pPr>
            <a:lvl7pPr lvl="6"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7pPr>
            <a:lvl8pPr lvl="7"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8pPr>
            <a:lvl9pPr lvl="8" marR="0" rtl="0" algn="l">
              <a:lnSpc>
                <a:spcPct val="100000"/>
              </a:lnSpc>
              <a:spcBef>
                <a:spcPts val="0"/>
              </a:spcBef>
              <a:spcAft>
                <a:spcPts val="0"/>
              </a:spcAft>
              <a:buClr>
                <a:schemeClr val="lt1"/>
              </a:buClr>
              <a:buSzPts val="2000"/>
              <a:buFont typeface="Cousine"/>
              <a:buNone/>
              <a:defRPr b="0" i="0" sz="2000" u="none" cap="none" strike="noStrike">
                <a:solidFill>
                  <a:schemeClr val="lt1"/>
                </a:solidFill>
                <a:latin typeface="Cousine"/>
                <a:ea typeface="Cousine"/>
                <a:cs typeface="Cousine"/>
                <a:sym typeface="Cousine"/>
              </a:defRPr>
            </a:lvl9pPr>
          </a:lstStyle>
          <a:p/>
        </p:txBody>
      </p:sp>
      <p:sp>
        <p:nvSpPr>
          <p:cNvPr id="9" name="Google Shape;9;p1"/>
          <p:cNvSpPr txBox="1"/>
          <p:nvPr>
            <p:ph idx="1" type="body"/>
          </p:nvPr>
        </p:nvSpPr>
        <p:spPr>
          <a:xfrm>
            <a:off x="457200" y="1125000"/>
            <a:ext cx="8229600" cy="36390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1pPr>
            <a:lvl2pPr indent="-381000" lvl="1" marL="9144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2pPr>
            <a:lvl3pPr indent="-381000" lvl="2" marL="13716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3pPr>
            <a:lvl4pPr indent="-381000" lvl="3" marL="18288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4pPr>
            <a:lvl5pPr indent="-381000" lvl="4" marL="22860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5pPr>
            <a:lvl6pPr indent="-381000" lvl="5" marL="27432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6pPr>
            <a:lvl7pPr indent="-381000" lvl="6" marL="32004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7pPr>
            <a:lvl8pPr indent="-381000" lvl="7" marL="36576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8pPr>
            <a:lvl9pPr indent="-381000" lvl="8" marL="4114800" marR="0" rtl="0" algn="l">
              <a:lnSpc>
                <a:spcPct val="100000"/>
              </a:lnSpc>
              <a:spcBef>
                <a:spcPts val="0"/>
              </a:spcBef>
              <a:spcAft>
                <a:spcPts val="0"/>
              </a:spcAft>
              <a:buClr>
                <a:schemeClr val="lt1"/>
              </a:buClr>
              <a:buSzPts val="2400"/>
              <a:buFont typeface="Cousine"/>
              <a:buChar char="■"/>
              <a:defRPr b="0" i="0" sz="2400" u="none" cap="none" strike="noStrike">
                <a:solidFill>
                  <a:schemeClr val="lt1"/>
                </a:solidFill>
                <a:latin typeface="Cousine"/>
                <a:ea typeface="Cousine"/>
                <a:cs typeface="Cousine"/>
                <a:sym typeface="Cousine"/>
              </a:defRPr>
            </a:lvl9pPr>
          </a:lstStyle>
          <a:p/>
        </p:txBody>
      </p:sp>
      <p:sp>
        <p:nvSpPr>
          <p:cNvPr id="10" name="Google Shape;10;p1"/>
          <p:cNvSpPr txBox="1"/>
          <p:nvPr>
            <p:ph idx="12" type="sldNum"/>
          </p:nvPr>
        </p:nvSpPr>
        <p:spPr>
          <a:xfrm>
            <a:off x="8523157" y="4641567"/>
            <a:ext cx="461100" cy="2919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embhack.com/introduction-to-linux-proces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title"/>
          </p:nvPr>
        </p:nvSpPr>
        <p:spPr>
          <a:xfrm>
            <a:off x="521950" y="868050"/>
            <a:ext cx="8229600" cy="143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b="1" lang="en-US" sz="4000">
                <a:latin typeface="Arial"/>
                <a:ea typeface="Arial"/>
                <a:cs typeface="Arial"/>
                <a:sym typeface="Arial"/>
              </a:rPr>
              <a:t>Inter Process Communication Mechanism</a:t>
            </a:r>
            <a:endParaRPr b="1" sz="4000">
              <a:latin typeface="Arial"/>
              <a:ea typeface="Arial"/>
              <a:cs typeface="Arial"/>
              <a:sym typeface="Arial"/>
            </a:endParaRPr>
          </a:p>
        </p:txBody>
      </p:sp>
      <p:sp>
        <p:nvSpPr>
          <p:cNvPr id="66" name="Google Shape;66;p11"/>
          <p:cNvSpPr txBox="1"/>
          <p:nvPr/>
        </p:nvSpPr>
        <p:spPr>
          <a:xfrm>
            <a:off x="4084850" y="2812350"/>
            <a:ext cx="4623900" cy="14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Devansh Awasthi (ENG17CS0065)</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Deepak Purohit (ENG17CS0062)</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BVM Anirudh (ENG17CS0048)</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CV Vishwas (ENG17CS0054)</a:t>
            </a:r>
            <a:endParaRPr b="1" i="0" sz="18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body"/>
          </p:nvPr>
        </p:nvSpPr>
        <p:spPr>
          <a:xfrm>
            <a:off x="343225" y="290623"/>
            <a:ext cx="8290800" cy="447337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
              </a:spcBef>
              <a:spcAft>
                <a:spcPts val="0"/>
              </a:spcAft>
              <a:buClr>
                <a:schemeClr val="dk1"/>
              </a:buClr>
              <a:buSzPts val="1100"/>
              <a:buFont typeface="Arial"/>
              <a:buNone/>
            </a:pPr>
            <a:r>
              <a:rPr b="1" lang="en-US" sz="1400">
                <a:solidFill>
                  <a:srgbClr val="FFFFFF"/>
                </a:solidFill>
                <a:latin typeface="Arial"/>
                <a:ea typeface="Arial"/>
                <a:cs typeface="Arial"/>
                <a:sym typeface="Arial"/>
              </a:rPr>
              <a:t>Indirect Communication:</a:t>
            </a:r>
            <a:endParaRPr b="1" sz="1400">
              <a:solidFill>
                <a:srgbClr val="FFFFFF"/>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solidFill>
                  <a:srgbClr val="FFFFFF"/>
                </a:solidFill>
                <a:latin typeface="Arial"/>
                <a:ea typeface="Arial"/>
                <a:cs typeface="Arial"/>
                <a:sym typeface="Arial"/>
              </a:rPr>
              <a:t>Indirect communication establishes like only when processes share a common mailbox each pair of processes sharing several communication links. A link can communicate with many processes. The link may be bi-directional or unidirectional.</a:t>
            </a:r>
            <a:endParaRPr sz="1400">
              <a:solidFill>
                <a:srgbClr val="FFFFFF"/>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t/>
            </a:r>
            <a:endParaRPr sz="1400">
              <a:solidFill>
                <a:srgbClr val="FFFFFF"/>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Properties of communication link</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 A link may be associated with many processes.</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 Each pair of processes may share several communication links.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Link may be unidirectional or bi-directional</a:t>
            </a:r>
            <a:r>
              <a:rPr lang="en-US" sz="1400"/>
              <a:t>.</a:t>
            </a:r>
            <a:endParaRPr sz="1400"/>
          </a:p>
          <a:p>
            <a:pPr indent="0" lvl="0" marL="0" rtl="0" algn="l">
              <a:lnSpc>
                <a:spcPct val="100000"/>
              </a:lnSpc>
              <a:spcBef>
                <a:spcPts val="100"/>
              </a:spcBef>
              <a:spcAft>
                <a:spcPts val="0"/>
              </a:spcAft>
              <a:buClr>
                <a:schemeClr val="dk1"/>
              </a:buClr>
              <a:buSzPts val="1100"/>
              <a:buFont typeface="Arial"/>
              <a:buNone/>
            </a:pPr>
            <a:r>
              <a:t/>
            </a:r>
            <a:endParaRPr sz="1400"/>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Operations</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 create a new mailbox</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 send and receive messages through mailbox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destroy a mailbox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Primitives are defined as: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send(A, message) – send a message to mailbox A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receive(A, message) – receive a message from mailbox A</a:t>
            </a:r>
            <a:endParaRPr sz="1400">
              <a:latin typeface="Arial"/>
              <a:ea typeface="Arial"/>
              <a:cs typeface="Arial"/>
              <a:sym typeface="Aria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343225" y="304800"/>
            <a:ext cx="8290800" cy="44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
              </a:spcBef>
              <a:spcAft>
                <a:spcPts val="0"/>
              </a:spcAft>
              <a:buClr>
                <a:schemeClr val="dk1"/>
              </a:buClr>
              <a:buSzPts val="1100"/>
              <a:buFont typeface="Arial"/>
              <a:buNone/>
            </a:pPr>
            <a:r>
              <a:rPr b="1" lang="en-US" sz="1400">
                <a:solidFill>
                  <a:schemeClr val="lt1"/>
                </a:solidFill>
                <a:latin typeface="Arial"/>
                <a:ea typeface="Arial"/>
                <a:cs typeface="Arial"/>
                <a:sym typeface="Arial"/>
              </a:rPr>
              <a:t>FIFO:</a:t>
            </a:r>
            <a:endParaRPr b="1" sz="1400">
              <a:solidFill>
                <a:schemeClr val="lt1"/>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t/>
            </a:r>
            <a:endParaRPr b="1" sz="1400">
              <a:solidFill>
                <a:schemeClr val="lt1"/>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b="0" i="0" lang="en-US" sz="1400">
                <a:solidFill>
                  <a:schemeClr val="lt1"/>
                </a:solidFill>
                <a:latin typeface="Arial"/>
                <a:ea typeface="Arial"/>
                <a:cs typeface="Arial"/>
                <a:sym typeface="Arial"/>
              </a:rPr>
              <a:t>A </a:t>
            </a:r>
            <a:r>
              <a:rPr b="1" i="0" lang="en-US" sz="1400" u="sng">
                <a:solidFill>
                  <a:schemeClr val="lt1"/>
                </a:solidFill>
                <a:latin typeface="Arial"/>
                <a:ea typeface="Arial"/>
                <a:cs typeface="Arial"/>
                <a:sym typeface="Arial"/>
              </a:rPr>
              <a:t>FIFO</a:t>
            </a:r>
            <a:r>
              <a:rPr b="0" i="0" lang="en-US" sz="1400">
                <a:solidFill>
                  <a:schemeClr val="lt1"/>
                </a:solidFill>
                <a:latin typeface="Arial"/>
                <a:ea typeface="Arial"/>
                <a:cs typeface="Arial"/>
                <a:sym typeface="Arial"/>
              </a:rPr>
              <a:t>(First In First Out) is similar to a pipe. The principal difference is that a FIFO has a name within the file system and is opened in the same way as a regular file. This allows a FIFO to be used for communication between unrelated </a:t>
            </a:r>
            <a:r>
              <a:rPr b="0" i="0" lang="en-US" sz="1400" u="sng" strike="noStrike">
                <a:solidFill>
                  <a:schemeClr val="hlink"/>
                </a:solidFill>
                <a:latin typeface="Arial"/>
                <a:ea typeface="Arial"/>
                <a:cs typeface="Arial"/>
                <a:sym typeface="Arial"/>
                <a:hlinkClick r:id="rId3"/>
              </a:rPr>
              <a:t>processes</a:t>
            </a:r>
            <a:r>
              <a:rPr b="0" i="0" lang="en-US" sz="1400">
                <a:solidFill>
                  <a:schemeClr val="lt1"/>
                </a:solidFill>
                <a:latin typeface="Arial"/>
                <a:ea typeface="Arial"/>
                <a:cs typeface="Arial"/>
                <a:sym typeface="Arial"/>
              </a:rPr>
              <a:t>.</a:t>
            </a:r>
            <a:endParaRPr b="1" sz="1400">
              <a:solidFill>
                <a:schemeClr val="lt1"/>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solidFill>
                  <a:schemeClr val="lt1"/>
                </a:solidFill>
                <a:latin typeface="Arial"/>
                <a:ea typeface="Arial"/>
                <a:cs typeface="Arial"/>
                <a:sym typeface="Arial"/>
              </a:rPr>
              <a:t>Communication between two unrelated processes. It is a full-duplex method, which means that the first process can communicate with the second process, and the opposite can also happen.</a:t>
            </a:r>
            <a:endParaRPr sz="1400">
              <a:solidFill>
                <a:schemeClr val="lt1"/>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t/>
            </a:r>
            <a:endParaRPr sz="1400">
              <a:solidFill>
                <a:schemeClr val="lt1"/>
              </a:solidFill>
              <a:latin typeface="Arial"/>
              <a:ea typeface="Arial"/>
              <a:cs typeface="Arial"/>
              <a:sym typeface="Arial"/>
            </a:endParaRPr>
          </a:p>
          <a:p>
            <a:pPr indent="-381000" lvl="0" marL="457200" rtl="0" algn="l">
              <a:lnSpc>
                <a:spcPct val="100000"/>
              </a:lnSpc>
              <a:spcBef>
                <a:spcPts val="600"/>
              </a:spcBef>
              <a:spcAft>
                <a:spcPts val="0"/>
              </a:spcAft>
              <a:buSzPts val="2400"/>
              <a:buFont typeface="Arial"/>
              <a:buChar char="•"/>
            </a:pPr>
            <a:r>
              <a:rPr b="0" i="0" lang="en-US" sz="1400">
                <a:latin typeface="Arial"/>
                <a:ea typeface="Arial"/>
                <a:cs typeface="Arial"/>
                <a:sym typeface="Arial"/>
              </a:rPr>
              <a:t>It is an extension to the traditional pipe concept on Unix. A traditional pipe is “unnamed” and lasts only as long as the process.</a:t>
            </a:r>
            <a:endParaRPr b="0" i="0" sz="1400">
              <a:latin typeface="Arial"/>
              <a:ea typeface="Arial"/>
              <a:cs typeface="Arial"/>
              <a:sym typeface="Arial"/>
            </a:endParaRPr>
          </a:p>
          <a:p>
            <a:pPr indent="-381000" lvl="0" marL="457200" rtl="0" algn="l">
              <a:lnSpc>
                <a:spcPct val="100000"/>
              </a:lnSpc>
              <a:spcBef>
                <a:spcPts val="600"/>
              </a:spcBef>
              <a:spcAft>
                <a:spcPts val="0"/>
              </a:spcAft>
              <a:buSzPts val="2400"/>
              <a:buFont typeface="Arial"/>
              <a:buChar char="•"/>
            </a:pPr>
            <a:r>
              <a:rPr b="0" i="0" lang="en-US" sz="1400">
                <a:latin typeface="Arial"/>
                <a:ea typeface="Arial"/>
                <a:cs typeface="Arial"/>
                <a:sym typeface="Arial"/>
              </a:rPr>
              <a:t>A named pipe, however, can last as long as the system is up, beyond the life of the process. It can be deleted if no longer used.</a:t>
            </a:r>
            <a:endParaRPr b="0" i="0" sz="1400">
              <a:latin typeface="Arial"/>
              <a:ea typeface="Arial"/>
              <a:cs typeface="Arial"/>
              <a:sym typeface="Arial"/>
            </a:endParaRPr>
          </a:p>
          <a:p>
            <a:pPr indent="-381000" lvl="0" marL="457200" rtl="0" algn="l">
              <a:lnSpc>
                <a:spcPct val="100000"/>
              </a:lnSpc>
              <a:spcBef>
                <a:spcPts val="600"/>
              </a:spcBef>
              <a:spcAft>
                <a:spcPts val="0"/>
              </a:spcAft>
              <a:buSzPts val="2400"/>
              <a:buFont typeface="Arial"/>
              <a:buChar char="•"/>
            </a:pPr>
            <a:r>
              <a:rPr b="0" i="0" lang="en-US" sz="1400">
                <a:latin typeface="Arial"/>
                <a:ea typeface="Arial"/>
                <a:cs typeface="Arial"/>
                <a:sym typeface="Arial"/>
              </a:rPr>
              <a:t>Usually a named pipe appears as a file and generally processes attach to it for inter-process communication. A FIFO file is a special kind of file on the local storage which allows two or more processes to communicate with each other by reading/writing to/from this file.</a:t>
            </a:r>
            <a:endParaRPr b="0" i="0" sz="1400">
              <a:latin typeface="Arial"/>
              <a:ea typeface="Arial"/>
              <a:cs typeface="Arial"/>
              <a:sym typeface="Arial"/>
            </a:endParaRPr>
          </a:p>
          <a:p>
            <a:pPr indent="-381000" lvl="0" marL="457200" rtl="0" algn="l">
              <a:lnSpc>
                <a:spcPct val="100000"/>
              </a:lnSpc>
              <a:spcBef>
                <a:spcPts val="600"/>
              </a:spcBef>
              <a:spcAft>
                <a:spcPts val="0"/>
              </a:spcAft>
              <a:buSzPts val="2400"/>
              <a:buFont typeface="Arial"/>
              <a:buChar char="•"/>
            </a:pPr>
            <a:r>
              <a:rPr b="0" i="0" lang="en-US" sz="1400">
                <a:latin typeface="Arial"/>
                <a:ea typeface="Arial"/>
                <a:cs typeface="Arial"/>
                <a:sym typeface="Arial"/>
              </a:rPr>
              <a:t>A FIFO special file is entered into the filesystem by calling </a:t>
            </a:r>
            <a:r>
              <a:rPr b="0" i="1" lang="en-US" sz="1400">
                <a:latin typeface="Arial"/>
                <a:ea typeface="Arial"/>
                <a:cs typeface="Arial"/>
                <a:sym typeface="Arial"/>
              </a:rPr>
              <a:t>mkfifo()</a:t>
            </a:r>
            <a:r>
              <a:rPr b="0" i="0" lang="en-US" sz="1400">
                <a:latin typeface="Arial"/>
                <a:ea typeface="Arial"/>
                <a:cs typeface="Arial"/>
                <a:sym typeface="Arial"/>
              </a:rPr>
              <a:t> in C</a:t>
            </a:r>
            <a:endParaRPr b="0" i="0"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t/>
            </a:r>
            <a:endParaRPr sz="1400">
              <a:solidFill>
                <a:schemeClr val="lt1"/>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t/>
            </a:r>
            <a:endParaRPr sz="1400">
              <a:solidFill>
                <a:srgbClr val="FFFFFF"/>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t/>
            </a:r>
            <a:endParaRPr sz="1400">
              <a:solidFill>
                <a:srgbClr val="FFFFFF"/>
              </a:solidFill>
              <a:latin typeface="Arial"/>
              <a:ea typeface="Arial"/>
              <a:cs typeface="Arial"/>
              <a:sym typeface="Arial"/>
            </a:endParaRPr>
          </a:p>
          <a:p>
            <a:pPr indent="-228600" lvl="0" marL="457200" rtl="0" algn="l">
              <a:lnSpc>
                <a:spcPct val="100000"/>
              </a:lnSpc>
              <a:spcBef>
                <a:spcPts val="600"/>
              </a:spcBef>
              <a:spcAft>
                <a:spcPts val="0"/>
              </a:spcAft>
              <a:buSzPts val="2400"/>
              <a:buNone/>
            </a:pPr>
            <a:r>
              <a:t/>
            </a:r>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1" type="body"/>
          </p:nvPr>
        </p:nvSpPr>
        <p:spPr>
          <a:xfrm>
            <a:off x="343225" y="304801"/>
            <a:ext cx="8290800" cy="44592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SzPts val="2400"/>
              <a:buChar char="▪"/>
            </a:pPr>
            <a:r>
              <a:rPr b="1" i="0" lang="en-US" sz="1400">
                <a:latin typeface="Arial"/>
                <a:ea typeface="Arial"/>
                <a:cs typeface="Arial"/>
                <a:sym typeface="Arial"/>
              </a:rPr>
              <a:t>Sockets –</a:t>
            </a:r>
            <a:br>
              <a:rPr b="0" i="0" lang="en-US" sz="1400">
                <a:latin typeface="Arial"/>
                <a:ea typeface="Arial"/>
                <a:cs typeface="Arial"/>
                <a:sym typeface="Arial"/>
              </a:rPr>
            </a:br>
            <a:r>
              <a:rPr b="0" i="0" lang="en-US" sz="1400">
                <a:latin typeface="Arial"/>
                <a:ea typeface="Arial"/>
                <a:cs typeface="Arial"/>
                <a:sym typeface="Arial"/>
              </a:rPr>
              <a:t>This method is mostly used to communicate over a network between a client and a server. It allows for a standard connection which is computer and OS independent.</a:t>
            </a:r>
            <a:endParaRPr b="0" i="0" sz="1400">
              <a:latin typeface="Arial"/>
              <a:ea typeface="Arial"/>
              <a:cs typeface="Arial"/>
              <a:sym typeface="Arial"/>
            </a:endParaRPr>
          </a:p>
          <a:p>
            <a:pPr indent="-381000" lvl="0" marL="457200" rtl="0" algn="just">
              <a:lnSpc>
                <a:spcPct val="100000"/>
              </a:lnSpc>
              <a:spcBef>
                <a:spcPts val="600"/>
              </a:spcBef>
              <a:spcAft>
                <a:spcPts val="0"/>
              </a:spcAft>
              <a:buSzPts val="2400"/>
              <a:buChar char="▪"/>
            </a:pPr>
            <a:r>
              <a:rPr b="0" i="0" lang="en-US" sz="1400">
                <a:solidFill>
                  <a:schemeClr val="lt1"/>
                </a:solidFill>
                <a:latin typeface="Arial"/>
                <a:ea typeface="Arial"/>
                <a:cs typeface="Arial"/>
                <a:sym typeface="Arial"/>
              </a:rPr>
              <a:t>Sockets are an endpoint of communication and a name can be bound to them. A socket can be associated with one or more processes.</a:t>
            </a:r>
            <a:endParaRPr b="0" i="0" sz="1400">
              <a:solidFill>
                <a:schemeClr val="lt1"/>
              </a:solidFill>
              <a:latin typeface="Arial"/>
              <a:ea typeface="Arial"/>
              <a:cs typeface="Arial"/>
              <a:sym typeface="Arial"/>
            </a:endParaRPr>
          </a:p>
          <a:p>
            <a:pPr indent="-381000" lvl="0" marL="457200" rtl="0" algn="l">
              <a:lnSpc>
                <a:spcPct val="100000"/>
              </a:lnSpc>
              <a:spcBef>
                <a:spcPts val="600"/>
              </a:spcBef>
              <a:spcAft>
                <a:spcPts val="0"/>
              </a:spcAft>
              <a:buSzPts val="2400"/>
              <a:buChar char="▪"/>
            </a:pPr>
            <a:r>
              <a:rPr b="1" i="0" lang="en-US" sz="1400">
                <a:solidFill>
                  <a:schemeClr val="lt1"/>
                </a:solidFill>
                <a:latin typeface="Arial"/>
                <a:ea typeface="Arial"/>
                <a:cs typeface="Arial"/>
                <a:sym typeface="Arial"/>
              </a:rPr>
              <a:t>Types of Sockets</a:t>
            </a:r>
            <a:endParaRPr b="1" i="0" sz="1400">
              <a:solidFill>
                <a:schemeClr val="lt1"/>
              </a:solidFill>
              <a:latin typeface="Arial"/>
              <a:ea typeface="Arial"/>
              <a:cs typeface="Arial"/>
              <a:sym typeface="Arial"/>
            </a:endParaRPr>
          </a:p>
          <a:p>
            <a:pPr indent="-381000" lvl="0" marL="457200" rtl="0" algn="just">
              <a:lnSpc>
                <a:spcPct val="100000"/>
              </a:lnSpc>
              <a:spcBef>
                <a:spcPts val="600"/>
              </a:spcBef>
              <a:spcAft>
                <a:spcPts val="0"/>
              </a:spcAft>
              <a:buSzPts val="2400"/>
              <a:buChar char="▪"/>
            </a:pPr>
            <a:r>
              <a:rPr b="0" i="0" lang="en-US" sz="1400">
                <a:solidFill>
                  <a:schemeClr val="lt1"/>
                </a:solidFill>
                <a:latin typeface="Arial"/>
                <a:ea typeface="Arial"/>
                <a:cs typeface="Arial"/>
                <a:sym typeface="Arial"/>
              </a:rPr>
              <a:t>The different types of sockets are given as follows −</a:t>
            </a:r>
            <a:endParaRPr b="0" i="0" sz="1400">
              <a:solidFill>
                <a:schemeClr val="lt1"/>
              </a:solidFill>
              <a:latin typeface="Arial"/>
              <a:ea typeface="Arial"/>
              <a:cs typeface="Arial"/>
              <a:sym typeface="Arial"/>
            </a:endParaRPr>
          </a:p>
          <a:p>
            <a:pPr indent="-381000" lvl="0" marL="457200" rtl="0" algn="just">
              <a:lnSpc>
                <a:spcPct val="100000"/>
              </a:lnSpc>
              <a:spcBef>
                <a:spcPts val="600"/>
              </a:spcBef>
              <a:spcAft>
                <a:spcPts val="0"/>
              </a:spcAft>
              <a:buSzPts val="2400"/>
              <a:buFont typeface="Arial"/>
              <a:buChar char="•"/>
            </a:pPr>
            <a:r>
              <a:rPr b="1" i="0" lang="en-US" sz="1400">
                <a:solidFill>
                  <a:schemeClr val="lt1"/>
                </a:solidFill>
                <a:latin typeface="Arial"/>
                <a:ea typeface="Arial"/>
                <a:cs typeface="Arial"/>
                <a:sym typeface="Arial"/>
              </a:rPr>
              <a:t>Sequential Packet Socket:</a:t>
            </a:r>
            <a:r>
              <a:rPr b="0" i="0" lang="en-US" sz="1400">
                <a:solidFill>
                  <a:schemeClr val="lt1"/>
                </a:solidFill>
                <a:latin typeface="Arial"/>
                <a:ea typeface="Arial"/>
                <a:cs typeface="Arial"/>
                <a:sym typeface="Arial"/>
              </a:rPr>
              <a:t> This type of socket provides a reliable connection for datagrams whose maximum length is fixed This connection is two-way as well as sequenced.</a:t>
            </a:r>
            <a:endParaRPr b="0" i="0" sz="1400">
              <a:solidFill>
                <a:schemeClr val="lt1"/>
              </a:solidFill>
              <a:latin typeface="Arial"/>
              <a:ea typeface="Arial"/>
              <a:cs typeface="Arial"/>
              <a:sym typeface="Arial"/>
            </a:endParaRPr>
          </a:p>
          <a:p>
            <a:pPr indent="-381000" lvl="0" marL="457200" rtl="0" algn="just">
              <a:lnSpc>
                <a:spcPct val="100000"/>
              </a:lnSpc>
              <a:spcBef>
                <a:spcPts val="600"/>
              </a:spcBef>
              <a:spcAft>
                <a:spcPts val="0"/>
              </a:spcAft>
              <a:buSzPts val="2400"/>
              <a:buFont typeface="Arial"/>
              <a:buChar char="•"/>
            </a:pPr>
            <a:r>
              <a:rPr b="1" i="0" lang="en-US" sz="1400">
                <a:solidFill>
                  <a:schemeClr val="lt1"/>
                </a:solidFill>
                <a:latin typeface="Arial"/>
                <a:ea typeface="Arial"/>
                <a:cs typeface="Arial"/>
                <a:sym typeface="Arial"/>
              </a:rPr>
              <a:t>Datagram Socket:</a:t>
            </a:r>
            <a:r>
              <a:rPr b="0" i="0" lang="en-US" sz="1400">
                <a:solidFill>
                  <a:schemeClr val="lt1"/>
                </a:solidFill>
                <a:latin typeface="Arial"/>
                <a:ea typeface="Arial"/>
                <a:cs typeface="Arial"/>
                <a:sym typeface="Arial"/>
              </a:rPr>
              <a:t> A two-way flow of messages is supported by the datagram socket. The receiver in a datagram socket may receive messages in a different order than that in which they were sent. The operation of datagram sockets is similar to that of passing letters from the source to the destination through a mail.</a:t>
            </a:r>
            <a:endParaRPr b="0" i="0" sz="1400">
              <a:solidFill>
                <a:schemeClr val="lt1"/>
              </a:solidFill>
              <a:latin typeface="Arial"/>
              <a:ea typeface="Arial"/>
              <a:cs typeface="Arial"/>
              <a:sym typeface="Arial"/>
            </a:endParaRPr>
          </a:p>
          <a:p>
            <a:pPr indent="-381000" lvl="0" marL="457200" rtl="0" algn="just">
              <a:lnSpc>
                <a:spcPct val="100000"/>
              </a:lnSpc>
              <a:spcBef>
                <a:spcPts val="600"/>
              </a:spcBef>
              <a:spcAft>
                <a:spcPts val="0"/>
              </a:spcAft>
              <a:buSzPts val="2400"/>
              <a:buFont typeface="Arial"/>
              <a:buChar char="•"/>
            </a:pPr>
            <a:r>
              <a:rPr b="1" i="0" lang="en-US" sz="1400">
                <a:solidFill>
                  <a:schemeClr val="lt1"/>
                </a:solidFill>
                <a:latin typeface="Arial"/>
                <a:ea typeface="Arial"/>
                <a:cs typeface="Arial"/>
                <a:sym typeface="Arial"/>
              </a:rPr>
              <a:t>Stream Socket:</a:t>
            </a:r>
            <a:r>
              <a:rPr b="0" i="0" lang="en-US" sz="1400">
                <a:solidFill>
                  <a:schemeClr val="lt1"/>
                </a:solidFill>
                <a:latin typeface="Arial"/>
                <a:ea typeface="Arial"/>
                <a:cs typeface="Arial"/>
                <a:sym typeface="Arial"/>
              </a:rPr>
              <a:t> Stream sockets operate like a telephone conversation and provide a two-way and reliable flow of data with no record boundaries. This data flow is also sequenced and unduplicated.</a:t>
            </a:r>
            <a:endParaRPr b="0" i="0" sz="1400">
              <a:solidFill>
                <a:schemeClr val="lt1"/>
              </a:solidFill>
              <a:latin typeface="Arial"/>
              <a:ea typeface="Arial"/>
              <a:cs typeface="Arial"/>
              <a:sym typeface="Arial"/>
            </a:endParaRPr>
          </a:p>
          <a:p>
            <a:pPr indent="-381000" lvl="0" marL="457200" rtl="0" algn="just">
              <a:lnSpc>
                <a:spcPct val="100000"/>
              </a:lnSpc>
              <a:spcBef>
                <a:spcPts val="600"/>
              </a:spcBef>
              <a:spcAft>
                <a:spcPts val="0"/>
              </a:spcAft>
              <a:buSzPts val="2400"/>
              <a:buFont typeface="Arial"/>
              <a:buChar char="•"/>
            </a:pPr>
            <a:r>
              <a:rPr b="1" i="0" lang="en-US" sz="1400">
                <a:solidFill>
                  <a:schemeClr val="lt1"/>
                </a:solidFill>
                <a:latin typeface="Arial"/>
                <a:ea typeface="Arial"/>
                <a:cs typeface="Arial"/>
                <a:sym typeface="Arial"/>
              </a:rPr>
              <a:t>Raw Socket:</a:t>
            </a:r>
            <a:r>
              <a:rPr b="0" i="0" lang="en-US" sz="1400">
                <a:solidFill>
                  <a:schemeClr val="lt1"/>
                </a:solidFill>
                <a:latin typeface="Arial"/>
                <a:ea typeface="Arial"/>
                <a:cs typeface="Arial"/>
                <a:sym typeface="Arial"/>
              </a:rPr>
              <a:t> The underlying communication protocols can be accessed using the raw sockets.</a:t>
            </a:r>
            <a:endParaRPr b="0" i="0" sz="1400">
              <a:solidFill>
                <a:schemeClr val="lt1"/>
              </a:solidFill>
              <a:latin typeface="Arial"/>
              <a:ea typeface="Arial"/>
              <a:cs typeface="Arial"/>
              <a:sym typeface="Arial"/>
            </a:endParaRPr>
          </a:p>
          <a:p>
            <a:pPr indent="-228600" lvl="0" marL="457200" rtl="0" algn="l">
              <a:lnSpc>
                <a:spcPct val="100000"/>
              </a:lnSpc>
              <a:spcBef>
                <a:spcPts val="600"/>
              </a:spcBef>
              <a:spcAft>
                <a:spcPts val="0"/>
              </a:spcAft>
              <a:buSzPts val="2400"/>
              <a:buNone/>
            </a:pPr>
            <a:r>
              <a:t/>
            </a:r>
            <a:endParaRPr b="0" i="0" sz="1400">
              <a:latin typeface="Arial"/>
              <a:ea typeface="Arial"/>
              <a:cs typeface="Arial"/>
              <a:sym typeface="Arial"/>
            </a:endParaRPr>
          </a:p>
          <a:p>
            <a:pPr indent="-228600" lvl="0" marL="457200" rtl="0" algn="l">
              <a:lnSpc>
                <a:spcPct val="100000"/>
              </a:lnSpc>
              <a:spcBef>
                <a:spcPts val="600"/>
              </a:spcBef>
              <a:spcAft>
                <a:spcPts val="0"/>
              </a:spcAft>
              <a:buSzPts val="2400"/>
              <a:buNone/>
            </a:pPr>
            <a:r>
              <a:t/>
            </a:r>
            <a:endParaRPr sz="140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nvSpPr>
        <p:spPr>
          <a:xfrm>
            <a:off x="342175" y="310100"/>
            <a:ext cx="8319300" cy="769800"/>
          </a:xfrm>
          <a:prstGeom prst="rect">
            <a:avLst/>
          </a:prstGeom>
          <a:noFill/>
          <a:ln>
            <a:noFill/>
          </a:ln>
        </p:spPr>
        <p:txBody>
          <a:bodyPr anchorCtr="0" anchor="t" bIns="91425" lIns="91425" spcFirstLastPara="1" rIns="91425" wrap="square" tIns="91425">
            <a:noAutofit/>
          </a:bodyPr>
          <a:lstStyle/>
          <a:p>
            <a:pPr indent="457200" lvl="0" marL="182880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What Is The Need Of IPC?</a:t>
            </a:r>
            <a:endParaRPr b="1" i="0" sz="2400" u="none" cap="none" strike="noStrike">
              <a:solidFill>
                <a:srgbClr val="FFFFFF"/>
              </a:solidFill>
              <a:latin typeface="Arial"/>
              <a:ea typeface="Arial"/>
              <a:cs typeface="Arial"/>
              <a:sym typeface="Arial"/>
            </a:endParaRPr>
          </a:p>
        </p:txBody>
      </p:sp>
      <p:sp>
        <p:nvSpPr>
          <p:cNvPr id="129" name="Google Shape;129;p23"/>
          <p:cNvSpPr txBox="1"/>
          <p:nvPr/>
        </p:nvSpPr>
        <p:spPr>
          <a:xfrm>
            <a:off x="342175" y="962400"/>
            <a:ext cx="6886500" cy="3464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FFFFFF"/>
              </a:buClr>
              <a:buSzPts val="1600"/>
              <a:buFont typeface="Arial"/>
              <a:buChar char="●"/>
            </a:pPr>
            <a:r>
              <a:rPr b="0" i="0" lang="en-US" sz="1600" u="none" cap="none" strike="noStrike">
                <a:solidFill>
                  <a:srgbClr val="FFFFFF"/>
                </a:solidFill>
                <a:latin typeface="Arial"/>
                <a:ea typeface="Arial"/>
                <a:cs typeface="Arial"/>
                <a:sym typeface="Arial"/>
              </a:rPr>
              <a:t>It helps to speedup modularity</a:t>
            </a:r>
            <a:endParaRPr b="0" i="0" sz="1600" u="none" cap="none" strike="noStrike">
              <a:solidFill>
                <a:srgbClr val="FFFFFF"/>
              </a:solidFill>
              <a:latin typeface="Arial"/>
              <a:ea typeface="Arial"/>
              <a:cs typeface="Arial"/>
              <a:sym typeface="Arial"/>
            </a:endParaRPr>
          </a:p>
          <a:p>
            <a:pPr indent="0" lvl="0" marL="457200" marR="0" rtl="0" algn="l">
              <a:lnSpc>
                <a:spcPct val="100000"/>
              </a:lnSpc>
              <a:spcBef>
                <a:spcPts val="10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a:p>
            <a:pPr indent="-330200" lvl="0" marL="457200" marR="0" rtl="0" algn="l">
              <a:lnSpc>
                <a:spcPct val="100000"/>
              </a:lnSpc>
              <a:spcBef>
                <a:spcPts val="100"/>
              </a:spcBef>
              <a:spcAft>
                <a:spcPts val="0"/>
              </a:spcAft>
              <a:buClr>
                <a:srgbClr val="FFFFFF"/>
              </a:buClr>
              <a:buSzPts val="1600"/>
              <a:buFont typeface="Arial"/>
              <a:buChar char="●"/>
            </a:pPr>
            <a:r>
              <a:rPr b="0" i="0" lang="en-US" sz="1600" u="none" cap="none" strike="noStrike">
                <a:solidFill>
                  <a:srgbClr val="FFFFFF"/>
                </a:solidFill>
                <a:latin typeface="Arial"/>
                <a:ea typeface="Arial"/>
                <a:cs typeface="Arial"/>
                <a:sym typeface="Arial"/>
              </a:rPr>
              <a:t>Computational</a:t>
            </a:r>
            <a:endParaRPr b="0" i="0" sz="1600" u="none" cap="none" strike="noStrike">
              <a:solidFill>
                <a:srgbClr val="FFFFFF"/>
              </a:solidFill>
              <a:latin typeface="Arial"/>
              <a:ea typeface="Arial"/>
              <a:cs typeface="Arial"/>
              <a:sym typeface="Arial"/>
            </a:endParaRPr>
          </a:p>
          <a:p>
            <a:pPr indent="0" lvl="0" marL="457200" marR="0" rtl="0" algn="l">
              <a:lnSpc>
                <a:spcPct val="100000"/>
              </a:lnSpc>
              <a:spcBef>
                <a:spcPts val="10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a:p>
            <a:pPr indent="-330200" lvl="0" marL="457200" marR="0" rtl="0" algn="l">
              <a:lnSpc>
                <a:spcPct val="100000"/>
              </a:lnSpc>
              <a:spcBef>
                <a:spcPts val="100"/>
              </a:spcBef>
              <a:spcAft>
                <a:spcPts val="0"/>
              </a:spcAft>
              <a:buClr>
                <a:srgbClr val="FFFFFF"/>
              </a:buClr>
              <a:buSzPts val="1600"/>
              <a:buFont typeface="Arial"/>
              <a:buChar char="●"/>
            </a:pPr>
            <a:r>
              <a:rPr b="0" i="0" lang="en-US" sz="1600" u="none" cap="none" strike="noStrike">
                <a:solidFill>
                  <a:srgbClr val="FFFFFF"/>
                </a:solidFill>
                <a:latin typeface="Arial"/>
                <a:ea typeface="Arial"/>
                <a:cs typeface="Arial"/>
                <a:sym typeface="Arial"/>
              </a:rPr>
              <a:t>Privilege separation</a:t>
            </a:r>
            <a:endParaRPr b="0" i="0" sz="1600" u="none" cap="none" strike="noStrike">
              <a:solidFill>
                <a:srgbClr val="FFFFFF"/>
              </a:solidFill>
              <a:latin typeface="Arial"/>
              <a:ea typeface="Arial"/>
              <a:cs typeface="Arial"/>
              <a:sym typeface="Arial"/>
            </a:endParaRPr>
          </a:p>
          <a:p>
            <a:pPr indent="0" lvl="0" marL="457200" marR="0" rtl="0" algn="l">
              <a:lnSpc>
                <a:spcPct val="100000"/>
              </a:lnSpc>
              <a:spcBef>
                <a:spcPts val="10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a:p>
            <a:pPr indent="-330200" lvl="0" marL="457200" marR="0" rtl="0" algn="l">
              <a:lnSpc>
                <a:spcPct val="100000"/>
              </a:lnSpc>
              <a:spcBef>
                <a:spcPts val="100"/>
              </a:spcBef>
              <a:spcAft>
                <a:spcPts val="0"/>
              </a:spcAft>
              <a:buClr>
                <a:srgbClr val="FFFFFF"/>
              </a:buClr>
              <a:buSzPts val="1600"/>
              <a:buFont typeface="Arial"/>
              <a:buChar char="●"/>
            </a:pPr>
            <a:r>
              <a:rPr b="0" i="0" lang="en-US" sz="1600" u="none" cap="none" strike="noStrike">
                <a:solidFill>
                  <a:srgbClr val="FFFFFF"/>
                </a:solidFill>
                <a:latin typeface="Arial"/>
                <a:ea typeface="Arial"/>
                <a:cs typeface="Arial"/>
                <a:sym typeface="Arial"/>
              </a:rPr>
              <a:t>Convenience</a:t>
            </a:r>
            <a:endParaRPr b="0" i="0" sz="1600" u="none" cap="none" strike="noStrike">
              <a:solidFill>
                <a:srgbClr val="FFFFFF"/>
              </a:solidFill>
              <a:latin typeface="Arial"/>
              <a:ea typeface="Arial"/>
              <a:cs typeface="Arial"/>
              <a:sym typeface="Arial"/>
            </a:endParaRPr>
          </a:p>
          <a:p>
            <a:pPr indent="0" lvl="0" marL="457200" marR="0" rtl="0" algn="l">
              <a:lnSpc>
                <a:spcPct val="100000"/>
              </a:lnSpc>
              <a:spcBef>
                <a:spcPts val="10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a:p>
            <a:pPr indent="-330200" lvl="0" marL="457200" marR="0" rtl="0" algn="l">
              <a:lnSpc>
                <a:spcPct val="100000"/>
              </a:lnSpc>
              <a:spcBef>
                <a:spcPts val="100"/>
              </a:spcBef>
              <a:spcAft>
                <a:spcPts val="100"/>
              </a:spcAft>
              <a:buClr>
                <a:srgbClr val="FFFFFF"/>
              </a:buClr>
              <a:buSzPts val="1600"/>
              <a:buFont typeface="Arial"/>
              <a:buChar char="●"/>
            </a:pPr>
            <a:r>
              <a:rPr b="0" i="0" lang="en-US" sz="1600" u="none" cap="none" strike="noStrike">
                <a:solidFill>
                  <a:srgbClr val="FFFFFF"/>
                </a:solidFill>
                <a:latin typeface="Arial"/>
                <a:ea typeface="Arial"/>
                <a:cs typeface="Arial"/>
                <a:sym typeface="Arial"/>
              </a:rPr>
              <a:t>Helps operating system to communicate with each other and synchronize their actions.</a:t>
            </a:r>
            <a:endParaRPr b="0" i="0" sz="1600" u="none" cap="none" strike="noStrike">
              <a:solidFill>
                <a:srgbClr val="FFFFFF"/>
              </a:solidFill>
              <a:latin typeface="Arial"/>
              <a:ea typeface="Arial"/>
              <a:cs typeface="Arial"/>
              <a:sym typeface="Arial"/>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921200" y="1509206"/>
            <a:ext cx="7205700" cy="115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US"/>
              <a:t>       </a:t>
            </a:r>
            <a:br>
              <a:rPr lang="en-US"/>
            </a:br>
            <a:r>
              <a:rPr lang="en-US"/>
              <a:t>        </a:t>
            </a:r>
            <a:r>
              <a:rPr lang="en-US" sz="4000">
                <a:latin typeface="Arial"/>
                <a:ea typeface="Arial"/>
                <a:cs typeface="Arial"/>
                <a:sym typeface="Arial"/>
              </a:rPr>
              <a:t>THANK YOU</a:t>
            </a:r>
            <a:endParaRPr sz="4000">
              <a:latin typeface="Arial"/>
              <a:ea typeface="Arial"/>
              <a:cs typeface="Arial"/>
              <a:sym typeface="Aria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104900" y="213875"/>
            <a:ext cx="8229600" cy="459900"/>
          </a:xfrm>
          <a:prstGeom prst="rect">
            <a:avLst/>
          </a:prstGeom>
          <a:noFill/>
          <a:ln>
            <a:noFill/>
          </a:ln>
        </p:spPr>
        <p:txBody>
          <a:bodyPr anchorCtr="0" anchor="t" bIns="91425" lIns="91425" spcFirstLastPara="1" rIns="91425" wrap="square" tIns="91425">
            <a:noAutofit/>
          </a:bodyPr>
          <a:lstStyle/>
          <a:p>
            <a:pPr indent="0" lvl="0" marL="3200400" rtl="0" algn="l">
              <a:lnSpc>
                <a:spcPct val="100000"/>
              </a:lnSpc>
              <a:spcBef>
                <a:spcPts val="0"/>
              </a:spcBef>
              <a:spcAft>
                <a:spcPts val="0"/>
              </a:spcAft>
              <a:buSzPts val="2000"/>
              <a:buNone/>
            </a:pPr>
            <a:r>
              <a:rPr b="1" lang="en-US" sz="2400">
                <a:latin typeface="Arial"/>
                <a:ea typeface="Arial"/>
                <a:cs typeface="Arial"/>
                <a:sym typeface="Arial"/>
              </a:rPr>
              <a:t>Introduction</a:t>
            </a:r>
            <a:endParaRPr b="1" sz="2400">
              <a:latin typeface="Arial"/>
              <a:ea typeface="Arial"/>
              <a:cs typeface="Arial"/>
              <a:sym typeface="Arial"/>
            </a:endParaRPr>
          </a:p>
        </p:txBody>
      </p:sp>
      <p:sp>
        <p:nvSpPr>
          <p:cNvPr id="72" name="Google Shape;72;p12"/>
          <p:cNvSpPr txBox="1"/>
          <p:nvPr/>
        </p:nvSpPr>
        <p:spPr>
          <a:xfrm>
            <a:off x="457200" y="502600"/>
            <a:ext cx="8229600" cy="3603600"/>
          </a:xfrm>
          <a:prstGeom prst="rect">
            <a:avLst/>
          </a:prstGeom>
          <a:noFill/>
          <a:ln>
            <a:noFill/>
          </a:ln>
        </p:spPr>
        <p:txBody>
          <a:bodyPr anchorCtr="0" anchor="t" bIns="91425" lIns="91425" spcFirstLastPara="1" rIns="91425" wrap="square" tIns="91425">
            <a:noAutofit/>
          </a:bodyPr>
          <a:lstStyle/>
          <a:p>
            <a:pPr indent="0" lvl="0" marL="457200" marR="0" rtl="0" algn="just">
              <a:lnSpc>
                <a:spcPct val="100000"/>
              </a:lnSpc>
              <a:spcBef>
                <a:spcPts val="0"/>
              </a:spcBef>
              <a:spcAft>
                <a:spcPts val="0"/>
              </a:spcAft>
              <a:buClr>
                <a:schemeClr val="dk1"/>
              </a:buClr>
              <a:buSzPts val="1100"/>
              <a:buFont typeface="Arial"/>
              <a:buNone/>
            </a:pPr>
            <a:r>
              <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600"/>
              <a:buFont typeface="Arial"/>
              <a:buNone/>
            </a:pPr>
            <a:r>
              <a:rPr b="1" i="0" lang="en-US" sz="1600" u="none" cap="none" strike="noStrike">
                <a:solidFill>
                  <a:srgbClr val="FFFFFF"/>
                </a:solidFill>
                <a:latin typeface="Arial"/>
                <a:ea typeface="Arial"/>
                <a:cs typeface="Arial"/>
                <a:sym typeface="Arial"/>
              </a:rPr>
              <a:t>Inter process communication (IPC)</a:t>
            </a:r>
            <a:r>
              <a:rPr b="0" i="0" lang="en-US" sz="1600" u="none" cap="none" strike="noStrike">
                <a:solidFill>
                  <a:srgbClr val="FFFFFF"/>
                </a:solidFill>
                <a:latin typeface="Arial"/>
                <a:ea typeface="Arial"/>
                <a:cs typeface="Arial"/>
                <a:sym typeface="Arial"/>
              </a:rPr>
              <a:t> is used for exchanging data between multiple threads in one or more processes or programs. The Processes may be running on single or multiple computers connected by a network. The full form of IPC is Inter-process communication.</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chemeClr val="dk1"/>
              </a:buClr>
              <a:buSzPts val="1100"/>
              <a:buFont typeface="Arial"/>
              <a:buNone/>
            </a:pPr>
            <a:r>
              <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It is a set of programming interface which allow a programmer to coordinate activities among various program processes which can run concurrently in an operating system. This allows a specific program to handle many user requests at the same time.</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chemeClr val="dk1"/>
              </a:buClr>
              <a:buSzPts val="1100"/>
              <a:buFont typeface="Arial"/>
              <a:buNone/>
            </a:pPr>
            <a:r>
              <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chemeClr val="dk1"/>
              </a:buClr>
              <a:buSzPts val="1100"/>
              <a:buFont typeface="Arial"/>
              <a:buNone/>
            </a:pPr>
            <a:r>
              <a:rPr b="0" i="0" lang="en-US" sz="1600" u="none" cap="none" strike="noStrike">
                <a:solidFill>
                  <a:srgbClr val="FFFFFF"/>
                </a:solidFill>
                <a:latin typeface="Arial"/>
                <a:ea typeface="Arial"/>
                <a:cs typeface="Arial"/>
                <a:sym typeface="Arial"/>
              </a:rPr>
              <a:t>Since every single user request may result in multiple processes running in the operating system, the process may require to communicate with each other. Each IPC protocol approach has its own advantage and limitation, so it is not unusual for a single program to use all of the IPC methods.</a:t>
            </a:r>
            <a:endParaRPr b="0" i="0" sz="1600" u="none" cap="none" strike="noStrike">
              <a:solidFill>
                <a:srgbClr val="FFFFFF"/>
              </a:solidFill>
              <a:latin typeface="Arial"/>
              <a:ea typeface="Arial"/>
              <a:cs typeface="Arial"/>
              <a:sym typeface="Arial"/>
            </a:endParaRPr>
          </a:p>
          <a:p>
            <a:pPr indent="0" lvl="0" marL="457200" marR="0" rtl="0" algn="just">
              <a:lnSpc>
                <a:spcPct val="100000"/>
              </a:lnSpc>
              <a:spcBef>
                <a:spcPts val="10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a:p>
            <a:pPr indent="0" lvl="0" marL="457200" marR="0" rtl="0" algn="l">
              <a:lnSpc>
                <a:spcPct val="100000"/>
              </a:lnSpc>
              <a:spcBef>
                <a:spcPts val="100"/>
              </a:spcBef>
              <a:spcAft>
                <a:spcPts val="10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1" type="body"/>
          </p:nvPr>
        </p:nvSpPr>
        <p:spPr>
          <a:xfrm>
            <a:off x="343225" y="567070"/>
            <a:ext cx="8290800" cy="419693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2400"/>
              <a:buNone/>
            </a:pPr>
            <a:r>
              <a:t/>
            </a:r>
            <a:endParaRPr sz="1400">
              <a:latin typeface="Arial"/>
              <a:ea typeface="Arial"/>
              <a:cs typeface="Arial"/>
              <a:sym typeface="Arial"/>
            </a:endParaRPr>
          </a:p>
          <a:p>
            <a:pPr indent="0" lvl="0" marL="76200" rtl="0" algn="l">
              <a:lnSpc>
                <a:spcPct val="150000"/>
              </a:lnSpc>
              <a:spcBef>
                <a:spcPts val="600"/>
              </a:spcBef>
              <a:spcAft>
                <a:spcPts val="0"/>
              </a:spcAft>
              <a:buSzPts val="2400"/>
              <a:buNone/>
            </a:pPr>
            <a:r>
              <a:rPr lang="en-US" sz="1600">
                <a:latin typeface="Arial"/>
                <a:ea typeface="Arial"/>
                <a:cs typeface="Arial"/>
                <a:sym typeface="Arial"/>
              </a:rPr>
              <a:t>In most cases an IPC package is used to establish inter-process communication. Depending upon the nature of the chosen IPC, the package sets up a data structure in kernel space. These data structures are often persistent. So once the purpose of IPC has been fulfilled, this set-up needs to be deleted (a clean up operation). The usage pattern of the IPC package in a system (like system V Unix) can be seen by using explicit commands like ipcs. A user can also remove any unused kernel resources by using a command like ipcrm.</a:t>
            </a:r>
            <a:endParaRPr sz="1600">
              <a:latin typeface="Arial"/>
              <a:ea typeface="Arial"/>
              <a:cs typeface="Arial"/>
              <a:sym typeface="Arial"/>
            </a:endParaRPr>
          </a:p>
          <a:p>
            <a:pPr indent="-228600" lvl="0" marL="457200" rtl="0" algn="l">
              <a:lnSpc>
                <a:spcPct val="100000"/>
              </a:lnSpc>
              <a:spcBef>
                <a:spcPts val="600"/>
              </a:spcBef>
              <a:spcAft>
                <a:spcPts val="0"/>
              </a:spcAft>
              <a:buSzPts val="2400"/>
              <a:buNone/>
            </a:pPr>
            <a:r>
              <a:t/>
            </a:r>
            <a:endParaRPr sz="1400">
              <a:latin typeface="Arial"/>
              <a:ea typeface="Arial"/>
              <a:cs typeface="Arial"/>
              <a:sym typeface="Aria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4"/>
          <p:cNvPicPr preferRelativeResize="0"/>
          <p:nvPr/>
        </p:nvPicPr>
        <p:blipFill rotWithShape="1">
          <a:blip r:embed="rId3">
            <a:alphaModFix/>
          </a:blip>
          <a:srcRect b="0" l="0" r="0" t="0"/>
          <a:stretch/>
        </p:blipFill>
        <p:spPr>
          <a:xfrm>
            <a:off x="1136150" y="930325"/>
            <a:ext cx="6343650" cy="4022675"/>
          </a:xfrm>
          <a:prstGeom prst="rect">
            <a:avLst/>
          </a:prstGeom>
          <a:noFill/>
          <a:ln>
            <a:noFill/>
          </a:ln>
        </p:spPr>
      </p:pic>
      <p:sp>
        <p:nvSpPr>
          <p:cNvPr id="83" name="Google Shape;83;p14"/>
          <p:cNvSpPr txBox="1"/>
          <p:nvPr/>
        </p:nvSpPr>
        <p:spPr>
          <a:xfrm>
            <a:off x="930325" y="192475"/>
            <a:ext cx="69720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Arial"/>
                <a:ea typeface="Arial"/>
                <a:cs typeface="Arial"/>
                <a:sym typeface="Arial"/>
              </a:rPr>
              <a:t>Approaches for Inter-Process Communication</a:t>
            </a:r>
            <a:endParaRPr b="1" i="0" sz="2400" u="none" cap="none" strike="noStrike">
              <a:solidFill>
                <a:srgbClr val="FFFFFF"/>
              </a:solidFill>
              <a:latin typeface="Arial"/>
              <a:ea typeface="Arial"/>
              <a:cs typeface="Arial"/>
              <a:sym typeface="Aria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nvSpPr>
        <p:spPr>
          <a:xfrm>
            <a:off x="577450" y="262270"/>
            <a:ext cx="7870200" cy="447500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chemeClr val="lt1"/>
                </a:solidFill>
                <a:latin typeface="Arial"/>
                <a:ea typeface="Arial"/>
                <a:cs typeface="Arial"/>
                <a:sym typeface="Arial"/>
              </a:rPr>
              <a:t>Pipes:</a:t>
            </a:r>
            <a:endParaRPr b="1" i="0" sz="1400" u="none" cap="none" strike="noStrike">
              <a:solidFill>
                <a:schemeClr val="lt1"/>
              </a:solidFill>
              <a:latin typeface="Arial"/>
              <a:ea typeface="Arial"/>
              <a:cs typeface="Arial"/>
              <a:sym typeface="Arial"/>
            </a:endParaRPr>
          </a:p>
          <a:p>
            <a:pPr indent="0" lvl="0" marL="0" marR="0" rtl="0" algn="just">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Pipe is widely used for communication between two related processes. This is a half-duplex method, so the first process communicates with the second process. However, in order to achieve a full-duplex, another pipe is needed.</a:t>
            </a:r>
            <a:endParaRPr b="0" i="0" sz="1400" u="none" cap="none" strike="noStrike">
              <a:solidFill>
                <a:schemeClr val="lt1"/>
              </a:solidFill>
              <a:latin typeface="Arial"/>
              <a:ea typeface="Arial"/>
              <a:cs typeface="Arial"/>
              <a:sym typeface="Arial"/>
            </a:endParaRPr>
          </a:p>
          <a:p>
            <a:pPr indent="0" lvl="0" marL="0" marR="0" rtl="0" algn="just">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In reading the programs, the following interpretations have to be borne in mind:</a:t>
            </a:r>
            <a:endParaRPr b="0" i="0" sz="1400" u="none" cap="none" strike="noStrike">
              <a:solidFill>
                <a:schemeClr val="lt1"/>
              </a:solidFill>
              <a:latin typeface="Arial"/>
              <a:ea typeface="Arial"/>
              <a:cs typeface="Arial"/>
              <a:sym typeface="Arial"/>
            </a:endParaRPr>
          </a:p>
          <a:p>
            <a:pPr indent="0" lvl="0" marL="0" marR="0" rtl="0" algn="just">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1. The pipe is defined by the declaration pipe(p_des). </a:t>
            </a:r>
            <a:endParaRPr b="0" i="0" sz="1400" u="none" cap="none" strike="noStrike">
              <a:solidFill>
                <a:schemeClr val="lt1"/>
              </a:solidFill>
              <a:latin typeface="Arial"/>
              <a:ea typeface="Arial"/>
              <a:cs typeface="Arial"/>
              <a:sym typeface="Arial"/>
            </a:endParaRPr>
          </a:p>
          <a:p>
            <a:pPr indent="0" lvl="0" marL="0" marR="0" rtl="0" algn="just">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2. The dup command replaces the standard I/O channels by pipe descriptors. </a:t>
            </a:r>
            <a:endParaRPr b="0" i="0" sz="1400" u="none" cap="none" strike="noStrike">
              <a:solidFill>
                <a:schemeClr val="lt1"/>
              </a:solidFill>
              <a:latin typeface="Arial"/>
              <a:ea typeface="Arial"/>
              <a:cs typeface="Arial"/>
              <a:sym typeface="Arial"/>
            </a:endParaRPr>
          </a:p>
          <a:p>
            <a:pPr indent="0" lvl="0" marL="0" marR="0" rtl="0" algn="just">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3. The execlp command is used to populate the child process with the desired code. </a:t>
            </a:r>
            <a:endParaRPr b="0" i="0" sz="1400" u="none" cap="none" strike="noStrike">
              <a:solidFill>
                <a:schemeClr val="lt1"/>
              </a:solidFill>
              <a:latin typeface="Arial"/>
              <a:ea typeface="Arial"/>
              <a:cs typeface="Arial"/>
              <a:sym typeface="Arial"/>
            </a:endParaRPr>
          </a:p>
          <a:p>
            <a:pPr indent="0" lvl="0" marL="0" marR="0" rtl="0" algn="just">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4. The close command closes the appropriate ends of the pipe.</a:t>
            </a:r>
            <a:endParaRPr b="0" i="0" sz="1400" u="none" cap="none" strike="noStrike">
              <a:solidFill>
                <a:schemeClr val="lt1"/>
              </a:solidFill>
              <a:latin typeface="Arial"/>
              <a:ea typeface="Arial"/>
              <a:cs typeface="Arial"/>
              <a:sym typeface="Arial"/>
            </a:endParaRPr>
          </a:p>
          <a:p>
            <a:pPr indent="0" lvl="0" marL="0" marR="0" rtl="0" algn="just">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5. The get_str and rev_str processes are pre-compiled to yield the required executables</a:t>
            </a:r>
            <a:endParaRPr b="0" i="0" sz="1400" u="none" cap="none" strike="noStrike">
              <a:solidFill>
                <a:schemeClr val="lt1"/>
              </a:solidFill>
              <a:latin typeface="Arial"/>
              <a:ea typeface="Arial"/>
              <a:cs typeface="Arial"/>
              <a:sym typeface="Arial"/>
            </a:endParaRPr>
          </a:p>
          <a:p>
            <a:pPr indent="0" lvl="0" marL="0" marR="0" rtl="0" algn="just">
              <a:lnSpc>
                <a:spcPct val="100000"/>
              </a:lnSpc>
              <a:spcBef>
                <a:spcPts val="10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just">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It is important to note the following about pipes as an IPC mechanism: </a:t>
            </a:r>
            <a:endParaRPr b="0" i="0" sz="1400" u="none" cap="none" strike="noStrike">
              <a:solidFill>
                <a:schemeClr val="lt1"/>
              </a:solidFill>
              <a:latin typeface="Arial"/>
              <a:ea typeface="Arial"/>
              <a:cs typeface="Arial"/>
              <a:sym typeface="Arial"/>
            </a:endParaRPr>
          </a:p>
          <a:p>
            <a:pPr indent="-342900" lvl="0" marL="342900" marR="0" rtl="0" algn="just">
              <a:lnSpc>
                <a:spcPct val="100000"/>
              </a:lnSpc>
              <a:spcBef>
                <a:spcPts val="10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Unix pipes are buffers managed from within the kernel. </a:t>
            </a:r>
            <a:endParaRPr b="0" i="0" sz="1400" u="none" cap="none" strike="noStrike">
              <a:solidFill>
                <a:schemeClr val="lt1"/>
              </a:solidFill>
              <a:latin typeface="Arial"/>
              <a:ea typeface="Arial"/>
              <a:cs typeface="Arial"/>
              <a:sym typeface="Arial"/>
            </a:endParaRPr>
          </a:p>
          <a:p>
            <a:pPr indent="-342900" lvl="0" marL="342900" marR="0" rtl="0" algn="just">
              <a:lnSpc>
                <a:spcPct val="100000"/>
              </a:lnSpc>
              <a:spcBef>
                <a:spcPts val="10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Pipes are useful when both the processes are schedulable and are resident on the same machine. So, pipes are not useful for processes across networks. </a:t>
            </a:r>
            <a:endParaRPr b="0" i="0" sz="1400" u="none" cap="none" strike="noStrike">
              <a:solidFill>
                <a:schemeClr val="lt1"/>
              </a:solidFill>
              <a:latin typeface="Arial"/>
              <a:ea typeface="Arial"/>
              <a:cs typeface="Arial"/>
              <a:sym typeface="Arial"/>
            </a:endParaRPr>
          </a:p>
          <a:p>
            <a:pPr indent="-342900" lvl="0" marL="342900" marR="0" rtl="0" algn="just">
              <a:lnSpc>
                <a:spcPct val="100000"/>
              </a:lnSpc>
              <a:spcBef>
                <a:spcPts val="10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 The read end of a pipe reads any way. It does not matter which process is connected to the write end of the pipe. Therefore, this is a very insecure mode of communication.</a:t>
            </a:r>
            <a:endParaRPr b="0" i="0" sz="1400" u="none" cap="none" strike="noStrike">
              <a:solidFill>
                <a:schemeClr val="lt1"/>
              </a:solidFill>
              <a:latin typeface="Arial"/>
              <a:ea typeface="Arial"/>
              <a:cs typeface="Arial"/>
              <a:sym typeface="Arial"/>
            </a:endParaRPr>
          </a:p>
          <a:p>
            <a:pPr indent="-342900" lvl="0" marL="342900" marR="0" rtl="0" algn="just">
              <a:lnSpc>
                <a:spcPct val="100000"/>
              </a:lnSpc>
              <a:spcBef>
                <a:spcPts val="10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 Pipes cannot support broadcast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chemeClr val="dk1"/>
              </a:buClr>
              <a:buSzPts val="11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nvSpPr>
        <p:spPr>
          <a:xfrm>
            <a:off x="311887" y="233915"/>
            <a:ext cx="8672369" cy="4184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Message Passing</a:t>
            </a:r>
            <a:r>
              <a:rPr b="0" i="0" lang="en-US"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Message passing, refers to the sending of a message to a process which can be an object, parallel process, subroutine, function or thread. This message can be used to invoke another process, directly or indirectly. Message passing is especially useful in object-oriented programming and parallel programming when a single message (in the form of a signal, data packet or function) is sent to a recipient.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Message passing relies on the process and its supporting organization to call the actual code to run. It is basically communication between two processes, subroutines, or functions within a program. Modern computer software largely uses message passing to implement efficient programming techniques. In networks such as the Internet, where objects may also be working from various computers, the process of message passing plays an important role. Channels are an efficient way to implement message passing in modern systems.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nvSpPr>
        <p:spPr>
          <a:xfrm>
            <a:off x="212651" y="290623"/>
            <a:ext cx="8267199" cy="435107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rgbClr val="FFFFFF"/>
                </a:solidFill>
                <a:latin typeface="Arial"/>
                <a:ea typeface="Arial"/>
                <a:cs typeface="Arial"/>
                <a:sym typeface="Arial"/>
              </a:rPr>
              <a:t>Message Queues:</a:t>
            </a:r>
            <a:endParaRPr b="1"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600"/>
              <a:buFont typeface="Arial"/>
              <a:buNone/>
            </a:pPr>
            <a:r>
              <a:rPr b="0" i="0" lang="en-US" sz="1600" u="none" cap="none" strike="noStrike">
                <a:solidFill>
                  <a:srgbClr val="FFFFFF"/>
                </a:solidFill>
                <a:latin typeface="Arial"/>
                <a:ea typeface="Arial"/>
                <a:cs typeface="Arial"/>
                <a:sym typeface="Arial"/>
              </a:rPr>
              <a:t>A message queue is a linked list of messages stored within the kernel. It is identified by a message queue identifier. This method offers communication between single or multiple processes with full-duplex capacity.</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A new queue is created or an existing queue opened by </a:t>
            </a:r>
            <a:r>
              <a:rPr b="1" i="0" lang="en-US" sz="1400" u="none" cap="none" strike="noStrike">
                <a:solidFill>
                  <a:schemeClr val="lt1"/>
                </a:solidFill>
                <a:latin typeface="Arial"/>
                <a:ea typeface="Arial"/>
                <a:cs typeface="Arial"/>
                <a:sym typeface="Arial"/>
              </a:rPr>
              <a:t>msgget()</a:t>
            </a:r>
            <a:r>
              <a:rPr b="0" i="0" lang="en-US"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br>
              <a:rPr b="0" i="0" lang="en-US" sz="1400" u="none" cap="none" strike="noStrike">
                <a:solidFill>
                  <a:schemeClr val="lt1"/>
                </a:solidFill>
                <a:latin typeface="Arial"/>
                <a:ea typeface="Arial"/>
                <a:cs typeface="Arial"/>
                <a:sym typeface="Arial"/>
              </a:rPr>
            </a:br>
            <a:r>
              <a:rPr b="0" i="0" lang="en-US" sz="1400" u="none" cap="none" strike="noStrike">
                <a:solidFill>
                  <a:schemeClr val="lt1"/>
                </a:solidFill>
                <a:latin typeface="Arial"/>
                <a:ea typeface="Arial"/>
                <a:cs typeface="Arial"/>
                <a:sym typeface="Arial"/>
              </a:rPr>
              <a:t>New messages are added to the end of a queue by </a:t>
            </a:r>
            <a:r>
              <a:rPr b="1" i="0" lang="en-US" sz="1400" u="none" cap="none" strike="noStrike">
                <a:solidFill>
                  <a:schemeClr val="lt1"/>
                </a:solidFill>
                <a:latin typeface="Arial"/>
                <a:ea typeface="Arial"/>
                <a:cs typeface="Arial"/>
                <a:sym typeface="Arial"/>
              </a:rPr>
              <a:t>msgsnd()</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Messages are fetched from a queue by </a:t>
            </a:r>
            <a:r>
              <a:rPr b="1" i="0" lang="en-US" sz="1400" u="none" cap="none" strike="noStrike">
                <a:solidFill>
                  <a:schemeClr val="lt1"/>
                </a:solidFill>
                <a:latin typeface="Arial"/>
                <a:ea typeface="Arial"/>
                <a:cs typeface="Arial"/>
                <a:sym typeface="Arial"/>
              </a:rPr>
              <a:t>msgrcv()</a:t>
            </a:r>
            <a:r>
              <a:rPr b="0" i="0" lang="en-US" sz="1400" u="none" cap="none" strike="noStrike">
                <a:solidFill>
                  <a:schemeClr val="lt1"/>
                </a:solidFill>
                <a:latin typeface="Arial"/>
                <a:ea typeface="Arial"/>
                <a:cs typeface="Arial"/>
                <a:sym typeface="Arial"/>
              </a:rPr>
              <a: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ftok(): is use to generate a unique key.</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All processes can exchange information through access to a common system message queue. The sending process places a message (via some (OS) message-passing module) onto a queue which can be read by another process. Each message is given an identification or type so that processes can select the appropriate message. Process must share a common key in order to gain access to the queue in the first place.</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chemeClr val="dk1"/>
              </a:buClr>
              <a:buSzPts val="1100"/>
              <a:buFont typeface="Arial"/>
              <a:buNone/>
            </a:pPr>
            <a:r>
              <a:t/>
            </a:r>
            <a:endParaRPr b="0" i="0" sz="16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t/>
            </a:r>
            <a:endParaRPr b="0" i="0" sz="1400" u="none" cap="none" strike="noStrike">
              <a:solidFill>
                <a:srgbClr val="FFFFFF"/>
              </a:solidFill>
              <a:latin typeface="Cousine"/>
              <a:ea typeface="Cousine"/>
              <a:cs typeface="Cousine"/>
              <a:sym typeface="Cousine"/>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523975" y="127591"/>
            <a:ext cx="7806300" cy="48130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400" u="none" cap="none" strike="noStrike">
                <a:solidFill>
                  <a:srgbClr val="FFFFFF"/>
                </a:solidFill>
                <a:latin typeface="Arial"/>
                <a:ea typeface="Arial"/>
                <a:cs typeface="Arial"/>
                <a:sym typeface="Arial"/>
              </a:rPr>
              <a:t>Shared Memory:</a:t>
            </a:r>
            <a:endParaRPr b="1" i="0" sz="14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Shared memory is a memory shared between two or more processes that are established using shared memory between all the processes. This type of memory requires to protected from each other by synchronizing access across all the processes.</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100"/>
              </a:spcBef>
              <a:spcAft>
                <a:spcPts val="0"/>
              </a:spcAft>
              <a:buClr>
                <a:schemeClr val="dk1"/>
              </a:buClr>
              <a:buSzPts val="1100"/>
              <a:buFont typeface="Arial"/>
              <a:buNone/>
            </a:pPr>
            <a:r>
              <a:rPr b="0" i="0" lang="en-US" sz="1400" u="none" cap="none" strike="noStrike">
                <a:solidFill>
                  <a:schemeClr val="lt1"/>
                </a:solidFill>
                <a:latin typeface="Arial"/>
                <a:ea typeface="Arial"/>
                <a:cs typeface="Arial"/>
                <a:sym typeface="Arial"/>
              </a:rPr>
              <a:t>Inter-related process communication is performed using Pipes or Named Pipes. Unrelated processes (say one process running in one terminal and another process in another terminal) communication can be performed using Named Pipes or through popular IPC techniques of Shared Memory and Message Queues.</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chemeClr val="dk1"/>
              </a:buClr>
              <a:buSzPts val="1100"/>
              <a:buFont typeface="Arial"/>
              <a:buNone/>
            </a:pPr>
            <a:r>
              <a:t/>
            </a:r>
            <a:endParaRPr b="0" i="0" sz="14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We know that to communicate between two or more processes, we use shared memory but before using the shared memory what needs to be done with the system calls, let us see this −</a:t>
            </a:r>
            <a:endParaRPr b="0" i="0" sz="1400" u="none" cap="none" strike="noStrike">
              <a:solidFill>
                <a:schemeClr val="lt1"/>
              </a:solidFill>
              <a:latin typeface="Arial"/>
              <a:ea typeface="Arial"/>
              <a:cs typeface="Arial"/>
              <a:sym typeface="Arial"/>
            </a:endParaRPr>
          </a:p>
          <a:p>
            <a:pPr indent="-8890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Create the shared memory segment or use an already created shared memory segment (shmget())</a:t>
            </a:r>
            <a:endParaRPr b="0" i="0" sz="1400" u="none" cap="none" strike="noStrike">
              <a:solidFill>
                <a:schemeClr val="lt1"/>
              </a:solidFill>
              <a:latin typeface="Arial"/>
              <a:ea typeface="Arial"/>
              <a:cs typeface="Arial"/>
              <a:sym typeface="Arial"/>
            </a:endParaRPr>
          </a:p>
          <a:p>
            <a:pPr indent="-8890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Attach the process to the already created shared memory segment (shmat())</a:t>
            </a:r>
            <a:endParaRPr b="0" i="0" sz="1400" u="none" cap="none" strike="noStrike">
              <a:solidFill>
                <a:schemeClr val="lt1"/>
              </a:solidFill>
              <a:latin typeface="Arial"/>
              <a:ea typeface="Arial"/>
              <a:cs typeface="Arial"/>
              <a:sym typeface="Arial"/>
            </a:endParaRPr>
          </a:p>
          <a:p>
            <a:pPr indent="-8890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Detach the process from the already attached shared memory segment (shmdt())</a:t>
            </a:r>
            <a:endParaRPr b="0" i="0" sz="1400" u="none" cap="none" strike="noStrike">
              <a:solidFill>
                <a:schemeClr val="lt1"/>
              </a:solidFill>
              <a:latin typeface="Arial"/>
              <a:ea typeface="Arial"/>
              <a:cs typeface="Arial"/>
              <a:sym typeface="Arial"/>
            </a:endParaRPr>
          </a:p>
          <a:p>
            <a:pPr indent="-8890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Control operations on the shared memory segment (shmctl())</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chemeClr val="dk1"/>
              </a:buClr>
              <a:buSzPts val="1100"/>
              <a:buFont typeface="Arial"/>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343225" y="276447"/>
            <a:ext cx="8290800" cy="448755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00"/>
              </a:spcBef>
              <a:spcAft>
                <a:spcPts val="0"/>
              </a:spcAft>
              <a:buClr>
                <a:schemeClr val="dk1"/>
              </a:buClr>
              <a:buSzPts val="1100"/>
              <a:buFont typeface="Arial"/>
              <a:buNone/>
            </a:pPr>
            <a:r>
              <a:t/>
            </a:r>
            <a:endParaRPr b="1" sz="1400">
              <a:solidFill>
                <a:srgbClr val="FFFFFF"/>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t/>
            </a:r>
            <a:endParaRPr b="1" sz="1400">
              <a:solidFill>
                <a:srgbClr val="FFFFFF"/>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b="1" lang="en-US" sz="1400">
                <a:solidFill>
                  <a:srgbClr val="FFFFFF"/>
                </a:solidFill>
                <a:latin typeface="Arial"/>
                <a:ea typeface="Arial"/>
                <a:cs typeface="Arial"/>
                <a:sym typeface="Arial"/>
              </a:rPr>
              <a:t>Direct Communication:</a:t>
            </a:r>
            <a:endParaRPr b="1" sz="1400">
              <a:solidFill>
                <a:srgbClr val="FFFFFF"/>
              </a:solidFill>
              <a:latin typeface="Arial"/>
              <a:ea typeface="Arial"/>
              <a:cs typeface="Arial"/>
              <a:sym typeface="Arial"/>
            </a:endParaRPr>
          </a:p>
          <a:p>
            <a:pPr indent="0" lvl="0" marL="0" rtl="0" algn="l">
              <a:lnSpc>
                <a:spcPct val="100000"/>
              </a:lnSpc>
              <a:spcBef>
                <a:spcPts val="100"/>
              </a:spcBef>
              <a:spcAft>
                <a:spcPts val="0"/>
              </a:spcAft>
              <a:buSzPts val="2400"/>
              <a:buNone/>
            </a:pPr>
            <a:r>
              <a:rPr lang="en-US" sz="1400">
                <a:solidFill>
                  <a:srgbClr val="FFFFFF"/>
                </a:solidFill>
                <a:latin typeface="Arial"/>
                <a:ea typeface="Arial"/>
                <a:cs typeface="Arial"/>
                <a:sym typeface="Arial"/>
              </a:rPr>
              <a:t>In this type of inter-process communication process, should name each other explicitly. In this method, a link is established between one pair of communicating processes, and between each pair, only one link exists.</a:t>
            </a:r>
            <a:endParaRPr sz="1400">
              <a:solidFill>
                <a:srgbClr val="FFFFFF"/>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Processes must name each other explicitly: –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send (P, message) – send a message to process P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receive(Q, message) – receive a message from process Q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Properties of communication link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Links are established automatically.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A link is associated with exactly one pair of communicating processes. </a:t>
            </a:r>
            <a:endParaRPr sz="1400">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rPr lang="en-US" sz="1400">
                <a:latin typeface="Arial"/>
                <a:ea typeface="Arial"/>
                <a:cs typeface="Arial"/>
                <a:sym typeface="Arial"/>
              </a:rPr>
              <a:t>– The link may be unidirectional (e.g. signaling), but is usually bi-directional (e.g. sockets)</a:t>
            </a:r>
            <a:r>
              <a:rPr lang="en-US" sz="1100"/>
              <a:t>. </a:t>
            </a:r>
            <a:endParaRPr sz="1100"/>
          </a:p>
          <a:p>
            <a:pPr indent="0" lvl="0" marL="0" rtl="0" algn="l">
              <a:lnSpc>
                <a:spcPct val="100000"/>
              </a:lnSpc>
              <a:spcBef>
                <a:spcPts val="100"/>
              </a:spcBef>
              <a:spcAft>
                <a:spcPts val="0"/>
              </a:spcAft>
              <a:buClr>
                <a:schemeClr val="dk1"/>
              </a:buClr>
              <a:buSzPts val="1100"/>
              <a:buFont typeface="Arial"/>
              <a:buNone/>
            </a:pPr>
            <a:r>
              <a:t/>
            </a:r>
            <a:endParaRPr sz="1400">
              <a:solidFill>
                <a:srgbClr val="FFFFFF"/>
              </a:solidFill>
              <a:latin typeface="Arial"/>
              <a:ea typeface="Arial"/>
              <a:cs typeface="Arial"/>
              <a:sym typeface="Arial"/>
            </a:endParaRPr>
          </a:p>
          <a:p>
            <a:pPr indent="0" lvl="0" marL="0" rtl="0" algn="l">
              <a:lnSpc>
                <a:spcPct val="100000"/>
              </a:lnSpc>
              <a:spcBef>
                <a:spcPts val="100"/>
              </a:spcBef>
              <a:spcAft>
                <a:spcPts val="0"/>
              </a:spcAft>
              <a:buClr>
                <a:schemeClr val="dk1"/>
              </a:buClr>
              <a:buSzPts val="1100"/>
              <a:buFont typeface="Arial"/>
              <a:buNone/>
            </a:pPr>
            <a:r>
              <a:t/>
            </a:r>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