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Lexend Deca"/>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exendDeca-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ea947ae30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ea947ae3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ea947ae30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ea947ae3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ea947ae30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ea947ae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ea947ae30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ea947ae3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ea947ae30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ea947ae3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ea947ae30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ea947ae3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ea947ae30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ea947ae3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ea947ae30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ea947ae3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ea947ae30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ea947ae3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ea947ae30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ea947ae3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ea947ae30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ea947ae3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ea947ae30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ea947ae3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ea947ae30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ea947ae3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ea947ae30_0_2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ea947ae3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ea947ae30_0_2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ea947ae3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ea947ae30_0_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ea947ae3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ea947ae30_0_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ea947ae3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ea947ae30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ea947ae3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ea947ae30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ea947ae3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ea947ae30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ea947ae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ea947ae30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ea947ae3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monkeylearn.com/blog/practical-explanation-naive-bayes-classifier/#feature-enginee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44200" y="378325"/>
            <a:ext cx="5142000" cy="2502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rgbClr val="A64D79"/>
                </a:solidFill>
                <a:highlight>
                  <a:srgbClr val="FFFFFF"/>
                </a:highlight>
              </a:rPr>
              <a:t>Support Vector Machine</a:t>
            </a:r>
            <a:endParaRPr>
              <a:solidFill>
                <a:srgbClr val="A64D79"/>
              </a:solidFill>
              <a:highlight>
                <a:srgbClr val="FFFFFF"/>
              </a:highlight>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67" name="Google Shape;67;p13"/>
          <p:cNvSpPr txBox="1"/>
          <p:nvPr/>
        </p:nvSpPr>
        <p:spPr>
          <a:xfrm>
            <a:off x="128325" y="3122450"/>
            <a:ext cx="4202400" cy="14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Devansh Awasthi (ENG17CS0065)</a:t>
            </a:r>
            <a:endParaRPr sz="1600">
              <a:solidFill>
                <a:srgbClr val="FFFFFF"/>
              </a:solidFill>
            </a:endParaRPr>
          </a:p>
          <a:p>
            <a:pPr indent="0" lvl="0" marL="0" rtl="0" algn="l">
              <a:spcBef>
                <a:spcPts val="0"/>
              </a:spcBef>
              <a:spcAft>
                <a:spcPts val="0"/>
              </a:spcAft>
              <a:buNone/>
            </a:pPr>
            <a:r>
              <a:rPr lang="en" sz="1600">
                <a:solidFill>
                  <a:srgbClr val="FFFFFF"/>
                </a:solidFill>
              </a:rPr>
              <a:t>Deepak Purohit (ENG17CS0062)</a:t>
            </a:r>
            <a:endParaRPr sz="1600">
              <a:solidFill>
                <a:srgbClr val="FFFFFF"/>
              </a:solidFill>
            </a:endParaRPr>
          </a:p>
          <a:p>
            <a:pPr indent="0" lvl="0" marL="0" rtl="0" algn="l">
              <a:spcBef>
                <a:spcPts val="0"/>
              </a:spcBef>
              <a:spcAft>
                <a:spcPts val="0"/>
              </a:spcAft>
              <a:buNone/>
            </a:pPr>
            <a:r>
              <a:rPr lang="en" sz="1600">
                <a:solidFill>
                  <a:srgbClr val="FFFFFF"/>
                </a:solidFill>
              </a:rPr>
              <a:t>BVM Anirudh (ENG17CS0048)</a:t>
            </a:r>
            <a:endParaRPr sz="1600">
              <a:solidFill>
                <a:srgbClr val="FFFFFF"/>
              </a:solidFill>
            </a:endParaRPr>
          </a:p>
          <a:p>
            <a:pPr indent="0" lvl="0" marL="0" rtl="0" algn="l">
              <a:spcBef>
                <a:spcPts val="0"/>
              </a:spcBef>
              <a:spcAft>
                <a:spcPts val="0"/>
              </a:spcAft>
              <a:buNone/>
            </a:pPr>
            <a:r>
              <a:rPr lang="en" sz="1600">
                <a:solidFill>
                  <a:srgbClr val="FFFFFF"/>
                </a:solidFill>
              </a:rPr>
              <a:t>Dhruva Santosh (ENG17CS0070)</a:t>
            </a:r>
            <a:endParaRPr sz="1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2" type="body"/>
          </p:nvPr>
        </p:nvSpPr>
        <p:spPr>
          <a:xfrm>
            <a:off x="556675" y="326000"/>
            <a:ext cx="7923900" cy="38766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500">
                <a:solidFill>
                  <a:srgbClr val="FFFFFF"/>
                </a:solidFill>
                <a:latin typeface="Arial"/>
                <a:ea typeface="Arial"/>
                <a:cs typeface="Arial"/>
                <a:sym typeface="Arial"/>
              </a:rPr>
              <a:t>Each beta is a parameter for one of the many dimensions we have in our space.Therefore, if we have a point X that satisfies the above equation then it means the point is on the hyperplane. In other words, if we have a point, in say 5-dimensional space, then X1 to X4 will have different value for one single point in that space and if after you put up the values in the equation above the equation ends up to be equal to zero then it means the point lies on the hyperplane.This means if the equation holds value less than zero, the point does not lies on the plain but rather below the hyperplane.</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b="1" lang="en" sz="1500">
                <a:solidFill>
                  <a:srgbClr val="FFFFFF"/>
                </a:solidFill>
                <a:latin typeface="Arial"/>
                <a:ea typeface="Arial"/>
                <a:cs typeface="Arial"/>
                <a:sym typeface="Arial"/>
              </a:rPr>
              <a:t>                                         ẞ</a:t>
            </a:r>
            <a:r>
              <a:rPr b="1" baseline="-25000" lang="en" sz="1500">
                <a:solidFill>
                  <a:srgbClr val="FFFFFF"/>
                </a:solidFill>
                <a:latin typeface="Arial"/>
                <a:ea typeface="Arial"/>
                <a:cs typeface="Arial"/>
                <a:sym typeface="Arial"/>
              </a:rPr>
              <a:t>0</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p</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p</a:t>
            </a:r>
            <a:r>
              <a:rPr b="1" lang="en" sz="1500">
                <a:solidFill>
                  <a:srgbClr val="FFFFFF"/>
                </a:solidFill>
                <a:latin typeface="Arial"/>
                <a:ea typeface="Arial"/>
                <a:cs typeface="Arial"/>
                <a:sym typeface="Arial"/>
              </a:rPr>
              <a:t>&lt; 0</a:t>
            </a:r>
            <a:endParaRPr b="1"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b="1"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lang="en" sz="1600">
                <a:solidFill>
                  <a:srgbClr val="FFFFFF"/>
                </a:solidFill>
                <a:latin typeface="Georgia"/>
                <a:ea typeface="Georgia"/>
                <a:cs typeface="Georgia"/>
                <a:sym typeface="Georgia"/>
              </a:rPr>
              <a:t>And, if the points lie on the upper side of the plain then the equation holds like this:</a:t>
            </a:r>
            <a:endParaRPr sz="1600">
              <a:solidFill>
                <a:srgbClr val="FFFFFF"/>
              </a:solidFill>
              <a:latin typeface="Georgia"/>
              <a:ea typeface="Georgia"/>
              <a:cs typeface="Georgia"/>
              <a:sym typeface="Georgia"/>
            </a:endParaRPr>
          </a:p>
          <a:p>
            <a:pPr indent="0" lvl="0" marL="0" rtl="0" algn="l">
              <a:lnSpc>
                <a:spcPct val="100000"/>
              </a:lnSpc>
              <a:spcBef>
                <a:spcPts val="100"/>
              </a:spcBef>
              <a:spcAft>
                <a:spcPts val="0"/>
              </a:spcAft>
              <a:buNone/>
            </a:pPr>
            <a:r>
              <a:t/>
            </a:r>
            <a:endParaRPr sz="1600">
              <a:solidFill>
                <a:srgbClr val="FFFFFF"/>
              </a:solidFill>
              <a:latin typeface="Georgia"/>
              <a:ea typeface="Georgia"/>
              <a:cs typeface="Georgia"/>
              <a:sym typeface="Georgia"/>
            </a:endParaRPr>
          </a:p>
          <a:p>
            <a:pPr indent="0" lvl="0" marL="0" rtl="0" algn="l">
              <a:lnSpc>
                <a:spcPct val="100000"/>
              </a:lnSpc>
              <a:spcBef>
                <a:spcPts val="100"/>
              </a:spcBef>
              <a:spcAft>
                <a:spcPts val="0"/>
              </a:spcAft>
              <a:buNone/>
            </a:pPr>
            <a:r>
              <a:rPr b="1" lang="en" sz="1500">
                <a:solidFill>
                  <a:srgbClr val="FFFFFF"/>
                </a:solidFill>
                <a:latin typeface="Arial"/>
                <a:ea typeface="Arial"/>
                <a:cs typeface="Arial"/>
                <a:sym typeface="Arial"/>
              </a:rPr>
              <a:t>                                          ẞ</a:t>
            </a:r>
            <a:r>
              <a:rPr b="1" baseline="-25000" lang="en" sz="1500">
                <a:solidFill>
                  <a:srgbClr val="FFFFFF"/>
                </a:solidFill>
                <a:latin typeface="Arial"/>
                <a:ea typeface="Arial"/>
                <a:cs typeface="Arial"/>
                <a:sym typeface="Arial"/>
              </a:rPr>
              <a:t>0</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p</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p </a:t>
            </a:r>
            <a:r>
              <a:rPr b="1" lang="en" sz="1500" u="sng">
                <a:solidFill>
                  <a:srgbClr val="FFFFFF"/>
                </a:solidFill>
                <a:latin typeface="Arial"/>
                <a:ea typeface="Arial"/>
                <a:cs typeface="Arial"/>
                <a:sym typeface="Arial"/>
              </a:rPr>
              <a:t>&gt;</a:t>
            </a:r>
            <a:r>
              <a:rPr b="1" lang="en" sz="1500">
                <a:solidFill>
                  <a:srgbClr val="FFFFFF"/>
                </a:solidFill>
                <a:latin typeface="Arial"/>
                <a:ea typeface="Arial"/>
                <a:cs typeface="Arial"/>
                <a:sym typeface="Arial"/>
              </a:rPr>
              <a:t> 0</a:t>
            </a:r>
            <a:endParaRPr b="1" sz="1500">
              <a:solidFill>
                <a:srgbClr val="FFFFFF"/>
              </a:solidFill>
              <a:latin typeface="Arial"/>
              <a:ea typeface="Arial"/>
              <a:cs typeface="Arial"/>
              <a:sym typeface="Arial"/>
            </a:endParaRPr>
          </a:p>
          <a:p>
            <a:pPr indent="0" lvl="0" marL="0" rtl="0" algn="l">
              <a:lnSpc>
                <a:spcPct val="100000"/>
              </a:lnSpc>
              <a:spcBef>
                <a:spcPts val="100"/>
              </a:spcBef>
              <a:spcAft>
                <a:spcPts val="100"/>
              </a:spcAft>
              <a:buNone/>
            </a:pPr>
            <a:r>
              <a:t/>
            </a:r>
            <a:endParaRPr sz="1600">
              <a:solidFill>
                <a:srgbClr val="FFFFFF"/>
              </a:solidFill>
              <a:latin typeface="Georgia"/>
              <a:ea typeface="Georgia"/>
              <a:cs typeface="Georgia"/>
              <a:sym typeface="Georgia"/>
            </a:endParaRPr>
          </a:p>
        </p:txBody>
      </p:sp>
      <p:sp>
        <p:nvSpPr>
          <p:cNvPr id="124" name="Google Shape;124;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3"/>
          <p:cNvPicPr preferRelativeResize="0"/>
          <p:nvPr/>
        </p:nvPicPr>
        <p:blipFill>
          <a:blip r:embed="rId3">
            <a:alphaModFix/>
          </a:blip>
          <a:stretch>
            <a:fillRect/>
          </a:stretch>
        </p:blipFill>
        <p:spPr>
          <a:xfrm>
            <a:off x="3290888" y="152400"/>
            <a:ext cx="5428027" cy="4838699"/>
          </a:xfrm>
          <a:prstGeom prst="rect">
            <a:avLst/>
          </a:prstGeom>
          <a:noFill/>
          <a:ln>
            <a:noFill/>
          </a:ln>
        </p:spPr>
      </p:pic>
      <p:sp>
        <p:nvSpPr>
          <p:cNvPr id="131" name="Google Shape;131;p23"/>
          <p:cNvSpPr txBox="1"/>
          <p:nvPr/>
        </p:nvSpPr>
        <p:spPr>
          <a:xfrm>
            <a:off x="352850" y="1956900"/>
            <a:ext cx="2823000" cy="9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rPr>
              <a:t>Above two equations define these two different class of dots.</a:t>
            </a:r>
            <a:endParaRPr sz="15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17975" y="192475"/>
            <a:ext cx="8811300" cy="699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Classification Using </a:t>
            </a:r>
            <a:r>
              <a:rPr lang="en"/>
              <a:t>Separate</a:t>
            </a:r>
            <a:r>
              <a:rPr lang="en"/>
              <a:t> Hyperplane</a:t>
            </a:r>
            <a:endParaRPr/>
          </a:p>
        </p:txBody>
      </p:sp>
      <p:sp>
        <p:nvSpPr>
          <p:cNvPr id="137" name="Google Shape;137;p24"/>
          <p:cNvSpPr txBox="1"/>
          <p:nvPr>
            <p:ph idx="2" type="body"/>
          </p:nvPr>
        </p:nvSpPr>
        <p:spPr>
          <a:xfrm>
            <a:off x="217975" y="1352550"/>
            <a:ext cx="8009400" cy="3155100"/>
          </a:xfrm>
          <a:prstGeom prst="rect">
            <a:avLst/>
          </a:prstGeom>
        </p:spPr>
        <p:txBody>
          <a:bodyPr anchorCtr="0" anchor="t" bIns="0" lIns="0" spcFirstLastPara="1" rIns="0" wrap="square" tIns="0">
            <a:noAutofit/>
          </a:bodyPr>
          <a:lstStyle/>
          <a:p>
            <a:pPr indent="-323850" lvl="0" marL="457200" rtl="0" algn="l">
              <a:spcBef>
                <a:spcPts val="600"/>
              </a:spcBef>
              <a:spcAft>
                <a:spcPts val="0"/>
              </a:spcAft>
              <a:buSzPts val="1500"/>
              <a:buFont typeface="Arial"/>
              <a:buChar char="●"/>
            </a:pPr>
            <a:r>
              <a:rPr lang="en" sz="1500">
                <a:latin typeface="Arial"/>
                <a:ea typeface="Arial"/>
                <a:cs typeface="Arial"/>
                <a:sym typeface="Arial"/>
              </a:rPr>
              <a:t>In a binary classification problem, given a linearly separable data set, the optimal separating hyperplane is the one that correctly classifies all the data while being farthest away from the data points. In this respect, it is said to be the hyperplane that maximizes the margin, defined as the distance from the hyperplane to the closest data point.</a:t>
            </a:r>
            <a:endParaRPr sz="1500">
              <a:latin typeface="Arial"/>
              <a:ea typeface="Arial"/>
              <a:cs typeface="Arial"/>
              <a:sym typeface="Arial"/>
            </a:endParaRPr>
          </a:p>
          <a:p>
            <a:pPr indent="0" lvl="0" marL="457200" rtl="0" algn="l">
              <a:spcBef>
                <a:spcPts val="600"/>
              </a:spcBef>
              <a:spcAft>
                <a:spcPts val="0"/>
              </a:spcAft>
              <a:buNone/>
            </a:pPr>
            <a:r>
              <a:t/>
            </a:r>
            <a:endParaRPr sz="1500">
              <a:latin typeface="Arial"/>
              <a:ea typeface="Arial"/>
              <a:cs typeface="Arial"/>
              <a:sym typeface="Arial"/>
            </a:endParaRPr>
          </a:p>
          <a:p>
            <a:pPr indent="-323850" lvl="0" marL="457200" rtl="0" algn="l">
              <a:spcBef>
                <a:spcPts val="600"/>
              </a:spcBef>
              <a:spcAft>
                <a:spcPts val="0"/>
              </a:spcAft>
              <a:buSzPts val="1500"/>
              <a:buFont typeface="Arial"/>
              <a:buChar char="●"/>
            </a:pPr>
            <a:r>
              <a:rPr lang="en" sz="1500">
                <a:latin typeface="Arial"/>
                <a:ea typeface="Arial"/>
                <a:cs typeface="Arial"/>
                <a:sym typeface="Arial"/>
              </a:rPr>
              <a:t>New test points are drawn according to the same distribution as the training data. Thus, if the separating hyperplane is far away from the data points, previously unseen test points will most likely fall far away from the hyperplane or in the margin. As a consequence, the larger the margin is, the less likely the points are to fall on the wrong side of the hyperplane.</a:t>
            </a:r>
            <a:endParaRPr sz="1500">
              <a:latin typeface="Arial"/>
              <a:ea typeface="Arial"/>
              <a:cs typeface="Arial"/>
              <a:sym typeface="Arial"/>
            </a:endParaRPr>
          </a:p>
          <a:p>
            <a:pPr indent="0" lvl="0" marL="0" rtl="0" algn="l">
              <a:spcBef>
                <a:spcPts val="600"/>
              </a:spcBef>
              <a:spcAft>
                <a:spcPts val="0"/>
              </a:spcAft>
              <a:buNone/>
            </a:pPr>
            <a:r>
              <a:t/>
            </a:r>
            <a:endParaRPr sz="1500">
              <a:latin typeface="Arial"/>
              <a:ea typeface="Arial"/>
              <a:cs typeface="Arial"/>
              <a:sym typeface="Arial"/>
            </a:endParaRPr>
          </a:p>
          <a:p>
            <a:pPr indent="0" lvl="0" marL="0" rtl="0" algn="l">
              <a:spcBef>
                <a:spcPts val="600"/>
              </a:spcBef>
              <a:spcAft>
                <a:spcPts val="0"/>
              </a:spcAft>
              <a:buNone/>
            </a:pPr>
            <a:r>
              <a:t/>
            </a:r>
            <a:endParaRPr sz="1500">
              <a:latin typeface="Arial"/>
              <a:ea typeface="Arial"/>
              <a:cs typeface="Arial"/>
              <a:sym typeface="Arial"/>
            </a:endParaRPr>
          </a:p>
        </p:txBody>
      </p:sp>
      <p:sp>
        <p:nvSpPr>
          <p:cNvPr id="138" name="Google Shape;138;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2" type="body"/>
          </p:nvPr>
        </p:nvSpPr>
        <p:spPr>
          <a:xfrm>
            <a:off x="567475" y="598850"/>
            <a:ext cx="7913100" cy="31653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500">
                <a:solidFill>
                  <a:srgbClr val="FFFFFF"/>
                </a:solidFill>
                <a:latin typeface="Arial"/>
                <a:ea typeface="Arial"/>
                <a:cs typeface="Arial"/>
                <a:sym typeface="Arial"/>
              </a:rPr>
              <a:t>Suppose we have one train and testing data matrix. The training data matrix have n×p dimensions. Meaning it has n observation and it is p dimensional. Each observation falls under either of the two classes, i.e. </a:t>
            </a:r>
            <a:r>
              <a:rPr i="1" lang="en" sz="1500">
                <a:solidFill>
                  <a:srgbClr val="FFFFFF"/>
                </a:solidFill>
                <a:latin typeface="Arial"/>
                <a:ea typeface="Arial"/>
                <a:cs typeface="Arial"/>
                <a:sym typeface="Arial"/>
              </a:rPr>
              <a:t>y1….yn </a:t>
            </a:r>
            <a:r>
              <a:rPr lang="en" sz="1500">
                <a:solidFill>
                  <a:srgbClr val="FFFFFF"/>
                </a:solidFill>
                <a:latin typeface="Arial"/>
                <a:ea typeface="Arial"/>
                <a:cs typeface="Arial"/>
                <a:sym typeface="Arial"/>
              </a:rPr>
              <a:t>can either be -1 or 1.</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lang="en" sz="1500">
                <a:solidFill>
                  <a:srgbClr val="FFFFFF"/>
                </a:solidFill>
                <a:latin typeface="Arial"/>
                <a:ea typeface="Arial"/>
                <a:cs typeface="Arial"/>
                <a:sym typeface="Arial"/>
              </a:rPr>
              <a:t>Suppose if based on the training data, we can construct a hyperplane that can perfectly separate all training observations according to classes labeled. The classifier will work like this:</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b="1" lang="en" sz="1500">
                <a:solidFill>
                  <a:srgbClr val="FFFFFF"/>
                </a:solidFill>
                <a:latin typeface="Arial"/>
                <a:ea typeface="Arial"/>
                <a:cs typeface="Arial"/>
                <a:sym typeface="Arial"/>
              </a:rPr>
              <a:t>                                  </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0</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p</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p</a:t>
            </a:r>
            <a:r>
              <a:rPr b="1" lang="en" sz="1500">
                <a:solidFill>
                  <a:srgbClr val="FFFFFF"/>
                </a:solidFill>
                <a:latin typeface="Arial"/>
                <a:ea typeface="Arial"/>
                <a:cs typeface="Arial"/>
                <a:sym typeface="Arial"/>
              </a:rPr>
              <a:t>&lt; 0 if y = -1</a:t>
            </a:r>
            <a:endParaRPr b="1"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b="1"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b="1" lang="en" sz="1500">
                <a:solidFill>
                  <a:srgbClr val="FFFFFF"/>
                </a:solidFill>
                <a:latin typeface="Arial"/>
                <a:ea typeface="Arial"/>
                <a:cs typeface="Arial"/>
                <a:sym typeface="Arial"/>
              </a:rPr>
              <a:t>                                  ẞ</a:t>
            </a:r>
            <a:r>
              <a:rPr b="1" baseline="-25000" lang="en" sz="1500">
                <a:solidFill>
                  <a:srgbClr val="FFFFFF"/>
                </a:solidFill>
                <a:latin typeface="Arial"/>
                <a:ea typeface="Arial"/>
                <a:cs typeface="Arial"/>
                <a:sym typeface="Arial"/>
              </a:rPr>
              <a:t>0</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p</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p</a:t>
            </a:r>
            <a:r>
              <a:rPr b="1" lang="en" sz="1500">
                <a:solidFill>
                  <a:srgbClr val="FFFFFF"/>
                </a:solidFill>
                <a:latin typeface="Arial"/>
                <a:ea typeface="Arial"/>
                <a:cs typeface="Arial"/>
                <a:sym typeface="Arial"/>
              </a:rPr>
              <a:t>&gt; 0 if y=1</a:t>
            </a:r>
            <a:endParaRPr b="1" sz="1500">
              <a:solidFill>
                <a:srgbClr val="FFFFFF"/>
              </a:solidFill>
              <a:latin typeface="Arial"/>
              <a:ea typeface="Arial"/>
              <a:cs typeface="Arial"/>
              <a:sym typeface="Arial"/>
            </a:endParaRPr>
          </a:p>
          <a:p>
            <a:pPr indent="0" lvl="0" marL="0" rtl="0" algn="l">
              <a:spcBef>
                <a:spcPts val="600"/>
              </a:spcBef>
              <a:spcAft>
                <a:spcPts val="0"/>
              </a:spcAft>
              <a:buNone/>
            </a:pPr>
            <a:r>
              <a:t/>
            </a:r>
            <a:endParaRPr/>
          </a:p>
        </p:txBody>
      </p:sp>
      <p:sp>
        <p:nvSpPr>
          <p:cNvPr id="144" name="Google Shape;144;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2" type="body"/>
          </p:nvPr>
        </p:nvSpPr>
        <p:spPr>
          <a:xfrm>
            <a:off x="470500" y="299425"/>
            <a:ext cx="8212500" cy="42081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500">
                <a:solidFill>
                  <a:srgbClr val="FFFFFF"/>
                </a:solidFill>
                <a:latin typeface="Arial"/>
                <a:ea typeface="Arial"/>
                <a:cs typeface="Arial"/>
                <a:sym typeface="Arial"/>
              </a:rPr>
              <a:t>Each testing observation is assigned a classed based on which side of the hyperplane they are lying on. If an observation gives out the value of the above equation less than zero, then it belongs to -1 class and same goes for class 1.</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lang="en" sz="1500">
                <a:solidFill>
                  <a:srgbClr val="FFFFFF"/>
                </a:solidFill>
                <a:latin typeface="Arial"/>
                <a:ea typeface="Arial"/>
                <a:cs typeface="Arial"/>
                <a:sym typeface="Arial"/>
              </a:rPr>
              <a:t>That is, for any testing observation x(theta) we can classify it based on the sign of the equation below. If the sign is negative, then class -1 is assigned and if the sign is positive the sign 1 is assigned.</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lang="en" sz="1500">
                <a:solidFill>
                  <a:srgbClr val="FFFFFF"/>
                </a:solidFill>
                <a:latin typeface="Arial"/>
                <a:ea typeface="Arial"/>
                <a:cs typeface="Arial"/>
                <a:sym typeface="Arial"/>
              </a:rPr>
              <a:t>                                             </a:t>
            </a:r>
            <a:r>
              <a:rPr b="1" lang="en" sz="1500">
                <a:solidFill>
                  <a:srgbClr val="FFFFFF"/>
                </a:solidFill>
                <a:latin typeface="Arial"/>
                <a:ea typeface="Arial"/>
                <a:cs typeface="Arial"/>
                <a:sym typeface="Arial"/>
              </a:rPr>
              <a:t> f(x</a:t>
            </a:r>
            <a:r>
              <a:rPr b="1" baseline="30000" lang="en" sz="1500">
                <a:solidFill>
                  <a:srgbClr val="FFFFFF"/>
                </a:solidFill>
                <a:latin typeface="Arial"/>
                <a:ea typeface="Arial"/>
                <a:cs typeface="Arial"/>
                <a:sym typeface="Arial"/>
              </a:rPr>
              <a:t>∅</a:t>
            </a:r>
            <a:r>
              <a:rPr b="1" lang="en" sz="1500">
                <a:solidFill>
                  <a:srgbClr val="FFFFFF"/>
                </a:solidFill>
                <a:latin typeface="Arial"/>
                <a:ea typeface="Arial"/>
                <a:cs typeface="Arial"/>
                <a:sym typeface="Arial"/>
              </a:rPr>
              <a:t>)=</a:t>
            </a:r>
            <a:r>
              <a:rPr b="1" lang="en" sz="1500">
                <a:solidFill>
                  <a:srgbClr val="FFFFFF"/>
                </a:solidFill>
                <a:latin typeface="Arial"/>
                <a:ea typeface="Arial"/>
                <a:cs typeface="Arial"/>
                <a:sym typeface="Arial"/>
              </a:rPr>
              <a:t> ẞ</a:t>
            </a:r>
            <a:r>
              <a:rPr b="1" baseline="-25000" lang="en" sz="1500">
                <a:solidFill>
                  <a:srgbClr val="FFFFFF"/>
                </a:solidFill>
                <a:latin typeface="Arial"/>
                <a:ea typeface="Arial"/>
                <a:cs typeface="Arial"/>
                <a:sym typeface="Arial"/>
              </a:rPr>
              <a:t>0</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p</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p</a:t>
            </a:r>
            <a:endParaRPr b="1" baseline="-25000"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b="1" baseline="-25000"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lang="en" sz="1500">
                <a:solidFill>
                  <a:srgbClr val="FFFFFF"/>
                </a:solidFill>
                <a:latin typeface="Arial"/>
                <a:ea typeface="Arial"/>
                <a:cs typeface="Arial"/>
                <a:sym typeface="Arial"/>
              </a:rPr>
              <a:t>Also, for any particular testing observation, once we put all the values of X in the equation above and observe weather it is less than 1 or greater than 1, then the magnitude of that values determines how close or far on each side of the plain that particular observed point lies.</a:t>
            </a:r>
            <a:endParaRPr b="1" sz="1500">
              <a:solidFill>
                <a:srgbClr val="FFFFFF"/>
              </a:solidFill>
              <a:latin typeface="Arial"/>
              <a:ea typeface="Arial"/>
              <a:cs typeface="Arial"/>
              <a:sym typeface="Arial"/>
            </a:endParaRPr>
          </a:p>
          <a:p>
            <a:pPr indent="0" lvl="0" marL="0" rtl="0" algn="l">
              <a:spcBef>
                <a:spcPts val="600"/>
              </a:spcBef>
              <a:spcAft>
                <a:spcPts val="0"/>
              </a:spcAft>
              <a:buNone/>
            </a:pPr>
            <a:r>
              <a:t/>
            </a:r>
            <a:endParaRPr sz="1500">
              <a:latin typeface="Arial"/>
              <a:ea typeface="Arial"/>
              <a:cs typeface="Arial"/>
              <a:sym typeface="Arial"/>
            </a:endParaRPr>
          </a:p>
        </p:txBody>
      </p:sp>
      <p:sp>
        <p:nvSpPr>
          <p:cNvPr id="150" name="Google Shape;150;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FFFFFF"/>
                </a:solidFill>
                <a:latin typeface="Arial"/>
                <a:ea typeface="Arial"/>
                <a:cs typeface="Arial"/>
                <a:sym typeface="Arial"/>
              </a:rPr>
              <a:t>Maximal Margin Classifier</a:t>
            </a:r>
            <a:endParaRPr sz="4800">
              <a:solidFill>
                <a:srgbClr val="FFFFFF"/>
              </a:solidFill>
              <a:latin typeface="Arial"/>
              <a:ea typeface="Arial"/>
              <a:cs typeface="Arial"/>
              <a:sym typeface="Arial"/>
            </a:endParaRPr>
          </a:p>
        </p:txBody>
      </p:sp>
      <p:sp>
        <p:nvSpPr>
          <p:cNvPr id="156" name="Google Shape;156;p27"/>
          <p:cNvSpPr txBox="1"/>
          <p:nvPr>
            <p:ph idx="2" type="body"/>
          </p:nvPr>
        </p:nvSpPr>
        <p:spPr>
          <a:xfrm>
            <a:off x="1700600" y="1829075"/>
            <a:ext cx="4819500" cy="209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latin typeface="Arial"/>
                <a:ea typeface="Arial"/>
                <a:cs typeface="Arial"/>
                <a:sym typeface="Arial"/>
              </a:rPr>
              <a:t>Now the problem is that if we divide data based on hyperplane, then there could be many possible hyperplanes to divide same set of numbers. How do we decide the finite number of hyperplanes to choose from?</a:t>
            </a:r>
            <a:endParaRPr sz="1500">
              <a:latin typeface="Arial"/>
              <a:ea typeface="Arial"/>
              <a:cs typeface="Arial"/>
              <a:sym typeface="Arial"/>
            </a:endParaRPr>
          </a:p>
        </p:txBody>
      </p:sp>
      <p:sp>
        <p:nvSpPr>
          <p:cNvPr id="157" name="Google Shape;157;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8"/>
          <p:cNvPicPr preferRelativeResize="0"/>
          <p:nvPr/>
        </p:nvPicPr>
        <p:blipFill>
          <a:blip r:embed="rId3">
            <a:alphaModFix/>
          </a:blip>
          <a:stretch>
            <a:fillRect/>
          </a:stretch>
        </p:blipFill>
        <p:spPr>
          <a:xfrm>
            <a:off x="484113" y="515975"/>
            <a:ext cx="8175783" cy="40084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2" type="body"/>
          </p:nvPr>
        </p:nvSpPr>
        <p:spPr>
          <a:xfrm>
            <a:off x="481200" y="331500"/>
            <a:ext cx="7827600" cy="41763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sz="1500">
                <a:latin typeface="Arial"/>
                <a:ea typeface="Arial"/>
                <a:cs typeface="Arial"/>
                <a:sym typeface="Arial"/>
              </a:rPr>
              <a:t>Solution:</a:t>
            </a:r>
            <a:r>
              <a:rPr lang="en" sz="1500">
                <a:latin typeface="Arial"/>
                <a:ea typeface="Arial"/>
                <a:cs typeface="Arial"/>
                <a:sym typeface="Arial"/>
              </a:rPr>
              <a:t> </a:t>
            </a:r>
            <a:endParaRPr sz="1500">
              <a:latin typeface="Arial"/>
              <a:ea typeface="Arial"/>
              <a:cs typeface="Arial"/>
              <a:sym typeface="Arial"/>
            </a:endParaRPr>
          </a:p>
          <a:p>
            <a:pPr indent="0" lvl="0" marL="0" rtl="0" algn="l">
              <a:lnSpc>
                <a:spcPct val="100000"/>
              </a:lnSpc>
              <a:spcBef>
                <a:spcPts val="100"/>
              </a:spcBef>
              <a:spcAft>
                <a:spcPts val="0"/>
              </a:spcAft>
              <a:buNone/>
            </a:pPr>
            <a:r>
              <a:t/>
            </a:r>
            <a:endParaRPr sz="1500">
              <a:latin typeface="Arial"/>
              <a:ea typeface="Arial"/>
              <a:cs typeface="Arial"/>
              <a:sym typeface="Arial"/>
            </a:endParaRPr>
          </a:p>
          <a:p>
            <a:pPr indent="0" lvl="0" marL="0" rtl="0" algn="l">
              <a:lnSpc>
                <a:spcPct val="100000"/>
              </a:lnSpc>
              <a:spcBef>
                <a:spcPts val="100"/>
              </a:spcBef>
              <a:spcAft>
                <a:spcPts val="0"/>
              </a:spcAft>
              <a:buNone/>
            </a:pPr>
            <a:r>
              <a:rPr lang="en" sz="1500">
                <a:latin typeface="Arial"/>
                <a:ea typeface="Arial"/>
                <a:cs typeface="Arial"/>
                <a:sym typeface="Arial"/>
              </a:rPr>
              <a:t>Maximal margin classifier This is a classifier that is farthest from the training observations. By computing the perpendicular distance between the hyperplane to the training observations. The shortest such distance is called the minimal distance between the hyperplane and the observation, and it is called margin. Therefore, maximal margin hyperplane is the hyperplane that has the largest margin, meaning, which has the largest distance between the hyperplane and the training observations. Using that hyperplane we can classify testing data. If our model has</a:t>
            </a:r>
            <a:endParaRPr sz="1500">
              <a:latin typeface="Arial"/>
              <a:ea typeface="Arial"/>
              <a:cs typeface="Arial"/>
              <a:sym typeface="Arial"/>
            </a:endParaRPr>
          </a:p>
          <a:p>
            <a:pPr indent="0" lvl="0" marL="0" rtl="0" algn="l">
              <a:lnSpc>
                <a:spcPct val="100000"/>
              </a:lnSpc>
              <a:spcBef>
                <a:spcPts val="100"/>
              </a:spcBef>
              <a:spcAft>
                <a:spcPts val="0"/>
              </a:spcAft>
              <a:buNone/>
            </a:pPr>
            <a:r>
              <a:t/>
            </a:r>
            <a:endParaRPr sz="1500">
              <a:latin typeface="Arial"/>
              <a:ea typeface="Arial"/>
              <a:cs typeface="Arial"/>
              <a:sym typeface="Arial"/>
            </a:endParaRPr>
          </a:p>
          <a:p>
            <a:pPr indent="0" lvl="0" marL="0" rtl="0" algn="l">
              <a:lnSpc>
                <a:spcPct val="100000"/>
              </a:lnSpc>
              <a:spcBef>
                <a:spcPts val="100"/>
              </a:spcBef>
              <a:spcAft>
                <a:spcPts val="0"/>
              </a:spcAft>
              <a:buNone/>
            </a:pPr>
            <a:r>
              <a:rPr b="1" lang="en" sz="1500">
                <a:solidFill>
                  <a:srgbClr val="FFFFFF"/>
                </a:solidFill>
                <a:latin typeface="Arial"/>
                <a:ea typeface="Arial"/>
                <a:cs typeface="Arial"/>
                <a:sym typeface="Arial"/>
              </a:rPr>
              <a:t>                                        </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0</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p </a:t>
            </a:r>
            <a:r>
              <a:rPr lang="en" sz="1500">
                <a:solidFill>
                  <a:srgbClr val="FFFFFF"/>
                </a:solidFill>
                <a:latin typeface="Arial"/>
                <a:ea typeface="Arial"/>
                <a:cs typeface="Arial"/>
                <a:sym typeface="Arial"/>
              </a:rPr>
              <a:t>as coefficients</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lang="en" sz="1500">
                <a:solidFill>
                  <a:srgbClr val="FFFFFF"/>
                </a:solidFill>
                <a:latin typeface="Arial"/>
                <a:ea typeface="Arial"/>
                <a:cs typeface="Arial"/>
                <a:sym typeface="Arial"/>
              </a:rPr>
              <a:t>then the maximal margin classifier can classify new test observations based on the sign of</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0" lvl="0" marL="0" rtl="0" algn="l">
              <a:lnSpc>
                <a:spcPct val="100000"/>
              </a:lnSpc>
              <a:spcBef>
                <a:spcPts val="100"/>
              </a:spcBef>
              <a:spcAft>
                <a:spcPts val="100"/>
              </a:spcAft>
              <a:buNone/>
            </a:pPr>
            <a:r>
              <a:rPr b="1" lang="en" sz="1500">
                <a:solidFill>
                  <a:srgbClr val="FFFFFF"/>
                </a:solidFill>
                <a:latin typeface="Arial"/>
                <a:ea typeface="Arial"/>
                <a:cs typeface="Arial"/>
                <a:sym typeface="Arial"/>
              </a:rPr>
              <a:t>                                     f(x</a:t>
            </a:r>
            <a:r>
              <a:rPr b="1" baseline="30000" lang="en" sz="1500">
                <a:solidFill>
                  <a:srgbClr val="FFFFFF"/>
                </a:solidFill>
                <a:latin typeface="Arial"/>
                <a:ea typeface="Arial"/>
                <a:cs typeface="Arial"/>
                <a:sym typeface="Arial"/>
              </a:rPr>
              <a:t>∅</a:t>
            </a:r>
            <a:r>
              <a:rPr b="1" lang="en" sz="1500">
                <a:solidFill>
                  <a:srgbClr val="FFFFFF"/>
                </a:solidFill>
                <a:latin typeface="Arial"/>
                <a:ea typeface="Arial"/>
                <a:cs typeface="Arial"/>
                <a:sym typeface="Arial"/>
              </a:rPr>
              <a:t>)= ẞ</a:t>
            </a:r>
            <a:r>
              <a:rPr b="1" baseline="-25000" lang="en" sz="1500">
                <a:solidFill>
                  <a:srgbClr val="FFFFFF"/>
                </a:solidFill>
                <a:latin typeface="Arial"/>
                <a:ea typeface="Arial"/>
                <a:cs typeface="Arial"/>
                <a:sym typeface="Arial"/>
              </a:rPr>
              <a:t>0</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X</a:t>
            </a:r>
            <a:r>
              <a:rPr b="1" baseline="30000" lang="en" sz="1500">
                <a:solidFill>
                  <a:srgbClr val="FFFFFF"/>
                </a:solidFill>
                <a:latin typeface="Arial"/>
                <a:ea typeface="Arial"/>
                <a:cs typeface="Arial"/>
                <a:sym typeface="Arial"/>
              </a:rPr>
              <a:t>∅</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X</a:t>
            </a:r>
            <a:r>
              <a:rPr b="1" baseline="30000" lang="en" sz="1500">
                <a:solidFill>
                  <a:srgbClr val="FFFFFF"/>
                </a:solidFill>
                <a:latin typeface="Arial"/>
                <a:ea typeface="Arial"/>
                <a:cs typeface="Arial"/>
                <a:sym typeface="Arial"/>
              </a:rPr>
              <a:t>∅</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p</a:t>
            </a:r>
            <a:r>
              <a:rPr b="1" lang="en" sz="1500">
                <a:solidFill>
                  <a:srgbClr val="FFFFFF"/>
                </a:solidFill>
                <a:latin typeface="Arial"/>
                <a:ea typeface="Arial"/>
                <a:cs typeface="Arial"/>
                <a:sym typeface="Arial"/>
              </a:rPr>
              <a:t>X</a:t>
            </a:r>
            <a:r>
              <a:rPr b="1" baseline="30000" lang="en" sz="1500">
                <a:solidFill>
                  <a:srgbClr val="FFFFFF"/>
                </a:solidFill>
                <a:latin typeface="Arial"/>
                <a:ea typeface="Arial"/>
                <a:cs typeface="Arial"/>
                <a:sym typeface="Arial"/>
              </a:rPr>
              <a:t>∅</a:t>
            </a:r>
            <a:r>
              <a:rPr b="1" baseline="-25000" lang="en" sz="1500">
                <a:solidFill>
                  <a:srgbClr val="FFFFFF"/>
                </a:solidFill>
                <a:latin typeface="Arial"/>
                <a:ea typeface="Arial"/>
                <a:cs typeface="Arial"/>
                <a:sym typeface="Arial"/>
              </a:rPr>
              <a:t>p</a:t>
            </a:r>
            <a:endParaRPr baseline="-25000" sz="1500">
              <a:solidFill>
                <a:srgbClr val="FFFFFF"/>
              </a:solidFill>
              <a:latin typeface="Arial"/>
              <a:ea typeface="Arial"/>
              <a:cs typeface="Arial"/>
              <a:sym typeface="Arial"/>
            </a:endParaRPr>
          </a:p>
        </p:txBody>
      </p:sp>
      <p:sp>
        <p:nvSpPr>
          <p:cNvPr id="169" name="Google Shape;169;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idx="2" type="body"/>
          </p:nvPr>
        </p:nvSpPr>
        <p:spPr>
          <a:xfrm>
            <a:off x="460675" y="951725"/>
            <a:ext cx="8019900" cy="28230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500">
                <a:latin typeface="Arial"/>
                <a:ea typeface="Arial"/>
                <a:cs typeface="Arial"/>
                <a:sym typeface="Arial"/>
              </a:rPr>
              <a:t>In simple words, for each testing observation we put all the variables in the equation above and decide which side of the hyperplane that particular observation belongs to, based on the sign of f(x).</a:t>
            </a:r>
            <a:endParaRPr sz="1500">
              <a:latin typeface="Arial"/>
              <a:ea typeface="Arial"/>
              <a:cs typeface="Arial"/>
              <a:sym typeface="Arial"/>
            </a:endParaRPr>
          </a:p>
          <a:p>
            <a:pPr indent="0" lvl="0" marL="0" rtl="0" algn="l">
              <a:lnSpc>
                <a:spcPct val="100000"/>
              </a:lnSpc>
              <a:spcBef>
                <a:spcPts val="100"/>
              </a:spcBef>
              <a:spcAft>
                <a:spcPts val="0"/>
              </a:spcAft>
              <a:buNone/>
            </a:pPr>
            <a:r>
              <a:t/>
            </a:r>
            <a:endParaRPr sz="1500">
              <a:latin typeface="Arial"/>
              <a:ea typeface="Arial"/>
              <a:cs typeface="Arial"/>
              <a:sym typeface="Arial"/>
            </a:endParaRPr>
          </a:p>
          <a:p>
            <a:pPr indent="0" lvl="0" marL="0" rtl="0" algn="l">
              <a:lnSpc>
                <a:spcPct val="100000"/>
              </a:lnSpc>
              <a:spcBef>
                <a:spcPts val="100"/>
              </a:spcBef>
              <a:spcAft>
                <a:spcPts val="0"/>
              </a:spcAft>
              <a:buNone/>
            </a:pPr>
            <a:r>
              <a:rPr lang="en" sz="1500">
                <a:latin typeface="Arial"/>
                <a:ea typeface="Arial"/>
                <a:cs typeface="Arial"/>
                <a:sym typeface="Arial"/>
              </a:rPr>
              <a:t>The way maximal margin classifier looks like is that it has one plane that is cutting through the p-dimensional space and dividing it into two pieces, and then it has two lines, each on one and other side of that plane. Those lines are called margins, and the observations touching those two lines are called vectors. They are defining the length of the margin, farther those points are, farther away those two lines are from the middle hyperplane. Those touching points are called vectors because they are vectors in p-dimensional space.</a:t>
            </a:r>
            <a:endParaRPr sz="1500">
              <a:latin typeface="Arial"/>
              <a:ea typeface="Arial"/>
              <a:cs typeface="Arial"/>
              <a:sym typeface="Arial"/>
            </a:endParaRPr>
          </a:p>
          <a:p>
            <a:pPr indent="0" lvl="0" marL="0" rtl="0" algn="l">
              <a:lnSpc>
                <a:spcPct val="100000"/>
              </a:lnSpc>
              <a:spcBef>
                <a:spcPts val="100"/>
              </a:spcBef>
              <a:spcAft>
                <a:spcPts val="100"/>
              </a:spcAft>
              <a:buNone/>
            </a:pPr>
            <a:r>
              <a:t/>
            </a:r>
            <a:endParaRPr sz="1500">
              <a:latin typeface="Arial"/>
              <a:ea typeface="Arial"/>
              <a:cs typeface="Arial"/>
              <a:sym typeface="Arial"/>
            </a:endParaRPr>
          </a:p>
        </p:txBody>
      </p:sp>
      <p:sp>
        <p:nvSpPr>
          <p:cNvPr id="175" name="Google Shape;175;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2" type="body"/>
          </p:nvPr>
        </p:nvSpPr>
        <p:spPr>
          <a:xfrm>
            <a:off x="471150" y="438425"/>
            <a:ext cx="8201700" cy="1176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latin typeface="Arial"/>
                <a:ea typeface="Arial"/>
                <a:cs typeface="Arial"/>
                <a:sym typeface="Arial"/>
              </a:rPr>
              <a:t>Interestingly, this classifier simply depends upon those vectors and not on all other observations available in the training set. Meaning, if you move vectors, the classifier would change its margin, but if you move all other observations the margin wouldn’t change.</a:t>
            </a:r>
            <a:endParaRPr sz="1500">
              <a:latin typeface="Arial"/>
              <a:ea typeface="Arial"/>
              <a:cs typeface="Arial"/>
              <a:sym typeface="Arial"/>
            </a:endParaRPr>
          </a:p>
        </p:txBody>
      </p:sp>
      <p:sp>
        <p:nvSpPr>
          <p:cNvPr id="181" name="Google Shape;181;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31"/>
          <p:cNvPicPr preferRelativeResize="0"/>
          <p:nvPr/>
        </p:nvPicPr>
        <p:blipFill>
          <a:blip r:embed="rId3">
            <a:alphaModFix/>
          </a:blip>
          <a:stretch>
            <a:fillRect/>
          </a:stretch>
        </p:blipFill>
        <p:spPr>
          <a:xfrm>
            <a:off x="2601175" y="1614725"/>
            <a:ext cx="3489688" cy="3223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548475" y="184575"/>
            <a:ext cx="6014400" cy="670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Introduction</a:t>
            </a:r>
            <a:endParaRPr>
              <a:latin typeface="Arial"/>
              <a:ea typeface="Arial"/>
              <a:cs typeface="Arial"/>
              <a:sym typeface="Arial"/>
            </a:endParaRPr>
          </a:p>
        </p:txBody>
      </p:sp>
      <p:sp>
        <p:nvSpPr>
          <p:cNvPr id="73" name="Google Shape;73;p14"/>
          <p:cNvSpPr txBox="1"/>
          <p:nvPr>
            <p:ph idx="2" type="body"/>
          </p:nvPr>
        </p:nvSpPr>
        <p:spPr>
          <a:xfrm>
            <a:off x="352875" y="1256300"/>
            <a:ext cx="7656300" cy="3598500"/>
          </a:xfrm>
          <a:prstGeom prst="rect">
            <a:avLst/>
          </a:prstGeom>
        </p:spPr>
        <p:txBody>
          <a:bodyPr anchorCtr="0" anchor="t" bIns="0" lIns="0" spcFirstLastPara="1" rIns="0" wrap="square" tIns="0">
            <a:noAutofit/>
          </a:bodyPr>
          <a:lstStyle/>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Support Vector Machine (SVM) is a supervised machine learning algorithm which can be used for both classification or regression challenges. However, it is mostly used in classification problems.</a:t>
            </a:r>
            <a:endParaRPr sz="1500">
              <a:latin typeface="Arial"/>
              <a:ea typeface="Arial"/>
              <a:cs typeface="Arial"/>
              <a:sym typeface="Arial"/>
            </a:endParaRPr>
          </a:p>
          <a:p>
            <a:pPr indent="0" lvl="0" marL="457200" rtl="0" algn="l">
              <a:lnSpc>
                <a:spcPct val="100000"/>
              </a:lnSpc>
              <a:spcBef>
                <a:spcPts val="100"/>
              </a:spcBef>
              <a:spcAft>
                <a:spcPts val="0"/>
              </a:spcAft>
              <a:buNone/>
            </a:pPr>
            <a:r>
              <a:t/>
            </a:r>
            <a:endParaRPr sz="1500">
              <a:latin typeface="Arial"/>
              <a:ea typeface="Arial"/>
              <a:cs typeface="Arial"/>
              <a:sym typeface="Arial"/>
            </a:endParaRPr>
          </a:p>
          <a:p>
            <a:pPr indent="-323850" lvl="0" marL="457200" rtl="0" algn="l">
              <a:lnSpc>
                <a:spcPct val="100000"/>
              </a:lnSpc>
              <a:spcBef>
                <a:spcPts val="100"/>
              </a:spcBef>
              <a:spcAft>
                <a:spcPts val="0"/>
              </a:spcAft>
              <a:buSzPts val="1500"/>
              <a:buFont typeface="Arial"/>
              <a:buChar char="●"/>
            </a:pPr>
            <a:r>
              <a:rPr lang="en" sz="1500">
                <a:latin typeface="Arial"/>
                <a:ea typeface="Arial"/>
                <a:cs typeface="Arial"/>
                <a:sym typeface="Arial"/>
              </a:rPr>
              <a:t>The objective of the support vector machine algorithm is to find a hyperplane in an N-dimensional space(N — the number of features) that distinctly classifies the data points.</a:t>
            </a:r>
            <a:endParaRPr sz="1500">
              <a:latin typeface="Arial"/>
              <a:ea typeface="Arial"/>
              <a:cs typeface="Arial"/>
              <a:sym typeface="Arial"/>
            </a:endParaRPr>
          </a:p>
          <a:p>
            <a:pPr indent="0" lvl="0" marL="457200" rtl="0" algn="l">
              <a:lnSpc>
                <a:spcPct val="100000"/>
              </a:lnSpc>
              <a:spcBef>
                <a:spcPts val="100"/>
              </a:spcBef>
              <a:spcAft>
                <a:spcPts val="0"/>
              </a:spcAft>
              <a:buNone/>
            </a:pPr>
            <a:r>
              <a:t/>
            </a:r>
            <a:endParaRPr sz="1500">
              <a:latin typeface="Arial"/>
              <a:ea typeface="Arial"/>
              <a:cs typeface="Arial"/>
              <a:sym typeface="Arial"/>
            </a:endParaRPr>
          </a:p>
          <a:p>
            <a:pPr indent="-323850" lvl="0" marL="457200" rtl="0" algn="l">
              <a:lnSpc>
                <a:spcPct val="100000"/>
              </a:lnSpc>
              <a:spcBef>
                <a:spcPts val="100"/>
              </a:spcBef>
              <a:spcAft>
                <a:spcPts val="0"/>
              </a:spcAft>
              <a:buSzPts val="1500"/>
              <a:buFont typeface="Arial"/>
              <a:buChar char="●"/>
            </a:pPr>
            <a:r>
              <a:rPr lang="en" sz="1500">
                <a:latin typeface="Arial"/>
                <a:ea typeface="Arial"/>
                <a:cs typeface="Arial"/>
                <a:sym typeface="Arial"/>
              </a:rPr>
              <a:t>Our objective is to find a plane that has the maximum margin, i.e the maximum distance between data points of both classes. Maximizing the margin distance provides some reinforcement so that future data points can be classified with more confidence.</a:t>
            </a:r>
            <a:endParaRPr sz="1500">
              <a:latin typeface="Arial"/>
              <a:ea typeface="Arial"/>
              <a:cs typeface="Arial"/>
              <a:sym typeface="Arial"/>
            </a:endParaRPr>
          </a:p>
          <a:p>
            <a:pPr indent="0" lvl="0" marL="0" rtl="0" algn="l">
              <a:lnSpc>
                <a:spcPct val="100000"/>
              </a:lnSpc>
              <a:spcBef>
                <a:spcPts val="100"/>
              </a:spcBef>
              <a:spcAft>
                <a:spcPts val="0"/>
              </a:spcAft>
              <a:buNone/>
            </a:pPr>
            <a:r>
              <a:t/>
            </a:r>
            <a:endParaRPr sz="1500">
              <a:latin typeface="Arial"/>
              <a:ea typeface="Arial"/>
              <a:cs typeface="Arial"/>
              <a:sym typeface="Arial"/>
            </a:endParaRPr>
          </a:p>
          <a:p>
            <a:pPr indent="0" lvl="0" marL="0" rtl="0" algn="l">
              <a:lnSpc>
                <a:spcPct val="100000"/>
              </a:lnSpc>
              <a:spcBef>
                <a:spcPts val="100"/>
              </a:spcBef>
              <a:spcAft>
                <a:spcPts val="0"/>
              </a:spcAft>
              <a:buNone/>
            </a:pPr>
            <a:r>
              <a:t/>
            </a:r>
            <a:endParaRPr sz="1500">
              <a:latin typeface="Arial"/>
              <a:ea typeface="Arial"/>
              <a:cs typeface="Arial"/>
              <a:sym typeface="Arial"/>
            </a:endParaRPr>
          </a:p>
          <a:p>
            <a:pPr indent="0" lvl="0" marL="0" rtl="0" algn="l">
              <a:lnSpc>
                <a:spcPct val="100000"/>
              </a:lnSpc>
              <a:spcBef>
                <a:spcPts val="100"/>
              </a:spcBef>
              <a:spcAft>
                <a:spcPts val="100"/>
              </a:spcAft>
              <a:buClr>
                <a:schemeClr val="dk1"/>
              </a:buClr>
              <a:buSzPts val="1100"/>
              <a:buFont typeface="Arial"/>
              <a:buNone/>
            </a:pPr>
            <a:r>
              <a:t/>
            </a:r>
            <a:endParaRPr sz="1500">
              <a:latin typeface="Arial"/>
              <a:ea typeface="Arial"/>
              <a:cs typeface="Arial"/>
              <a:sym typeface="Arial"/>
            </a:endParaRPr>
          </a:p>
        </p:txBody>
      </p:sp>
      <p:sp>
        <p:nvSpPr>
          <p:cNvPr id="74" name="Google Shape;74;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Pros Of SVM</a:t>
            </a:r>
            <a:endParaRPr>
              <a:latin typeface="Arial"/>
              <a:ea typeface="Arial"/>
              <a:cs typeface="Arial"/>
              <a:sym typeface="Arial"/>
            </a:endParaRPr>
          </a:p>
        </p:txBody>
      </p:sp>
      <p:sp>
        <p:nvSpPr>
          <p:cNvPr id="188" name="Google Shape;188;p32"/>
          <p:cNvSpPr txBox="1"/>
          <p:nvPr>
            <p:ph idx="2" type="body"/>
          </p:nvPr>
        </p:nvSpPr>
        <p:spPr>
          <a:xfrm>
            <a:off x="267325" y="1352550"/>
            <a:ext cx="8213100" cy="3155100"/>
          </a:xfrm>
          <a:prstGeom prst="rect">
            <a:avLst/>
          </a:prstGeom>
        </p:spPr>
        <p:txBody>
          <a:bodyPr anchorCtr="0" anchor="t" bIns="0" lIns="0" spcFirstLastPara="1" rIns="0" wrap="square" tIns="0">
            <a:noAutofit/>
          </a:bodyPr>
          <a:lstStyle/>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It works really well with clear margin of separation.</a:t>
            </a:r>
            <a:endParaRPr sz="1500">
              <a:latin typeface="Arial"/>
              <a:ea typeface="Arial"/>
              <a:cs typeface="Arial"/>
              <a:sym typeface="Arial"/>
            </a:endParaRPr>
          </a:p>
          <a:p>
            <a:pPr indent="0" lvl="0" marL="457200" rtl="0" algn="l">
              <a:lnSpc>
                <a:spcPct val="100000"/>
              </a:lnSpc>
              <a:spcBef>
                <a:spcPts val="100"/>
              </a:spcBef>
              <a:spcAft>
                <a:spcPts val="0"/>
              </a:spcAft>
              <a:buNone/>
            </a:pPr>
            <a:r>
              <a:t/>
            </a:r>
            <a:endParaRPr sz="1500">
              <a:latin typeface="Arial"/>
              <a:ea typeface="Arial"/>
              <a:cs typeface="Arial"/>
              <a:sym typeface="Arial"/>
            </a:endParaRPr>
          </a:p>
          <a:p>
            <a:pPr indent="-323850" lvl="0" marL="457200" rtl="0" algn="l">
              <a:lnSpc>
                <a:spcPct val="100000"/>
              </a:lnSpc>
              <a:spcBef>
                <a:spcPts val="100"/>
              </a:spcBef>
              <a:spcAft>
                <a:spcPts val="0"/>
              </a:spcAft>
              <a:buSzPts val="1500"/>
              <a:buFont typeface="Arial"/>
              <a:buChar char="●"/>
            </a:pPr>
            <a:r>
              <a:rPr lang="en" sz="1500">
                <a:latin typeface="Arial"/>
                <a:ea typeface="Arial"/>
                <a:cs typeface="Arial"/>
                <a:sym typeface="Arial"/>
              </a:rPr>
              <a:t>It is effective in high dimensional spaces. </a:t>
            </a:r>
            <a:endParaRPr sz="1500">
              <a:latin typeface="Arial"/>
              <a:ea typeface="Arial"/>
              <a:cs typeface="Arial"/>
              <a:sym typeface="Arial"/>
            </a:endParaRPr>
          </a:p>
          <a:p>
            <a:pPr indent="0" lvl="0" marL="457200" rtl="0" algn="l">
              <a:lnSpc>
                <a:spcPct val="100000"/>
              </a:lnSpc>
              <a:spcBef>
                <a:spcPts val="100"/>
              </a:spcBef>
              <a:spcAft>
                <a:spcPts val="0"/>
              </a:spcAft>
              <a:buNone/>
            </a:pPr>
            <a:r>
              <a:t/>
            </a:r>
            <a:endParaRPr sz="1500">
              <a:latin typeface="Arial"/>
              <a:ea typeface="Arial"/>
              <a:cs typeface="Arial"/>
              <a:sym typeface="Arial"/>
            </a:endParaRPr>
          </a:p>
          <a:p>
            <a:pPr indent="-323850" lvl="0" marL="457200" rtl="0" algn="l">
              <a:lnSpc>
                <a:spcPct val="100000"/>
              </a:lnSpc>
              <a:spcBef>
                <a:spcPts val="100"/>
              </a:spcBef>
              <a:spcAft>
                <a:spcPts val="0"/>
              </a:spcAft>
              <a:buSzPts val="1500"/>
              <a:buFont typeface="Arial"/>
              <a:buChar char="●"/>
            </a:pPr>
            <a:r>
              <a:rPr lang="en" sz="1500">
                <a:latin typeface="Arial"/>
                <a:ea typeface="Arial"/>
                <a:cs typeface="Arial"/>
                <a:sym typeface="Arial"/>
              </a:rPr>
              <a:t>It is effective in cases where number of dimensions is greater than the number of samples. </a:t>
            </a:r>
            <a:endParaRPr sz="1500">
              <a:latin typeface="Arial"/>
              <a:ea typeface="Arial"/>
              <a:cs typeface="Arial"/>
              <a:sym typeface="Arial"/>
            </a:endParaRPr>
          </a:p>
          <a:p>
            <a:pPr indent="0" lvl="0" marL="457200" rtl="0" algn="l">
              <a:lnSpc>
                <a:spcPct val="100000"/>
              </a:lnSpc>
              <a:spcBef>
                <a:spcPts val="100"/>
              </a:spcBef>
              <a:spcAft>
                <a:spcPts val="0"/>
              </a:spcAft>
              <a:buNone/>
            </a:pPr>
            <a:r>
              <a:rPr lang="en" sz="1500">
                <a:latin typeface="Arial"/>
                <a:ea typeface="Arial"/>
                <a:cs typeface="Arial"/>
                <a:sym typeface="Arial"/>
              </a:rPr>
              <a:t> </a:t>
            </a:r>
            <a:endParaRPr sz="1500">
              <a:latin typeface="Arial"/>
              <a:ea typeface="Arial"/>
              <a:cs typeface="Arial"/>
              <a:sym typeface="Arial"/>
            </a:endParaRPr>
          </a:p>
          <a:p>
            <a:pPr indent="-323850" lvl="0" marL="457200" rtl="0" algn="l">
              <a:lnSpc>
                <a:spcPct val="100000"/>
              </a:lnSpc>
              <a:spcBef>
                <a:spcPts val="100"/>
              </a:spcBef>
              <a:spcAft>
                <a:spcPts val="100"/>
              </a:spcAft>
              <a:buSzPts val="1500"/>
              <a:buFont typeface="Arial"/>
              <a:buChar char="●"/>
            </a:pPr>
            <a:r>
              <a:rPr lang="en" sz="1500">
                <a:latin typeface="Arial"/>
                <a:ea typeface="Arial"/>
                <a:cs typeface="Arial"/>
                <a:sym typeface="Arial"/>
              </a:rPr>
              <a:t>It uses a subset of training points in the decision function (called support vectors), so it is also memory efficient.</a:t>
            </a:r>
            <a:endParaRPr sz="1500">
              <a:latin typeface="Arial"/>
              <a:ea typeface="Arial"/>
              <a:cs typeface="Arial"/>
              <a:sym typeface="Arial"/>
            </a:endParaRPr>
          </a:p>
        </p:txBody>
      </p:sp>
      <p:sp>
        <p:nvSpPr>
          <p:cNvPr id="189" name="Google Shape;189;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Cons Of SVM</a:t>
            </a:r>
            <a:endParaRPr>
              <a:latin typeface="Arial"/>
              <a:ea typeface="Arial"/>
              <a:cs typeface="Arial"/>
              <a:sym typeface="Arial"/>
            </a:endParaRPr>
          </a:p>
        </p:txBody>
      </p:sp>
      <p:sp>
        <p:nvSpPr>
          <p:cNvPr id="195" name="Google Shape;195;p33"/>
          <p:cNvSpPr txBox="1"/>
          <p:nvPr>
            <p:ph idx="2" type="body"/>
          </p:nvPr>
        </p:nvSpPr>
        <p:spPr>
          <a:xfrm>
            <a:off x="417048" y="1352550"/>
            <a:ext cx="7956000" cy="3155100"/>
          </a:xfrm>
          <a:prstGeom prst="rect">
            <a:avLst/>
          </a:prstGeom>
        </p:spPr>
        <p:txBody>
          <a:bodyPr anchorCtr="0" anchor="t" bIns="0" lIns="0" spcFirstLastPara="1" rIns="0" wrap="square" tIns="0">
            <a:noAutofit/>
          </a:bodyPr>
          <a:lstStyle/>
          <a:p>
            <a:pPr indent="-323850" lvl="0" marL="457200" rtl="0" algn="l">
              <a:lnSpc>
                <a:spcPct val="10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It doesn’t perform well, when we have large data set because the required training time is higher.</a:t>
            </a:r>
            <a:endParaRPr sz="1500">
              <a:solidFill>
                <a:srgbClr val="FFFFFF"/>
              </a:solidFill>
              <a:latin typeface="Arial"/>
              <a:ea typeface="Arial"/>
              <a:cs typeface="Arial"/>
              <a:sym typeface="Arial"/>
            </a:endParaRPr>
          </a:p>
          <a:p>
            <a:pPr indent="0" lvl="0" marL="45720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323850" lvl="0" marL="457200" rtl="0" algn="l">
              <a:lnSpc>
                <a:spcPct val="100000"/>
              </a:lnSpc>
              <a:spcBef>
                <a:spcPts val="100"/>
              </a:spcBef>
              <a:spcAft>
                <a:spcPts val="0"/>
              </a:spcAft>
              <a:buClr>
                <a:srgbClr val="FFFFFF"/>
              </a:buClr>
              <a:buSzPts val="1500"/>
              <a:buFont typeface="Arial"/>
              <a:buChar char="●"/>
            </a:pPr>
            <a:r>
              <a:rPr lang="en" sz="1500">
                <a:solidFill>
                  <a:srgbClr val="FFFFFF"/>
                </a:solidFill>
                <a:latin typeface="Arial"/>
                <a:ea typeface="Arial"/>
                <a:cs typeface="Arial"/>
                <a:sym typeface="Arial"/>
              </a:rPr>
              <a:t>It also doesn’t perform very well, when the data set has more noise i.e. target classes are overlapping.</a:t>
            </a:r>
            <a:endParaRPr sz="1500">
              <a:solidFill>
                <a:srgbClr val="FFFFFF"/>
              </a:solidFill>
              <a:latin typeface="Arial"/>
              <a:ea typeface="Arial"/>
              <a:cs typeface="Arial"/>
              <a:sym typeface="Arial"/>
            </a:endParaRPr>
          </a:p>
          <a:p>
            <a:pPr indent="0" lvl="0" marL="45720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323850" lvl="0" marL="457200" rtl="0" algn="l">
              <a:lnSpc>
                <a:spcPct val="100000"/>
              </a:lnSpc>
              <a:spcBef>
                <a:spcPts val="100"/>
              </a:spcBef>
              <a:spcAft>
                <a:spcPts val="0"/>
              </a:spcAft>
              <a:buClr>
                <a:srgbClr val="FFFFFF"/>
              </a:buClr>
              <a:buSzPts val="1500"/>
              <a:buFont typeface="Arial"/>
              <a:buChar char="●"/>
            </a:pPr>
            <a:r>
              <a:rPr lang="en" sz="1500">
                <a:solidFill>
                  <a:srgbClr val="FFFFFF"/>
                </a:solidFill>
                <a:latin typeface="Arial"/>
                <a:ea typeface="Arial"/>
                <a:cs typeface="Arial"/>
                <a:sym typeface="Arial"/>
              </a:rPr>
              <a:t>SVM doesn’t directly provide probability estimates, these are calculated using an expensive five-fold cross-validation. It is related SVC method of Python scikit-learn library.</a:t>
            </a:r>
            <a:endParaRPr sz="1500">
              <a:solidFill>
                <a:srgbClr val="FFFFFF"/>
              </a:solidFill>
              <a:latin typeface="Arial"/>
              <a:ea typeface="Arial"/>
              <a:cs typeface="Arial"/>
              <a:sym typeface="Arial"/>
            </a:endParaRPr>
          </a:p>
          <a:p>
            <a:pPr indent="0" lvl="0" marL="0" rtl="0" algn="l">
              <a:lnSpc>
                <a:spcPct val="100000"/>
              </a:lnSpc>
              <a:spcBef>
                <a:spcPts val="100"/>
              </a:spcBef>
              <a:spcAft>
                <a:spcPts val="100"/>
              </a:spcAft>
              <a:buNone/>
            </a:pPr>
            <a:r>
              <a:t/>
            </a:r>
            <a:endParaRPr sz="1500">
              <a:latin typeface="Arial"/>
              <a:ea typeface="Arial"/>
              <a:cs typeface="Arial"/>
              <a:sym typeface="Arial"/>
            </a:endParaRPr>
          </a:p>
        </p:txBody>
      </p:sp>
      <p:sp>
        <p:nvSpPr>
          <p:cNvPr id="196" name="Google Shape;196;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Applications Of SVM</a:t>
            </a:r>
            <a:endParaRPr>
              <a:latin typeface="Arial"/>
              <a:ea typeface="Arial"/>
              <a:cs typeface="Arial"/>
              <a:sym typeface="Arial"/>
            </a:endParaRPr>
          </a:p>
        </p:txBody>
      </p:sp>
      <p:sp>
        <p:nvSpPr>
          <p:cNvPr id="202" name="Google Shape;202;p34"/>
          <p:cNvSpPr txBox="1"/>
          <p:nvPr>
            <p:ph idx="2" type="body"/>
          </p:nvPr>
        </p:nvSpPr>
        <p:spPr>
          <a:xfrm>
            <a:off x="513272" y="1352550"/>
            <a:ext cx="7967400" cy="3155100"/>
          </a:xfrm>
          <a:prstGeom prst="rect">
            <a:avLst/>
          </a:prstGeom>
        </p:spPr>
        <p:txBody>
          <a:bodyPr anchorCtr="0" anchor="t" bIns="0" lIns="0" spcFirstLastPara="1" rIns="0" wrap="square" tIns="0">
            <a:noAutofit/>
          </a:bodyPr>
          <a:lstStyle/>
          <a:p>
            <a:pPr indent="-323850" lvl="0" marL="457200" rtl="0" algn="l">
              <a:lnSpc>
                <a:spcPct val="100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Face detection</a:t>
            </a:r>
            <a:endParaRPr sz="1500">
              <a:solidFill>
                <a:srgbClr val="FFFFFF"/>
              </a:solidFill>
              <a:latin typeface="Arial"/>
              <a:ea typeface="Arial"/>
              <a:cs typeface="Arial"/>
              <a:sym typeface="Arial"/>
            </a:endParaRPr>
          </a:p>
          <a:p>
            <a:pPr indent="0" lvl="0" marL="45720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323850" lvl="0" marL="457200" rtl="0" algn="l">
              <a:lnSpc>
                <a:spcPct val="100000"/>
              </a:lnSpc>
              <a:spcBef>
                <a:spcPts val="100"/>
              </a:spcBef>
              <a:spcAft>
                <a:spcPts val="0"/>
              </a:spcAft>
              <a:buClr>
                <a:srgbClr val="FFFFFF"/>
              </a:buClr>
              <a:buSzPts val="1500"/>
              <a:buFont typeface="Arial"/>
              <a:buChar char="●"/>
            </a:pPr>
            <a:r>
              <a:rPr lang="en" sz="1500">
                <a:solidFill>
                  <a:srgbClr val="FFFFFF"/>
                </a:solidFill>
                <a:latin typeface="Arial"/>
                <a:ea typeface="Arial"/>
                <a:cs typeface="Arial"/>
                <a:sym typeface="Arial"/>
              </a:rPr>
              <a:t>Text and hypertext categorization</a:t>
            </a:r>
            <a:endParaRPr sz="1500">
              <a:solidFill>
                <a:srgbClr val="FFFFFF"/>
              </a:solidFill>
              <a:latin typeface="Arial"/>
              <a:ea typeface="Arial"/>
              <a:cs typeface="Arial"/>
              <a:sym typeface="Arial"/>
            </a:endParaRPr>
          </a:p>
          <a:p>
            <a:pPr indent="0" lvl="0" marL="45720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323850" lvl="0" marL="457200" rtl="0" algn="l">
              <a:lnSpc>
                <a:spcPct val="100000"/>
              </a:lnSpc>
              <a:spcBef>
                <a:spcPts val="100"/>
              </a:spcBef>
              <a:spcAft>
                <a:spcPts val="0"/>
              </a:spcAft>
              <a:buClr>
                <a:srgbClr val="FFFFFF"/>
              </a:buClr>
              <a:buSzPts val="1500"/>
              <a:buFont typeface="Arial"/>
              <a:buChar char="●"/>
            </a:pPr>
            <a:r>
              <a:rPr lang="en" sz="1500">
                <a:solidFill>
                  <a:srgbClr val="FFFFFF"/>
                </a:solidFill>
                <a:latin typeface="Arial"/>
                <a:ea typeface="Arial"/>
                <a:cs typeface="Arial"/>
                <a:sym typeface="Arial"/>
              </a:rPr>
              <a:t>Classification of images</a:t>
            </a:r>
            <a:endParaRPr sz="1500">
              <a:solidFill>
                <a:srgbClr val="FFFFFF"/>
              </a:solidFill>
              <a:latin typeface="Arial"/>
              <a:ea typeface="Arial"/>
              <a:cs typeface="Arial"/>
              <a:sym typeface="Arial"/>
            </a:endParaRPr>
          </a:p>
          <a:p>
            <a:pPr indent="0" lvl="0" marL="45720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323850" lvl="0" marL="457200" rtl="0" algn="l">
              <a:lnSpc>
                <a:spcPct val="100000"/>
              </a:lnSpc>
              <a:spcBef>
                <a:spcPts val="100"/>
              </a:spcBef>
              <a:spcAft>
                <a:spcPts val="0"/>
              </a:spcAft>
              <a:buClr>
                <a:srgbClr val="FFFFFF"/>
              </a:buClr>
              <a:buSzPts val="1500"/>
              <a:buFont typeface="Arial"/>
              <a:buChar char="●"/>
            </a:pPr>
            <a:r>
              <a:rPr lang="en" sz="1500">
                <a:solidFill>
                  <a:srgbClr val="FFFFFF"/>
                </a:solidFill>
                <a:latin typeface="Arial"/>
                <a:ea typeface="Arial"/>
                <a:cs typeface="Arial"/>
                <a:sym typeface="Arial"/>
              </a:rPr>
              <a:t>Bioinformatics</a:t>
            </a:r>
            <a:endParaRPr sz="1500">
              <a:solidFill>
                <a:srgbClr val="FFFFFF"/>
              </a:solidFill>
              <a:latin typeface="Arial"/>
              <a:ea typeface="Arial"/>
              <a:cs typeface="Arial"/>
              <a:sym typeface="Arial"/>
            </a:endParaRPr>
          </a:p>
          <a:p>
            <a:pPr indent="0" lvl="0" marL="45720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323850" lvl="0" marL="457200" rtl="0" algn="l">
              <a:lnSpc>
                <a:spcPct val="100000"/>
              </a:lnSpc>
              <a:spcBef>
                <a:spcPts val="100"/>
              </a:spcBef>
              <a:spcAft>
                <a:spcPts val="0"/>
              </a:spcAft>
              <a:buClr>
                <a:srgbClr val="FFFFFF"/>
              </a:buClr>
              <a:buSzPts val="1500"/>
              <a:buFont typeface="Arial"/>
              <a:buChar char="●"/>
            </a:pPr>
            <a:r>
              <a:rPr lang="en" sz="1500">
                <a:solidFill>
                  <a:srgbClr val="FFFFFF"/>
                </a:solidFill>
                <a:latin typeface="Arial"/>
                <a:ea typeface="Arial"/>
                <a:cs typeface="Arial"/>
                <a:sym typeface="Arial"/>
              </a:rPr>
              <a:t>Handwriting recognition</a:t>
            </a:r>
            <a:endParaRPr sz="1500">
              <a:solidFill>
                <a:srgbClr val="FFFFFF"/>
              </a:solidFill>
              <a:latin typeface="Arial"/>
              <a:ea typeface="Arial"/>
              <a:cs typeface="Arial"/>
              <a:sym typeface="Arial"/>
            </a:endParaRPr>
          </a:p>
          <a:p>
            <a:pPr indent="0" lvl="0" marL="45720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323850" lvl="0" marL="457200" rtl="0" algn="l">
              <a:lnSpc>
                <a:spcPct val="100000"/>
              </a:lnSpc>
              <a:spcBef>
                <a:spcPts val="100"/>
              </a:spcBef>
              <a:spcAft>
                <a:spcPts val="0"/>
              </a:spcAft>
              <a:buClr>
                <a:srgbClr val="FFFFFF"/>
              </a:buClr>
              <a:buSzPts val="1500"/>
              <a:buFont typeface="Arial"/>
              <a:buChar char="●"/>
            </a:pPr>
            <a:r>
              <a:rPr lang="en" sz="1500">
                <a:solidFill>
                  <a:srgbClr val="FFFFFF"/>
                </a:solidFill>
                <a:latin typeface="Arial"/>
                <a:ea typeface="Arial"/>
                <a:cs typeface="Arial"/>
                <a:sym typeface="Arial"/>
              </a:rPr>
              <a:t>Protein fold and remote homology detection</a:t>
            </a:r>
            <a:endParaRPr sz="1500">
              <a:solidFill>
                <a:srgbClr val="FFFFFF"/>
              </a:solidFill>
              <a:latin typeface="Arial"/>
              <a:ea typeface="Arial"/>
              <a:cs typeface="Arial"/>
              <a:sym typeface="Arial"/>
            </a:endParaRPr>
          </a:p>
          <a:p>
            <a:pPr indent="0" lvl="0" marL="45720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323850" lvl="0" marL="457200" rtl="0" algn="l">
              <a:lnSpc>
                <a:spcPct val="100000"/>
              </a:lnSpc>
              <a:spcBef>
                <a:spcPts val="100"/>
              </a:spcBef>
              <a:spcAft>
                <a:spcPts val="0"/>
              </a:spcAft>
              <a:buClr>
                <a:srgbClr val="FFFFFF"/>
              </a:buClr>
              <a:buSzPts val="1500"/>
              <a:buFont typeface="Arial"/>
              <a:buChar char="●"/>
            </a:pPr>
            <a:r>
              <a:rPr lang="en" sz="1500">
                <a:solidFill>
                  <a:srgbClr val="FFFFFF"/>
                </a:solidFill>
                <a:latin typeface="Arial"/>
                <a:ea typeface="Arial"/>
                <a:cs typeface="Arial"/>
                <a:sym typeface="Arial"/>
              </a:rPr>
              <a:t>Generalized predictive control(GPC)</a:t>
            </a:r>
            <a:endParaRPr sz="1500">
              <a:solidFill>
                <a:srgbClr val="FFFFFF"/>
              </a:solidFill>
              <a:latin typeface="Arial"/>
              <a:ea typeface="Arial"/>
              <a:cs typeface="Arial"/>
              <a:sym typeface="Arial"/>
            </a:endParaRPr>
          </a:p>
          <a:p>
            <a:pPr indent="0" lvl="0" marL="0" rtl="0" algn="l">
              <a:spcBef>
                <a:spcPts val="600"/>
              </a:spcBef>
              <a:spcAft>
                <a:spcPts val="0"/>
              </a:spcAft>
              <a:buNone/>
            </a:pPr>
            <a:r>
              <a:t/>
            </a:r>
            <a:endParaRPr/>
          </a:p>
        </p:txBody>
      </p:sp>
      <p:sp>
        <p:nvSpPr>
          <p:cNvPr id="203" name="Google Shape;203;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idx="2" type="body"/>
          </p:nvPr>
        </p:nvSpPr>
        <p:spPr>
          <a:xfrm>
            <a:off x="2566950" y="1796500"/>
            <a:ext cx="4010100" cy="1133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4200">
                <a:solidFill>
                  <a:srgbClr val="FF0000"/>
                </a:solidFill>
                <a:highlight>
                  <a:srgbClr val="FFFFFF"/>
                </a:highlight>
                <a:latin typeface="Arial"/>
                <a:ea typeface="Arial"/>
                <a:cs typeface="Arial"/>
                <a:sym typeface="Arial"/>
              </a:rPr>
              <a:t>THANK YOU !!!</a:t>
            </a:r>
            <a:endParaRPr b="1" sz="4200">
              <a:solidFill>
                <a:srgbClr val="FF0000"/>
              </a:solidFill>
              <a:highlight>
                <a:srgbClr val="FFFFFF"/>
              </a:highlight>
              <a:latin typeface="Arial"/>
              <a:ea typeface="Arial"/>
              <a:cs typeface="Arial"/>
              <a:sym typeface="Arial"/>
            </a:endParaRPr>
          </a:p>
        </p:txBody>
      </p:sp>
      <p:sp>
        <p:nvSpPr>
          <p:cNvPr id="209" name="Google Shape;209;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How Does SVM Work</a:t>
            </a:r>
            <a:endParaRPr>
              <a:latin typeface="Arial"/>
              <a:ea typeface="Arial"/>
              <a:cs typeface="Arial"/>
              <a:sym typeface="Arial"/>
            </a:endParaRPr>
          </a:p>
        </p:txBody>
      </p:sp>
      <p:sp>
        <p:nvSpPr>
          <p:cNvPr id="80" name="Google Shape;80;p15"/>
          <p:cNvSpPr txBox="1"/>
          <p:nvPr>
            <p:ph idx="2" type="body"/>
          </p:nvPr>
        </p:nvSpPr>
        <p:spPr>
          <a:xfrm>
            <a:off x="673850" y="1919275"/>
            <a:ext cx="5827800" cy="185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solidFill>
                  <a:srgbClr val="F3F3F3"/>
                </a:solidFill>
                <a:latin typeface="Arial"/>
                <a:ea typeface="Arial"/>
                <a:cs typeface="Arial"/>
                <a:sym typeface="Arial"/>
              </a:rPr>
              <a:t>The basics of Support Vector Machines and how it works are best understood with a simple example. Let’s imagine we have two tags: </a:t>
            </a:r>
            <a:r>
              <a:rPr i="1" lang="en" sz="1500">
                <a:solidFill>
                  <a:srgbClr val="F3F3F3"/>
                </a:solidFill>
                <a:latin typeface="Arial"/>
                <a:ea typeface="Arial"/>
                <a:cs typeface="Arial"/>
                <a:sym typeface="Arial"/>
              </a:rPr>
              <a:t>red</a:t>
            </a:r>
            <a:r>
              <a:rPr lang="en" sz="1500">
                <a:solidFill>
                  <a:srgbClr val="F3F3F3"/>
                </a:solidFill>
                <a:latin typeface="Arial"/>
                <a:ea typeface="Arial"/>
                <a:cs typeface="Arial"/>
                <a:sym typeface="Arial"/>
              </a:rPr>
              <a:t> and </a:t>
            </a:r>
            <a:r>
              <a:rPr i="1" lang="en" sz="1500">
                <a:solidFill>
                  <a:srgbClr val="F3F3F3"/>
                </a:solidFill>
                <a:latin typeface="Arial"/>
                <a:ea typeface="Arial"/>
                <a:cs typeface="Arial"/>
                <a:sym typeface="Arial"/>
              </a:rPr>
              <a:t>blue</a:t>
            </a:r>
            <a:r>
              <a:rPr lang="en" sz="1500">
                <a:solidFill>
                  <a:srgbClr val="F3F3F3"/>
                </a:solidFill>
                <a:latin typeface="Arial"/>
                <a:ea typeface="Arial"/>
                <a:cs typeface="Arial"/>
                <a:sym typeface="Arial"/>
              </a:rPr>
              <a:t>, and our data has two </a:t>
            </a:r>
            <a:r>
              <a:rPr lang="en" sz="1500">
                <a:solidFill>
                  <a:srgbClr val="F3F3F3"/>
                </a:solidFill>
                <a:uFill>
                  <a:noFill/>
                </a:uFill>
                <a:latin typeface="Arial"/>
                <a:ea typeface="Arial"/>
                <a:cs typeface="Arial"/>
                <a:sym typeface="Arial"/>
                <a:hlinkClick r:id="rId3">
                  <a:extLst>
                    <a:ext uri="{A12FA001-AC4F-418D-AE19-62706E023703}">
                      <ahyp:hlinkClr val="tx"/>
                    </a:ext>
                  </a:extLst>
                </a:hlinkClick>
              </a:rPr>
              <a:t>features</a:t>
            </a:r>
            <a:r>
              <a:rPr lang="en" sz="1500">
                <a:solidFill>
                  <a:srgbClr val="F3F3F3"/>
                </a:solidFill>
                <a:latin typeface="Arial"/>
                <a:ea typeface="Arial"/>
                <a:cs typeface="Arial"/>
                <a:sym typeface="Arial"/>
              </a:rPr>
              <a:t>: </a:t>
            </a:r>
            <a:r>
              <a:rPr i="1" lang="en" sz="1500">
                <a:solidFill>
                  <a:srgbClr val="F3F3F3"/>
                </a:solidFill>
                <a:latin typeface="Arial"/>
                <a:ea typeface="Arial"/>
                <a:cs typeface="Arial"/>
                <a:sym typeface="Arial"/>
              </a:rPr>
              <a:t>x</a:t>
            </a:r>
            <a:r>
              <a:rPr lang="en" sz="1500">
                <a:solidFill>
                  <a:srgbClr val="F3F3F3"/>
                </a:solidFill>
                <a:latin typeface="Arial"/>
                <a:ea typeface="Arial"/>
                <a:cs typeface="Arial"/>
                <a:sym typeface="Arial"/>
              </a:rPr>
              <a:t> and </a:t>
            </a:r>
            <a:r>
              <a:rPr i="1" lang="en" sz="1500">
                <a:solidFill>
                  <a:srgbClr val="F3F3F3"/>
                </a:solidFill>
                <a:latin typeface="Arial"/>
                <a:ea typeface="Arial"/>
                <a:cs typeface="Arial"/>
                <a:sym typeface="Arial"/>
              </a:rPr>
              <a:t>y</a:t>
            </a:r>
            <a:r>
              <a:rPr lang="en" sz="1500">
                <a:solidFill>
                  <a:srgbClr val="F3F3F3"/>
                </a:solidFill>
                <a:latin typeface="Arial"/>
                <a:ea typeface="Arial"/>
                <a:cs typeface="Arial"/>
                <a:sym typeface="Arial"/>
              </a:rPr>
              <a:t>. We want a classifier that, given a pair of </a:t>
            </a:r>
            <a:r>
              <a:rPr i="1" lang="en" sz="1500">
                <a:solidFill>
                  <a:srgbClr val="F3F3F3"/>
                </a:solidFill>
                <a:latin typeface="Arial"/>
                <a:ea typeface="Arial"/>
                <a:cs typeface="Arial"/>
                <a:sym typeface="Arial"/>
              </a:rPr>
              <a:t>(x,y)</a:t>
            </a:r>
            <a:r>
              <a:rPr lang="en" sz="1500">
                <a:solidFill>
                  <a:srgbClr val="F3F3F3"/>
                </a:solidFill>
                <a:latin typeface="Arial"/>
                <a:ea typeface="Arial"/>
                <a:cs typeface="Arial"/>
                <a:sym typeface="Arial"/>
              </a:rPr>
              <a:t> coordinates, outputs if it’s either </a:t>
            </a:r>
            <a:r>
              <a:rPr i="1" lang="en" sz="1500">
                <a:solidFill>
                  <a:srgbClr val="F3F3F3"/>
                </a:solidFill>
                <a:latin typeface="Arial"/>
                <a:ea typeface="Arial"/>
                <a:cs typeface="Arial"/>
                <a:sym typeface="Arial"/>
              </a:rPr>
              <a:t>red _or _blue</a:t>
            </a:r>
            <a:r>
              <a:rPr lang="en" sz="1500">
                <a:solidFill>
                  <a:srgbClr val="F3F3F3"/>
                </a:solidFill>
                <a:latin typeface="Arial"/>
                <a:ea typeface="Arial"/>
                <a:cs typeface="Arial"/>
                <a:sym typeface="Arial"/>
              </a:rPr>
              <a:t>. We plot our already labeled training data on a plane:</a:t>
            </a:r>
            <a:endParaRPr sz="1500">
              <a:solidFill>
                <a:srgbClr val="F3F3F3"/>
              </a:solidFill>
            </a:endParaRPr>
          </a:p>
        </p:txBody>
      </p:sp>
      <p:sp>
        <p:nvSpPr>
          <p:cNvPr id="81" name="Google Shape;81;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6"/>
          <p:cNvPicPr preferRelativeResize="0"/>
          <p:nvPr/>
        </p:nvPicPr>
        <p:blipFill>
          <a:blip r:embed="rId3">
            <a:alphaModFix/>
          </a:blip>
          <a:stretch>
            <a:fillRect/>
          </a:stretch>
        </p:blipFill>
        <p:spPr>
          <a:xfrm>
            <a:off x="1521150" y="152400"/>
            <a:ext cx="4523660"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2" type="body"/>
          </p:nvPr>
        </p:nvSpPr>
        <p:spPr>
          <a:xfrm>
            <a:off x="1550550" y="1288425"/>
            <a:ext cx="5581800" cy="1748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500">
                <a:solidFill>
                  <a:srgbClr val="FFFFFF"/>
                </a:solidFill>
                <a:latin typeface="Arial"/>
                <a:ea typeface="Arial"/>
                <a:cs typeface="Arial"/>
                <a:sym typeface="Arial"/>
              </a:rPr>
              <a:t>A support vector machine takes these data points and outputs the hyperplane (which in two dimensions it’s simply a line) that best separates the tags. This line is the </a:t>
            </a:r>
            <a:r>
              <a:rPr b="1" lang="en" sz="1500">
                <a:solidFill>
                  <a:srgbClr val="FFFFFF"/>
                </a:solidFill>
                <a:latin typeface="Arial"/>
                <a:ea typeface="Arial"/>
                <a:cs typeface="Arial"/>
                <a:sym typeface="Arial"/>
              </a:rPr>
              <a:t>decision boundary</a:t>
            </a:r>
            <a:r>
              <a:rPr lang="en" sz="1500">
                <a:solidFill>
                  <a:srgbClr val="FFFFFF"/>
                </a:solidFill>
                <a:latin typeface="Arial"/>
                <a:ea typeface="Arial"/>
                <a:cs typeface="Arial"/>
                <a:sym typeface="Arial"/>
              </a:rPr>
              <a:t>: anything that falls to one side of it we will classify as </a:t>
            </a:r>
            <a:r>
              <a:rPr i="1" lang="en" sz="1500">
                <a:solidFill>
                  <a:srgbClr val="FFFFFF"/>
                </a:solidFill>
                <a:latin typeface="Arial"/>
                <a:ea typeface="Arial"/>
                <a:cs typeface="Arial"/>
                <a:sym typeface="Arial"/>
              </a:rPr>
              <a:t>blue</a:t>
            </a:r>
            <a:r>
              <a:rPr lang="en" sz="1500">
                <a:solidFill>
                  <a:srgbClr val="FFFFFF"/>
                </a:solidFill>
                <a:latin typeface="Arial"/>
                <a:ea typeface="Arial"/>
                <a:cs typeface="Arial"/>
                <a:sym typeface="Arial"/>
              </a:rPr>
              <a:t>, and anything that falls to the other as </a:t>
            </a:r>
            <a:r>
              <a:rPr i="1" lang="en" sz="1500">
                <a:solidFill>
                  <a:srgbClr val="FFFFFF"/>
                </a:solidFill>
                <a:latin typeface="Arial"/>
                <a:ea typeface="Arial"/>
                <a:cs typeface="Arial"/>
                <a:sym typeface="Arial"/>
              </a:rPr>
              <a:t>red</a:t>
            </a:r>
            <a:r>
              <a:rPr lang="en" sz="1500">
                <a:solidFill>
                  <a:srgbClr val="FFFFFF"/>
                </a:solidFill>
                <a:latin typeface="Arial"/>
                <a:ea typeface="Arial"/>
                <a:cs typeface="Arial"/>
                <a:sym typeface="Arial"/>
              </a:rPr>
              <a:t>.</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0" lvl="0" marL="0" rtl="0" algn="l">
              <a:lnSpc>
                <a:spcPct val="100000"/>
              </a:lnSpc>
              <a:spcBef>
                <a:spcPts val="100"/>
              </a:spcBef>
              <a:spcAft>
                <a:spcPts val="100"/>
              </a:spcAft>
              <a:buNone/>
            </a:pPr>
            <a:r>
              <a:t/>
            </a:r>
            <a:endParaRPr/>
          </a:p>
        </p:txBody>
      </p:sp>
      <p:sp>
        <p:nvSpPr>
          <p:cNvPr id="93" name="Google Shape;93;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99" name="Google Shape;99;p18"/>
          <p:cNvPicPr preferRelativeResize="0"/>
          <p:nvPr/>
        </p:nvPicPr>
        <p:blipFill>
          <a:blip r:embed="rId3">
            <a:alphaModFix/>
          </a:blip>
          <a:stretch>
            <a:fillRect/>
          </a:stretch>
        </p:blipFill>
        <p:spPr>
          <a:xfrm>
            <a:off x="2483525" y="152400"/>
            <a:ext cx="4523660"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Hyperplanes</a:t>
            </a:r>
            <a:endParaRPr>
              <a:latin typeface="Arial"/>
              <a:ea typeface="Arial"/>
              <a:cs typeface="Arial"/>
              <a:sym typeface="Arial"/>
            </a:endParaRPr>
          </a:p>
        </p:txBody>
      </p:sp>
      <p:sp>
        <p:nvSpPr>
          <p:cNvPr id="105" name="Google Shape;105;p19"/>
          <p:cNvSpPr txBox="1"/>
          <p:nvPr>
            <p:ph idx="1" type="body"/>
          </p:nvPr>
        </p:nvSpPr>
        <p:spPr>
          <a:xfrm>
            <a:off x="352875" y="1352550"/>
            <a:ext cx="8330100" cy="3545100"/>
          </a:xfrm>
          <a:prstGeom prst="rect">
            <a:avLst/>
          </a:prstGeom>
        </p:spPr>
        <p:txBody>
          <a:bodyPr anchorCtr="0" anchor="t" bIns="0" lIns="0" spcFirstLastPara="1" rIns="0" wrap="square" tIns="0">
            <a:noAutofit/>
          </a:bodyPr>
          <a:lstStyle/>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Hyperplanes are decision boundaries that help classify the data points. Data points falling on either side of the hyperplane can be attributed to different classes. Also, the dimension of the hyperplane depends upon the number of features. If the number of input features is 2, then the hyperplane is just a line. If the number of input features is 3, then the hyperplane becomes a two-dimensional plane. It becomes difficult to imagine when the number of features exceeds 3.</a:t>
            </a:r>
            <a:endParaRPr sz="1500">
              <a:latin typeface="Arial"/>
              <a:ea typeface="Arial"/>
              <a:cs typeface="Arial"/>
              <a:sym typeface="Arial"/>
            </a:endParaRPr>
          </a:p>
          <a:p>
            <a:pPr indent="0" lvl="0" marL="0" rtl="0" algn="l">
              <a:lnSpc>
                <a:spcPct val="100000"/>
              </a:lnSpc>
              <a:spcBef>
                <a:spcPts val="100"/>
              </a:spcBef>
              <a:spcAft>
                <a:spcPts val="0"/>
              </a:spcAft>
              <a:buNone/>
            </a:pPr>
            <a:r>
              <a:t/>
            </a:r>
            <a:endParaRPr sz="1500">
              <a:latin typeface="Arial"/>
              <a:ea typeface="Arial"/>
              <a:cs typeface="Arial"/>
              <a:sym typeface="Arial"/>
            </a:endParaRPr>
          </a:p>
          <a:p>
            <a:pPr indent="-323850" lvl="0" marL="457200" rtl="0" algn="l">
              <a:lnSpc>
                <a:spcPct val="100000"/>
              </a:lnSpc>
              <a:spcBef>
                <a:spcPts val="100"/>
              </a:spcBef>
              <a:spcAft>
                <a:spcPts val="0"/>
              </a:spcAft>
              <a:buSzPts val="1500"/>
              <a:buFont typeface="Arial"/>
              <a:buChar char="●"/>
            </a:pPr>
            <a:r>
              <a:rPr lang="en" sz="1500">
                <a:latin typeface="Arial"/>
                <a:ea typeface="Arial"/>
                <a:cs typeface="Arial"/>
                <a:sym typeface="Arial"/>
              </a:rPr>
              <a:t>Support vectors are data points that are closer to the hyperplane and influence the position and orientation of the hyperplane. Using these support vectors, we maximize the margin of the classifier. Deleting the support vectors will change the position of the hyperplane</a:t>
            </a:r>
            <a:endParaRPr sz="1500">
              <a:latin typeface="Arial"/>
              <a:ea typeface="Arial"/>
              <a:cs typeface="Arial"/>
              <a:sym typeface="Arial"/>
            </a:endParaRPr>
          </a:p>
          <a:p>
            <a:pPr indent="0" lvl="0" marL="0" rtl="0" algn="l">
              <a:lnSpc>
                <a:spcPct val="100000"/>
              </a:lnSpc>
              <a:spcBef>
                <a:spcPts val="100"/>
              </a:spcBef>
              <a:spcAft>
                <a:spcPts val="100"/>
              </a:spcAft>
              <a:buNone/>
            </a:pPr>
            <a:r>
              <a:t/>
            </a:r>
            <a:endParaRPr sz="1500">
              <a:latin typeface="Arial"/>
              <a:ea typeface="Arial"/>
              <a:cs typeface="Arial"/>
              <a:sym typeface="Arial"/>
            </a:endParaRPr>
          </a:p>
        </p:txBody>
      </p:sp>
      <p:sp>
        <p:nvSpPr>
          <p:cNvPr id="106" name="Google Shape;106;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a:blip r:embed="rId3">
            <a:alphaModFix/>
          </a:blip>
          <a:stretch>
            <a:fillRect/>
          </a:stretch>
        </p:blipFill>
        <p:spPr>
          <a:xfrm>
            <a:off x="152400" y="152400"/>
            <a:ext cx="8839200" cy="37431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2" type="body"/>
          </p:nvPr>
        </p:nvSpPr>
        <p:spPr>
          <a:xfrm>
            <a:off x="299425" y="181775"/>
            <a:ext cx="8030700" cy="4694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500">
                <a:solidFill>
                  <a:srgbClr val="FFFFFF"/>
                </a:solidFill>
                <a:latin typeface="Arial"/>
                <a:ea typeface="Arial"/>
                <a:cs typeface="Arial"/>
                <a:sym typeface="Arial"/>
              </a:rPr>
              <a:t>If we have p-dimensional space, a hyperplane is a flat subspace with dimension p-1. For example, in two-dimensional space a hyperplane is a straight line, and in three-dimensional space, a hyperplane is a two-dimensional subspace. </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lang="en" sz="1500">
                <a:solidFill>
                  <a:srgbClr val="FFFFFF"/>
                </a:solidFill>
                <a:latin typeface="Arial"/>
                <a:ea typeface="Arial"/>
                <a:cs typeface="Arial"/>
                <a:sym typeface="Arial"/>
              </a:rPr>
              <a:t>Imagine a knife cutting through a piece of cheese that is in cubical shape and dividing it into two parts. Then put both pieces back and observe that space in between both pieces, that is a two-dimensional subspace in a three-dimensional space. For p greater than 3, the imagination can be harder, but the intuition remains the same.</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b="1" lang="en" sz="1500">
                <a:solidFill>
                  <a:srgbClr val="FFFFFF"/>
                </a:solidFill>
                <a:latin typeface="Arial"/>
                <a:ea typeface="Arial"/>
                <a:cs typeface="Arial"/>
                <a:sym typeface="Arial"/>
              </a:rPr>
              <a:t>                                                            ẞ</a:t>
            </a:r>
            <a:r>
              <a:rPr b="1" baseline="-25000" lang="en" sz="1500">
                <a:solidFill>
                  <a:srgbClr val="FFFFFF"/>
                </a:solidFill>
                <a:latin typeface="Arial"/>
                <a:ea typeface="Arial"/>
                <a:cs typeface="Arial"/>
                <a:sym typeface="Arial"/>
              </a:rPr>
              <a:t>0</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 0</a:t>
            </a:r>
            <a:endParaRPr b="1"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b="1"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lang="en" sz="1500">
                <a:solidFill>
                  <a:srgbClr val="FFFFFF"/>
                </a:solidFill>
                <a:latin typeface="Arial"/>
                <a:ea typeface="Arial"/>
                <a:cs typeface="Arial"/>
                <a:sym typeface="Arial"/>
              </a:rPr>
              <a:t>This is the equation of a hyperplane in a two-dimensional space. Similarly, the equation can be extended to p-dimensional setting and look like this:</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b="1" lang="en" sz="1500">
                <a:solidFill>
                  <a:srgbClr val="FFFFFF"/>
                </a:solidFill>
                <a:latin typeface="Arial"/>
                <a:ea typeface="Arial"/>
                <a:cs typeface="Arial"/>
                <a:sym typeface="Arial"/>
              </a:rPr>
              <a:t>                                                   ẞ</a:t>
            </a:r>
            <a:r>
              <a:rPr b="1" baseline="-25000" lang="en" sz="1500">
                <a:solidFill>
                  <a:srgbClr val="FFFFFF"/>
                </a:solidFill>
                <a:latin typeface="Arial"/>
                <a:ea typeface="Arial"/>
                <a:cs typeface="Arial"/>
                <a:sym typeface="Arial"/>
              </a:rPr>
              <a:t>0</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1</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+........+ẞ</a:t>
            </a:r>
            <a:r>
              <a:rPr b="1" baseline="-25000" lang="en" sz="1500">
                <a:solidFill>
                  <a:srgbClr val="FFFFFF"/>
                </a:solidFill>
                <a:latin typeface="Arial"/>
                <a:ea typeface="Arial"/>
                <a:cs typeface="Arial"/>
                <a:sym typeface="Arial"/>
              </a:rPr>
              <a:t>p</a:t>
            </a:r>
            <a:r>
              <a:rPr b="1" lang="en" sz="1500">
                <a:solidFill>
                  <a:srgbClr val="FFFFFF"/>
                </a:solidFill>
                <a:latin typeface="Arial"/>
                <a:ea typeface="Arial"/>
                <a:cs typeface="Arial"/>
                <a:sym typeface="Arial"/>
              </a:rPr>
              <a:t>X</a:t>
            </a:r>
            <a:r>
              <a:rPr b="1" baseline="-25000" lang="en" sz="1500">
                <a:solidFill>
                  <a:srgbClr val="FFFFFF"/>
                </a:solidFill>
                <a:latin typeface="Arial"/>
                <a:ea typeface="Arial"/>
                <a:cs typeface="Arial"/>
                <a:sym typeface="Arial"/>
              </a:rPr>
              <a:t>p</a:t>
            </a:r>
            <a:r>
              <a:rPr b="1" lang="en" sz="1500">
                <a:solidFill>
                  <a:srgbClr val="FFFFFF"/>
                </a:solidFill>
                <a:latin typeface="Arial"/>
                <a:ea typeface="Arial"/>
                <a:cs typeface="Arial"/>
                <a:sym typeface="Arial"/>
              </a:rPr>
              <a:t>= 0    where,</a:t>
            </a:r>
            <a:endParaRPr b="1"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t/>
            </a:r>
            <a:endParaRPr b="1"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b="1" lang="en" sz="1500">
                <a:solidFill>
                  <a:srgbClr val="FFFFFF"/>
                </a:solidFill>
                <a:latin typeface="Arial"/>
                <a:ea typeface="Arial"/>
                <a:cs typeface="Arial"/>
                <a:sym typeface="Arial"/>
              </a:rPr>
              <a:t> ẞ</a:t>
            </a:r>
            <a:r>
              <a:rPr b="1" baseline="-25000" lang="en" sz="1500">
                <a:solidFill>
                  <a:srgbClr val="FFFFFF"/>
                </a:solidFill>
                <a:latin typeface="Arial"/>
                <a:ea typeface="Arial"/>
                <a:cs typeface="Arial"/>
                <a:sym typeface="Arial"/>
              </a:rPr>
              <a:t>0</a:t>
            </a:r>
            <a:r>
              <a:rPr b="1" lang="en" sz="1500">
                <a:solidFill>
                  <a:srgbClr val="FFFFFF"/>
                </a:solidFill>
                <a:latin typeface="Arial"/>
                <a:ea typeface="Arial"/>
                <a:cs typeface="Arial"/>
                <a:sym typeface="Arial"/>
              </a:rPr>
              <a:t> is the intercept</a:t>
            </a:r>
            <a:endParaRPr b="1"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b="1" lang="en" sz="1500">
                <a:solidFill>
                  <a:srgbClr val="FFFFFF"/>
                </a:solidFill>
                <a:latin typeface="Arial"/>
                <a:ea typeface="Arial"/>
                <a:cs typeface="Arial"/>
                <a:sym typeface="Arial"/>
              </a:rPr>
              <a:t> ẞ</a:t>
            </a:r>
            <a:r>
              <a:rPr b="1" baseline="-25000" lang="en" sz="1500">
                <a:solidFill>
                  <a:srgbClr val="FFFFFF"/>
                </a:solidFill>
                <a:latin typeface="Arial"/>
                <a:ea typeface="Arial"/>
                <a:cs typeface="Arial"/>
                <a:sym typeface="Arial"/>
              </a:rPr>
              <a:t>1 </a:t>
            </a:r>
            <a:r>
              <a:rPr b="1" lang="en" sz="1500">
                <a:solidFill>
                  <a:srgbClr val="FFFFFF"/>
                </a:solidFill>
                <a:latin typeface="Arial"/>
                <a:ea typeface="Arial"/>
                <a:cs typeface="Arial"/>
                <a:sym typeface="Arial"/>
              </a:rPr>
              <a:t>defining first axis</a:t>
            </a:r>
            <a:endParaRPr b="1" sz="1500">
              <a:solidFill>
                <a:srgbClr val="FFFFFF"/>
              </a:solidFill>
              <a:latin typeface="Arial"/>
              <a:ea typeface="Arial"/>
              <a:cs typeface="Arial"/>
              <a:sym typeface="Arial"/>
            </a:endParaRPr>
          </a:p>
          <a:p>
            <a:pPr indent="0" lvl="0" marL="0" rtl="0" algn="l">
              <a:lnSpc>
                <a:spcPct val="100000"/>
              </a:lnSpc>
              <a:spcBef>
                <a:spcPts val="100"/>
              </a:spcBef>
              <a:spcAft>
                <a:spcPts val="0"/>
              </a:spcAft>
              <a:buNone/>
            </a:pPr>
            <a:r>
              <a:rPr b="1" lang="en" sz="1500">
                <a:solidFill>
                  <a:srgbClr val="FFFFFF"/>
                </a:solidFill>
                <a:latin typeface="Arial"/>
                <a:ea typeface="Arial"/>
                <a:cs typeface="Arial"/>
                <a:sym typeface="Arial"/>
              </a:rPr>
              <a:t> ẞ</a:t>
            </a:r>
            <a:r>
              <a:rPr b="1" baseline="-25000" lang="en" sz="1500">
                <a:solidFill>
                  <a:srgbClr val="FFFFFF"/>
                </a:solidFill>
                <a:latin typeface="Arial"/>
                <a:ea typeface="Arial"/>
                <a:cs typeface="Arial"/>
                <a:sym typeface="Arial"/>
              </a:rPr>
              <a:t>2</a:t>
            </a:r>
            <a:r>
              <a:rPr b="1" lang="en" sz="1500">
                <a:solidFill>
                  <a:srgbClr val="FFFFFF"/>
                </a:solidFill>
                <a:latin typeface="Arial"/>
                <a:ea typeface="Arial"/>
                <a:cs typeface="Arial"/>
                <a:sym typeface="Arial"/>
              </a:rPr>
              <a:t> defining second axis</a:t>
            </a:r>
            <a:endParaRPr b="1" sz="1500">
              <a:solidFill>
                <a:srgbClr val="FFFFFF"/>
              </a:solidFill>
              <a:latin typeface="Arial"/>
              <a:ea typeface="Arial"/>
              <a:cs typeface="Arial"/>
              <a:sym typeface="Arial"/>
            </a:endParaRPr>
          </a:p>
          <a:p>
            <a:pPr indent="0" lvl="0" marL="0" rtl="0" algn="l">
              <a:spcBef>
                <a:spcPts val="600"/>
              </a:spcBef>
              <a:spcAft>
                <a:spcPts val="0"/>
              </a:spcAft>
              <a:buNone/>
            </a:pPr>
            <a:r>
              <a:rPr lang="en"/>
              <a:t>	</a:t>
            </a:r>
            <a:endParaRPr/>
          </a:p>
        </p:txBody>
      </p:sp>
      <p:sp>
        <p:nvSpPr>
          <p:cNvPr id="118" name="Google Shape;118;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