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Roboto Slab"/>
      <p:regular r:id="rId28"/>
      <p:bold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0B39AE-A2C1-4C7D-8512-016F4B4E3D49}">
  <a:tblStyle styleId="{410B39AE-A2C1-4C7D-8512-016F4B4E3D4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Slab-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Slab-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4.xml"/><Relationship Id="rId33" Type="http://schemas.openxmlformats.org/officeDocument/2006/relationships/font" Target="fonts/Roboto-boldItalic.fntdata"/><Relationship Id="rId10" Type="http://schemas.openxmlformats.org/officeDocument/2006/relationships/slide" Target="slides/slide3.xml"/><Relationship Id="rId32" Type="http://schemas.openxmlformats.org/officeDocument/2006/relationships/font" Target="fonts/Roboto-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c57c5ae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ac57c5aea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c57c5aea3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ac57c5aea3_0_6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ac57c5aea3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ac57c5aea3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ac57c5aea3_0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ac57c5aea3_0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c57c5aea3_0_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c57c5aea3_0_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c57c5aea3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c57c5aea3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ac57c5aea3_0_10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ac57c5aea3_0_10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ac57c5aea3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ac57c5aea3_0_1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ac57c5aea3_0_1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ac57c5aea3_0_1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c57c5aea3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ac57c5aea3_0_12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c57c5aea3_0_1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c57c5aea3_0_1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c57c5aea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ac57c5aea3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c57c5aea3_0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ac57c5aea3_0_13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c57c5aea3_0_1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ac57c5aea3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c57c5aea3_0_2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ac57c5aea3_0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c57c5aea3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ac57c5aea3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c57c5aea3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ac57c5aea3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c57c5aea3_0_1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c57c5aea3_0_1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c57c5aea3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ac57c5aea3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c57c5aea3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ac57c5aea3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sp>
        <p:nvSpPr>
          <p:cNvPr id="64" name="Google Shape;64;p14"/>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65" name="Google Shape;65;p14"/>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66" name="Google Shape;66;p1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67" name="Google Shape;67;p14"/>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000"/>
              <a:buNone/>
              <a:defRPr sz="4000"/>
            </a:lvl1pPr>
            <a:lvl2pPr lvl="1" rtl="0" algn="ctr">
              <a:lnSpc>
                <a:spcPct val="100000"/>
              </a:lnSpc>
              <a:spcBef>
                <a:spcPts val="0"/>
              </a:spcBef>
              <a:spcAft>
                <a:spcPts val="0"/>
              </a:spcAft>
              <a:buSzPts val="4000"/>
              <a:buNone/>
              <a:defRPr sz="4000"/>
            </a:lvl2pPr>
            <a:lvl3pPr lvl="2" rtl="0" algn="ctr">
              <a:lnSpc>
                <a:spcPct val="100000"/>
              </a:lnSpc>
              <a:spcBef>
                <a:spcPts val="0"/>
              </a:spcBef>
              <a:spcAft>
                <a:spcPts val="0"/>
              </a:spcAft>
              <a:buSzPts val="4000"/>
              <a:buNone/>
              <a:defRPr sz="4000"/>
            </a:lvl3pPr>
            <a:lvl4pPr lvl="3" rtl="0" algn="ctr">
              <a:lnSpc>
                <a:spcPct val="100000"/>
              </a:lnSpc>
              <a:spcBef>
                <a:spcPts val="0"/>
              </a:spcBef>
              <a:spcAft>
                <a:spcPts val="0"/>
              </a:spcAft>
              <a:buSzPts val="4000"/>
              <a:buNone/>
              <a:defRPr sz="4000"/>
            </a:lvl4pPr>
            <a:lvl5pPr lvl="4" rtl="0" algn="ctr">
              <a:lnSpc>
                <a:spcPct val="100000"/>
              </a:lnSpc>
              <a:spcBef>
                <a:spcPts val="0"/>
              </a:spcBef>
              <a:spcAft>
                <a:spcPts val="0"/>
              </a:spcAft>
              <a:buSzPts val="4000"/>
              <a:buNone/>
              <a:defRPr sz="4000"/>
            </a:lvl5pPr>
            <a:lvl6pPr lvl="5" rtl="0" algn="ctr">
              <a:lnSpc>
                <a:spcPct val="100000"/>
              </a:lnSpc>
              <a:spcBef>
                <a:spcPts val="0"/>
              </a:spcBef>
              <a:spcAft>
                <a:spcPts val="0"/>
              </a:spcAft>
              <a:buSzPts val="4000"/>
              <a:buNone/>
              <a:defRPr sz="4000"/>
            </a:lvl6pPr>
            <a:lvl7pPr lvl="6" rtl="0" algn="ctr">
              <a:lnSpc>
                <a:spcPct val="100000"/>
              </a:lnSpc>
              <a:spcBef>
                <a:spcPts val="0"/>
              </a:spcBef>
              <a:spcAft>
                <a:spcPts val="0"/>
              </a:spcAft>
              <a:buSzPts val="4000"/>
              <a:buNone/>
              <a:defRPr sz="4000"/>
            </a:lvl7pPr>
            <a:lvl8pPr lvl="7" rtl="0" algn="ctr">
              <a:lnSpc>
                <a:spcPct val="100000"/>
              </a:lnSpc>
              <a:spcBef>
                <a:spcPts val="0"/>
              </a:spcBef>
              <a:spcAft>
                <a:spcPts val="0"/>
              </a:spcAft>
              <a:buSzPts val="4000"/>
              <a:buNone/>
              <a:defRPr sz="4000"/>
            </a:lvl8pPr>
            <a:lvl9pPr lvl="8" rtl="0" algn="ctr">
              <a:lnSpc>
                <a:spcPct val="100000"/>
              </a:lnSpc>
              <a:spcBef>
                <a:spcPts val="0"/>
              </a:spcBef>
              <a:spcAft>
                <a:spcPts val="0"/>
              </a:spcAft>
              <a:buSzPts val="4000"/>
              <a:buNone/>
              <a:defRPr sz="4000"/>
            </a:lvl9pPr>
          </a:lstStyle>
          <a:p/>
        </p:txBody>
      </p:sp>
      <p:sp>
        <p:nvSpPr>
          <p:cNvPr id="68" name="Google Shape;68;p14"/>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69" name="Google Shape;69;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cxnSp>
        <p:nvCxnSpPr>
          <p:cNvPr id="71" name="Google Shape;71;p1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72" name="Google Shape;72;p1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73" name="Google Shape;73;p1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74" name="Google Shape;7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5" name="Shape 75"/>
        <p:cNvGrpSpPr/>
        <p:nvPr/>
      </p:nvGrpSpPr>
      <p:grpSpPr>
        <a:xfrm>
          <a:off x="0" y="0"/>
          <a:ext cx="0" cy="0"/>
          <a:chOff x="0" y="0"/>
          <a:chExt cx="0" cy="0"/>
        </a:xfrm>
      </p:grpSpPr>
      <p:sp>
        <p:nvSpPr>
          <p:cNvPr id="76" name="Google Shape;76;p16"/>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7" name="Google Shape;77;p16"/>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78" name="Google Shape;78;p16"/>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3800"/>
              <a:buNone/>
              <a:defRPr sz="3800"/>
            </a:lvl1pPr>
            <a:lvl2pPr lvl="1" rtl="0" algn="ctr">
              <a:lnSpc>
                <a:spcPct val="100000"/>
              </a:lnSpc>
              <a:spcBef>
                <a:spcPts val="0"/>
              </a:spcBef>
              <a:spcAft>
                <a:spcPts val="0"/>
              </a:spcAft>
              <a:buSzPts val="3800"/>
              <a:buNone/>
              <a:defRPr sz="3800"/>
            </a:lvl2pPr>
            <a:lvl3pPr lvl="2" rtl="0" algn="ctr">
              <a:lnSpc>
                <a:spcPct val="100000"/>
              </a:lnSpc>
              <a:spcBef>
                <a:spcPts val="0"/>
              </a:spcBef>
              <a:spcAft>
                <a:spcPts val="0"/>
              </a:spcAft>
              <a:buSzPts val="3800"/>
              <a:buNone/>
              <a:defRPr sz="3800"/>
            </a:lvl3pPr>
            <a:lvl4pPr lvl="3" rtl="0" algn="ctr">
              <a:lnSpc>
                <a:spcPct val="100000"/>
              </a:lnSpc>
              <a:spcBef>
                <a:spcPts val="0"/>
              </a:spcBef>
              <a:spcAft>
                <a:spcPts val="0"/>
              </a:spcAft>
              <a:buSzPts val="3800"/>
              <a:buNone/>
              <a:defRPr sz="3800"/>
            </a:lvl4pPr>
            <a:lvl5pPr lvl="4" rtl="0" algn="ctr">
              <a:lnSpc>
                <a:spcPct val="100000"/>
              </a:lnSpc>
              <a:spcBef>
                <a:spcPts val="0"/>
              </a:spcBef>
              <a:spcAft>
                <a:spcPts val="0"/>
              </a:spcAft>
              <a:buSzPts val="3800"/>
              <a:buNone/>
              <a:defRPr sz="3800"/>
            </a:lvl5pPr>
            <a:lvl6pPr lvl="5" rtl="0" algn="ctr">
              <a:lnSpc>
                <a:spcPct val="100000"/>
              </a:lnSpc>
              <a:spcBef>
                <a:spcPts val="0"/>
              </a:spcBef>
              <a:spcAft>
                <a:spcPts val="0"/>
              </a:spcAft>
              <a:buSzPts val="3800"/>
              <a:buNone/>
              <a:defRPr sz="3800"/>
            </a:lvl6pPr>
            <a:lvl7pPr lvl="6" rtl="0" algn="ctr">
              <a:lnSpc>
                <a:spcPct val="100000"/>
              </a:lnSpc>
              <a:spcBef>
                <a:spcPts val="0"/>
              </a:spcBef>
              <a:spcAft>
                <a:spcPts val="0"/>
              </a:spcAft>
              <a:buSzPts val="3800"/>
              <a:buNone/>
              <a:defRPr sz="3800"/>
            </a:lvl7pPr>
            <a:lvl8pPr lvl="7" rtl="0" algn="ctr">
              <a:lnSpc>
                <a:spcPct val="100000"/>
              </a:lnSpc>
              <a:spcBef>
                <a:spcPts val="0"/>
              </a:spcBef>
              <a:spcAft>
                <a:spcPts val="0"/>
              </a:spcAft>
              <a:buSzPts val="3800"/>
              <a:buNone/>
              <a:defRPr sz="3800"/>
            </a:lvl8pPr>
            <a:lvl9pPr lvl="8" rtl="0" algn="ctr">
              <a:lnSpc>
                <a:spcPct val="100000"/>
              </a:lnSpc>
              <a:spcBef>
                <a:spcPts val="0"/>
              </a:spcBef>
              <a:spcAft>
                <a:spcPts val="0"/>
              </a:spcAft>
              <a:buSzPts val="3800"/>
              <a:buNone/>
              <a:defRPr sz="3800"/>
            </a:lvl9pPr>
          </a:lstStyle>
          <a:p/>
        </p:txBody>
      </p:sp>
      <p:sp>
        <p:nvSpPr>
          <p:cNvPr id="79" name="Google Shape;79;p16"/>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80" name="Google Shape;80;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1" name="Google Shape;8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cxnSp>
        <p:nvCxnSpPr>
          <p:cNvPr id="83" name="Google Shape;83;p17"/>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84" name="Google Shape;84;p17"/>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85" name="Google Shape;8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6" name="Shape 86"/>
        <p:cNvGrpSpPr/>
        <p:nvPr/>
      </p:nvGrpSpPr>
      <p:grpSpPr>
        <a:xfrm>
          <a:off x="0" y="0"/>
          <a:ext cx="0" cy="0"/>
          <a:chOff x="0" y="0"/>
          <a:chExt cx="0" cy="0"/>
        </a:xfrm>
      </p:grpSpPr>
      <p:cxnSp>
        <p:nvCxnSpPr>
          <p:cNvPr id="87" name="Google Shape;87;p18"/>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88" name="Google Shape;88;p1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89" name="Google Shape;89;p18"/>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0" name="Google Shape;90;p18"/>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1" name="Google Shape;9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1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94" name="Google Shape;9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5" name="Shape 95"/>
        <p:cNvGrpSpPr/>
        <p:nvPr/>
      </p:nvGrpSpPr>
      <p:grpSpPr>
        <a:xfrm>
          <a:off x="0" y="0"/>
          <a:ext cx="0" cy="0"/>
          <a:chOff x="0" y="0"/>
          <a:chExt cx="0" cy="0"/>
        </a:xfrm>
      </p:grpSpPr>
      <p:cxnSp>
        <p:nvCxnSpPr>
          <p:cNvPr id="96" name="Google Shape;96;p20"/>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97" name="Google Shape;97;p20"/>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98" name="Google Shape;98;p20"/>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99" name="Google Shape;9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0" name="Shape 100"/>
        <p:cNvGrpSpPr/>
        <p:nvPr/>
      </p:nvGrpSpPr>
      <p:grpSpPr>
        <a:xfrm>
          <a:off x="0" y="0"/>
          <a:ext cx="0" cy="0"/>
          <a:chOff x="0" y="0"/>
          <a:chExt cx="0" cy="0"/>
        </a:xfrm>
      </p:grpSpPr>
      <p:sp>
        <p:nvSpPr>
          <p:cNvPr id="101" name="Google Shape;101;p21"/>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102" name="Google Shape;10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3" name="Shape 103"/>
        <p:cNvGrpSpPr/>
        <p:nvPr/>
      </p:nvGrpSpPr>
      <p:grpSpPr>
        <a:xfrm>
          <a:off x="0" y="0"/>
          <a:ext cx="0" cy="0"/>
          <a:chOff x="0" y="0"/>
          <a:chExt cx="0" cy="0"/>
        </a:xfrm>
      </p:grpSpPr>
      <p:sp>
        <p:nvSpPr>
          <p:cNvPr id="104" name="Google Shape;104;p22"/>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105" name="Google Shape;10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6" name="Shape 106"/>
        <p:cNvGrpSpPr/>
        <p:nvPr/>
      </p:nvGrpSpPr>
      <p:grpSpPr>
        <a:xfrm>
          <a:off x="0" y="0"/>
          <a:ext cx="0" cy="0"/>
          <a:chOff x="0" y="0"/>
          <a:chExt cx="0" cy="0"/>
        </a:xfrm>
      </p:grpSpPr>
      <p:sp>
        <p:nvSpPr>
          <p:cNvPr id="107" name="Google Shape;107;p23"/>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3"/>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5"/>
              </a:buClr>
              <a:buSzPts val="13000"/>
              <a:buNone/>
              <a:defRPr sz="13000">
                <a:solidFill>
                  <a:schemeClr val="accent5"/>
                </a:solidFill>
              </a:defRPr>
            </a:lvl1pPr>
            <a:lvl2pPr lvl="1" rtl="0" algn="ctr">
              <a:lnSpc>
                <a:spcPct val="100000"/>
              </a:lnSpc>
              <a:spcBef>
                <a:spcPts val="0"/>
              </a:spcBef>
              <a:spcAft>
                <a:spcPts val="0"/>
              </a:spcAft>
              <a:buClr>
                <a:schemeClr val="accent5"/>
              </a:buClr>
              <a:buSzPts val="13000"/>
              <a:buNone/>
              <a:defRPr sz="13000">
                <a:solidFill>
                  <a:schemeClr val="accent5"/>
                </a:solidFill>
              </a:defRPr>
            </a:lvl2pPr>
            <a:lvl3pPr lvl="2" rtl="0" algn="ctr">
              <a:lnSpc>
                <a:spcPct val="100000"/>
              </a:lnSpc>
              <a:spcBef>
                <a:spcPts val="0"/>
              </a:spcBef>
              <a:spcAft>
                <a:spcPts val="0"/>
              </a:spcAft>
              <a:buClr>
                <a:schemeClr val="accent5"/>
              </a:buClr>
              <a:buSzPts val="13000"/>
              <a:buNone/>
              <a:defRPr sz="13000">
                <a:solidFill>
                  <a:schemeClr val="accent5"/>
                </a:solidFill>
              </a:defRPr>
            </a:lvl3pPr>
            <a:lvl4pPr lvl="3" rtl="0" algn="ctr">
              <a:lnSpc>
                <a:spcPct val="100000"/>
              </a:lnSpc>
              <a:spcBef>
                <a:spcPts val="0"/>
              </a:spcBef>
              <a:spcAft>
                <a:spcPts val="0"/>
              </a:spcAft>
              <a:buClr>
                <a:schemeClr val="accent5"/>
              </a:buClr>
              <a:buSzPts val="13000"/>
              <a:buNone/>
              <a:defRPr sz="13000">
                <a:solidFill>
                  <a:schemeClr val="accent5"/>
                </a:solidFill>
              </a:defRPr>
            </a:lvl4pPr>
            <a:lvl5pPr lvl="4" rtl="0" algn="ctr">
              <a:lnSpc>
                <a:spcPct val="100000"/>
              </a:lnSpc>
              <a:spcBef>
                <a:spcPts val="0"/>
              </a:spcBef>
              <a:spcAft>
                <a:spcPts val="0"/>
              </a:spcAft>
              <a:buClr>
                <a:schemeClr val="accent5"/>
              </a:buClr>
              <a:buSzPts val="13000"/>
              <a:buNone/>
              <a:defRPr sz="13000">
                <a:solidFill>
                  <a:schemeClr val="accent5"/>
                </a:solidFill>
              </a:defRPr>
            </a:lvl5pPr>
            <a:lvl6pPr lvl="5" rtl="0" algn="ctr">
              <a:lnSpc>
                <a:spcPct val="100000"/>
              </a:lnSpc>
              <a:spcBef>
                <a:spcPts val="0"/>
              </a:spcBef>
              <a:spcAft>
                <a:spcPts val="0"/>
              </a:spcAft>
              <a:buClr>
                <a:schemeClr val="accent5"/>
              </a:buClr>
              <a:buSzPts val="13000"/>
              <a:buNone/>
              <a:defRPr sz="13000">
                <a:solidFill>
                  <a:schemeClr val="accent5"/>
                </a:solidFill>
              </a:defRPr>
            </a:lvl6pPr>
            <a:lvl7pPr lvl="6" rtl="0" algn="ctr">
              <a:lnSpc>
                <a:spcPct val="100000"/>
              </a:lnSpc>
              <a:spcBef>
                <a:spcPts val="0"/>
              </a:spcBef>
              <a:spcAft>
                <a:spcPts val="0"/>
              </a:spcAft>
              <a:buClr>
                <a:schemeClr val="accent5"/>
              </a:buClr>
              <a:buSzPts val="13000"/>
              <a:buNone/>
              <a:defRPr sz="13000">
                <a:solidFill>
                  <a:schemeClr val="accent5"/>
                </a:solidFill>
              </a:defRPr>
            </a:lvl7pPr>
            <a:lvl8pPr lvl="7" rtl="0" algn="ctr">
              <a:lnSpc>
                <a:spcPct val="100000"/>
              </a:lnSpc>
              <a:spcBef>
                <a:spcPts val="0"/>
              </a:spcBef>
              <a:spcAft>
                <a:spcPts val="0"/>
              </a:spcAft>
              <a:buClr>
                <a:schemeClr val="accent5"/>
              </a:buClr>
              <a:buSzPts val="13000"/>
              <a:buNone/>
              <a:defRPr sz="13000">
                <a:solidFill>
                  <a:schemeClr val="accent5"/>
                </a:solidFill>
              </a:defRPr>
            </a:lvl8pPr>
            <a:lvl9pPr lvl="8" rtl="0"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09" name="Google Shape;109;p23"/>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110" name="Google Shape;11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sp>
        <p:nvSpPr>
          <p:cNvPr id="112" name="Google Shape;11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9" name="Shape 59"/>
        <p:cNvGrpSpPr/>
        <p:nvPr/>
      </p:nvGrpSpPr>
      <p:grpSpPr>
        <a:xfrm>
          <a:off x="0" y="0"/>
          <a:ext cx="0" cy="0"/>
          <a:chOff x="0" y="0"/>
          <a:chExt cx="0" cy="0"/>
        </a:xfrm>
      </p:grpSpPr>
      <p:sp>
        <p:nvSpPr>
          <p:cNvPr id="60" name="Google Shape;60;p1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61" name="Google Shape;61;p13"/>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62" name="Google Shape;6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hyperlink" Target="https://corporatefinanceinstitute.com/resources/knowledge/terms/dependent-variable/" TargetMode="External"/><Relationship Id="rId4" Type="http://schemas.openxmlformats.org/officeDocument/2006/relationships/hyperlink" Target="http://www.webmath.com/sampledata.html" TargetMode="External"/><Relationship Id="rId5" Type="http://schemas.openxmlformats.org/officeDocument/2006/relationships/image" Target="../media/image10.png"/><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t>Sum of Squared Error Technique</a:t>
            </a:r>
            <a:endParaRPr/>
          </a:p>
        </p:txBody>
      </p:sp>
      <p:sp>
        <p:nvSpPr>
          <p:cNvPr id="118" name="Google Shape;118;p25"/>
          <p:cNvSpPr txBox="1"/>
          <p:nvPr>
            <p:ph idx="1" type="subTitle"/>
          </p:nvPr>
        </p:nvSpPr>
        <p:spPr>
          <a:xfrm>
            <a:off x="1680300" y="3049450"/>
            <a:ext cx="5783400" cy="12921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Devansh Awasthi (ENG17CS0065)</a:t>
            </a:r>
            <a:endParaRPr/>
          </a:p>
          <a:p>
            <a:pPr indent="0" lvl="0" marL="0" rtl="0" algn="ctr">
              <a:lnSpc>
                <a:spcPct val="100000"/>
              </a:lnSpc>
              <a:spcBef>
                <a:spcPts val="0"/>
              </a:spcBef>
              <a:spcAft>
                <a:spcPts val="0"/>
              </a:spcAft>
              <a:buSzPts val="2400"/>
              <a:buNone/>
            </a:pPr>
            <a:r>
              <a:rPr lang="en"/>
              <a:t>Deepak Purohit (ENG17CS0062)</a:t>
            </a:r>
            <a:endParaRPr/>
          </a:p>
          <a:p>
            <a:pPr indent="0" lvl="0" marL="0" rtl="0" algn="ctr">
              <a:lnSpc>
                <a:spcPct val="100000"/>
              </a:lnSpc>
              <a:spcBef>
                <a:spcPts val="0"/>
              </a:spcBef>
              <a:spcAft>
                <a:spcPts val="0"/>
              </a:spcAft>
              <a:buSzPts val="2400"/>
              <a:buNone/>
            </a:pPr>
            <a:r>
              <a:rPr lang="en"/>
              <a:t>BVM Anirudh (ENG17CS0048)</a:t>
            </a:r>
            <a:endParaRPr/>
          </a:p>
          <a:p>
            <a:pPr indent="0" lvl="0" marL="0" rtl="0" algn="ctr">
              <a:lnSpc>
                <a:spcPct val="100000"/>
              </a:lnSpc>
              <a:spcBef>
                <a:spcPts val="0"/>
              </a:spcBef>
              <a:spcAft>
                <a:spcPts val="0"/>
              </a:spcAft>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nvSpPr>
        <p:spPr>
          <a:xfrm>
            <a:off x="181775" y="908925"/>
            <a:ext cx="3058200" cy="295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
              </a:spcAft>
              <a:buClr>
                <a:srgbClr val="000000"/>
              </a:buClr>
              <a:buSzPts val="2000"/>
              <a:buFont typeface="Arial"/>
              <a:buNone/>
            </a:pPr>
            <a:r>
              <a:rPr b="1" i="0" lang="en" sz="2000" u="none" cap="none" strike="noStrike">
                <a:solidFill>
                  <a:schemeClr val="accent5"/>
                </a:solidFill>
                <a:latin typeface="Times New Roman"/>
                <a:ea typeface="Times New Roman"/>
                <a:cs typeface="Times New Roman"/>
                <a:sym typeface="Times New Roman"/>
              </a:rPr>
              <a:t>Our goal is to find a line that minimizes the squared distances to these different points.</a:t>
            </a:r>
            <a:endParaRPr b="1" i="0" sz="2000" u="none" cap="none" strike="noStrike">
              <a:solidFill>
                <a:schemeClr val="accent5"/>
              </a:solidFill>
              <a:latin typeface="Times New Roman"/>
              <a:ea typeface="Times New Roman"/>
              <a:cs typeface="Times New Roman"/>
              <a:sym typeface="Times New Roman"/>
            </a:endParaRPr>
          </a:p>
        </p:txBody>
      </p:sp>
      <p:pic>
        <p:nvPicPr>
          <p:cNvPr id="176" name="Google Shape;176;p34"/>
          <p:cNvPicPr preferRelativeResize="0"/>
          <p:nvPr/>
        </p:nvPicPr>
        <p:blipFill rotWithShape="1">
          <a:blip r:embed="rId3">
            <a:alphaModFix/>
          </a:blip>
          <a:srcRect b="0" l="0" r="0" t="0"/>
          <a:stretch/>
        </p:blipFill>
        <p:spPr>
          <a:xfrm>
            <a:off x="3392375" y="152400"/>
            <a:ext cx="4914833"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Types Of Sum Of Squared Error </a:t>
            </a:r>
            <a:endParaRPr b="1" sz="2400">
              <a:latin typeface="Times New Roman"/>
              <a:ea typeface="Times New Roman"/>
              <a:cs typeface="Times New Roman"/>
              <a:sym typeface="Times New Roman"/>
            </a:endParaRPr>
          </a:p>
        </p:txBody>
      </p:sp>
      <p:sp>
        <p:nvSpPr>
          <p:cNvPr id="182" name="Google Shape;182;p35"/>
          <p:cNvSpPr txBox="1"/>
          <p:nvPr>
            <p:ph idx="2" type="body"/>
          </p:nvPr>
        </p:nvSpPr>
        <p:spPr>
          <a:xfrm>
            <a:off x="4843275" y="386425"/>
            <a:ext cx="3837000" cy="1196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400">
                <a:solidFill>
                  <a:schemeClr val="accent5"/>
                </a:solidFill>
                <a:latin typeface="Times New Roman"/>
                <a:ea typeface="Times New Roman"/>
                <a:cs typeface="Times New Roman"/>
                <a:sym typeface="Times New Roman"/>
              </a:rPr>
              <a:t>In regression analysis, the three main types of sum of squares are the total sum of squares, regression sum of squares, and residual sum of squares.</a:t>
            </a:r>
            <a:endParaRPr sz="1400">
              <a:solidFill>
                <a:schemeClr val="accent5"/>
              </a:solidFill>
              <a:latin typeface="Times New Roman"/>
              <a:ea typeface="Times New Roman"/>
              <a:cs typeface="Times New Roman"/>
              <a:sym typeface="Times New Roman"/>
            </a:endParaRPr>
          </a:p>
        </p:txBody>
      </p:sp>
      <p:pic>
        <p:nvPicPr>
          <p:cNvPr id="183" name="Google Shape;183;p35"/>
          <p:cNvPicPr preferRelativeResize="0"/>
          <p:nvPr/>
        </p:nvPicPr>
        <p:blipFill>
          <a:blip r:embed="rId3">
            <a:alphaModFix/>
          </a:blip>
          <a:stretch>
            <a:fillRect/>
          </a:stretch>
        </p:blipFill>
        <p:spPr>
          <a:xfrm>
            <a:off x="4771925" y="1873300"/>
            <a:ext cx="4246650" cy="2123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6"/>
          <p:cNvSpPr txBox="1"/>
          <p:nvPr>
            <p:ph type="title"/>
          </p:nvPr>
        </p:nvSpPr>
        <p:spPr>
          <a:xfrm>
            <a:off x="254800" y="502575"/>
            <a:ext cx="4045200" cy="70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  (1) Total Sum Of Squares</a:t>
            </a:r>
            <a:endParaRPr b="1" sz="2400">
              <a:latin typeface="Times New Roman"/>
              <a:ea typeface="Times New Roman"/>
              <a:cs typeface="Times New Roman"/>
              <a:sym typeface="Times New Roman"/>
            </a:endParaRPr>
          </a:p>
        </p:txBody>
      </p:sp>
      <p:sp>
        <p:nvSpPr>
          <p:cNvPr id="189" name="Google Shape;189;p36"/>
          <p:cNvSpPr txBox="1"/>
          <p:nvPr>
            <p:ph idx="2" type="body"/>
          </p:nvPr>
        </p:nvSpPr>
        <p:spPr>
          <a:xfrm>
            <a:off x="4640925" y="85550"/>
            <a:ext cx="4287900" cy="47757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accent5"/>
                </a:solidFill>
                <a:latin typeface="Times New Roman"/>
                <a:ea typeface="Times New Roman"/>
                <a:cs typeface="Times New Roman"/>
                <a:sym typeface="Times New Roman"/>
              </a:rPr>
              <a:t>The total sum of squares is a variation of the values of a </a:t>
            </a:r>
            <a:r>
              <a:rPr lang="en" sz="1400">
                <a:solidFill>
                  <a:schemeClr val="accent5"/>
                </a:solidFill>
                <a:uFill>
                  <a:noFill/>
                </a:uFill>
                <a:latin typeface="Times New Roman"/>
                <a:ea typeface="Times New Roman"/>
                <a:cs typeface="Times New Roman"/>
                <a:sym typeface="Times New Roman"/>
                <a:hlinkClick r:id="rId3">
                  <a:extLst>
                    <a:ext uri="{A12FA001-AC4F-418D-AE19-62706E023703}">
                      <ahyp:hlinkClr val="tx"/>
                    </a:ext>
                  </a:extLst>
                </a:hlinkClick>
              </a:rPr>
              <a:t>dependent variable</a:t>
            </a:r>
            <a:r>
              <a:rPr lang="en" sz="1400">
                <a:solidFill>
                  <a:schemeClr val="accent5"/>
                </a:solidFill>
                <a:latin typeface="Times New Roman"/>
                <a:ea typeface="Times New Roman"/>
                <a:cs typeface="Times New Roman"/>
                <a:sym typeface="Times New Roman"/>
              </a:rPr>
              <a:t> from the sample mean of the dependent variable. Essentially, the total sum of squares quantifies the total variation in a </a:t>
            </a:r>
            <a:r>
              <a:rPr lang="en" sz="1400">
                <a:solidFill>
                  <a:schemeClr val="accent5"/>
                </a:solidFill>
                <a:uFill>
                  <a:noFill/>
                </a:uFill>
                <a:latin typeface="Times New Roman"/>
                <a:ea typeface="Times New Roman"/>
                <a:cs typeface="Times New Roman"/>
                <a:sym typeface="Times New Roman"/>
                <a:hlinkClick r:id="rId4">
                  <a:extLst>
                    <a:ext uri="{A12FA001-AC4F-418D-AE19-62706E023703}">
                      <ahyp:hlinkClr val="tx"/>
                    </a:ext>
                  </a:extLst>
                </a:hlinkClick>
              </a:rPr>
              <a:t>sample</a:t>
            </a:r>
            <a:r>
              <a:rPr lang="en" sz="1400">
                <a:solidFill>
                  <a:schemeClr val="accent5"/>
                </a:solidFill>
                <a:latin typeface="Times New Roman"/>
                <a:ea typeface="Times New Roman"/>
                <a:cs typeface="Times New Roman"/>
                <a:sym typeface="Times New Roman"/>
              </a:rPr>
              <a:t>. It can be determined using the following formula:</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rPr lang="en" sz="1400">
                <a:solidFill>
                  <a:schemeClr val="accent5"/>
                </a:solidFill>
                <a:latin typeface="Times New Roman"/>
                <a:ea typeface="Times New Roman"/>
                <a:cs typeface="Times New Roman"/>
                <a:sym typeface="Times New Roman"/>
              </a:rPr>
              <a:t>Where:</a:t>
            </a:r>
            <a:endParaRPr sz="1400">
              <a:solidFill>
                <a:schemeClr val="accent5"/>
              </a:solidFill>
              <a:latin typeface="Times New Roman"/>
              <a:ea typeface="Times New Roman"/>
              <a:cs typeface="Times New Roman"/>
              <a:sym typeface="Times New Roman"/>
            </a:endParaRPr>
          </a:p>
          <a:p>
            <a:pPr indent="-317500" lvl="0" marL="457200" rtl="0" algn="l">
              <a:lnSpc>
                <a:spcPct val="100000"/>
              </a:lnSpc>
              <a:spcBef>
                <a:spcPts val="100"/>
              </a:spcBef>
              <a:spcAft>
                <a:spcPts val="0"/>
              </a:spcAft>
              <a:buClr>
                <a:schemeClr val="accent5"/>
              </a:buClr>
              <a:buSzPts val="1400"/>
              <a:buFont typeface="Times New Roman"/>
              <a:buChar char="●"/>
            </a:pPr>
            <a:r>
              <a:rPr lang="en" sz="1400">
                <a:solidFill>
                  <a:schemeClr val="accent5"/>
                </a:solidFill>
                <a:latin typeface="Times New Roman"/>
                <a:ea typeface="Times New Roman"/>
                <a:cs typeface="Times New Roman"/>
                <a:sym typeface="Times New Roman"/>
              </a:rPr>
              <a:t>y</a:t>
            </a:r>
            <a:r>
              <a:rPr baseline="-25000" lang="en" sz="1400">
                <a:solidFill>
                  <a:schemeClr val="accent5"/>
                </a:solidFill>
                <a:latin typeface="Times New Roman"/>
                <a:ea typeface="Times New Roman"/>
                <a:cs typeface="Times New Roman"/>
                <a:sym typeface="Times New Roman"/>
              </a:rPr>
              <a:t>i </a:t>
            </a:r>
            <a:r>
              <a:rPr lang="en" sz="1400">
                <a:solidFill>
                  <a:schemeClr val="accent5"/>
                </a:solidFill>
                <a:latin typeface="Times New Roman"/>
                <a:ea typeface="Times New Roman"/>
                <a:cs typeface="Times New Roman"/>
                <a:sym typeface="Times New Roman"/>
              </a:rPr>
              <a:t>– the value in a sample</a:t>
            </a:r>
            <a:endParaRPr sz="1400">
              <a:solidFill>
                <a:schemeClr val="accent5"/>
              </a:solidFill>
              <a:latin typeface="Times New Roman"/>
              <a:ea typeface="Times New Roman"/>
              <a:cs typeface="Times New Roman"/>
              <a:sym typeface="Times New Roman"/>
            </a:endParaRPr>
          </a:p>
          <a:p>
            <a:pPr indent="-317500" lvl="0" marL="457200" rtl="0" algn="l">
              <a:lnSpc>
                <a:spcPct val="100000"/>
              </a:lnSpc>
              <a:spcBef>
                <a:spcPts val="0"/>
              </a:spcBef>
              <a:spcAft>
                <a:spcPts val="0"/>
              </a:spcAft>
              <a:buClr>
                <a:schemeClr val="accent5"/>
              </a:buClr>
              <a:buSzPts val="1400"/>
              <a:buFont typeface="Times New Roman"/>
              <a:buChar char="●"/>
            </a:pPr>
            <a:r>
              <a:rPr lang="en" sz="1400">
                <a:solidFill>
                  <a:schemeClr val="accent5"/>
                </a:solidFill>
                <a:latin typeface="Times New Roman"/>
                <a:ea typeface="Times New Roman"/>
                <a:cs typeface="Times New Roman"/>
                <a:sym typeface="Times New Roman"/>
              </a:rPr>
              <a:t>ȳ – the mean value of a sample</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latin typeface="Times New Roman"/>
              <a:ea typeface="Times New Roman"/>
              <a:cs typeface="Times New Roman"/>
              <a:sym typeface="Times New Roman"/>
            </a:endParaRPr>
          </a:p>
          <a:p>
            <a:pPr indent="0" lvl="0" marL="0" rtl="0" algn="l">
              <a:lnSpc>
                <a:spcPct val="100000"/>
              </a:lnSpc>
              <a:spcBef>
                <a:spcPts val="100"/>
              </a:spcBef>
              <a:spcAft>
                <a:spcPts val="100"/>
              </a:spcAft>
              <a:buNone/>
            </a:pPr>
            <a:r>
              <a:t/>
            </a:r>
            <a:endParaRPr sz="1400">
              <a:latin typeface="Times New Roman"/>
              <a:ea typeface="Times New Roman"/>
              <a:cs typeface="Times New Roman"/>
              <a:sym typeface="Times New Roman"/>
            </a:endParaRPr>
          </a:p>
        </p:txBody>
      </p:sp>
      <p:pic>
        <p:nvPicPr>
          <p:cNvPr id="190" name="Google Shape;190;p36"/>
          <p:cNvPicPr preferRelativeResize="0"/>
          <p:nvPr/>
        </p:nvPicPr>
        <p:blipFill>
          <a:blip r:embed="rId5">
            <a:alphaModFix/>
          </a:blip>
          <a:stretch>
            <a:fillRect/>
          </a:stretch>
        </p:blipFill>
        <p:spPr>
          <a:xfrm>
            <a:off x="5253150" y="1817200"/>
            <a:ext cx="2857500" cy="1209675"/>
          </a:xfrm>
          <a:prstGeom prst="rect">
            <a:avLst/>
          </a:prstGeom>
          <a:noFill/>
          <a:ln>
            <a:noFill/>
          </a:ln>
        </p:spPr>
      </p:pic>
      <p:pic>
        <p:nvPicPr>
          <p:cNvPr id="191" name="Google Shape;191;p36"/>
          <p:cNvPicPr preferRelativeResize="0"/>
          <p:nvPr/>
        </p:nvPicPr>
        <p:blipFill>
          <a:blip r:embed="rId6">
            <a:alphaModFix/>
          </a:blip>
          <a:stretch>
            <a:fillRect/>
          </a:stretch>
        </p:blipFill>
        <p:spPr>
          <a:xfrm>
            <a:off x="152400" y="1670075"/>
            <a:ext cx="4336124" cy="21962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7"/>
          <p:cNvSpPr txBox="1"/>
          <p:nvPr>
            <p:ph type="title"/>
          </p:nvPr>
        </p:nvSpPr>
        <p:spPr>
          <a:xfrm>
            <a:off x="123675" y="673675"/>
            <a:ext cx="4352100" cy="79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(2) Regression Sum Of Squares</a:t>
            </a:r>
            <a:endParaRPr b="1" sz="2400">
              <a:latin typeface="Times New Roman"/>
              <a:ea typeface="Times New Roman"/>
              <a:cs typeface="Times New Roman"/>
              <a:sym typeface="Times New Roman"/>
            </a:endParaRPr>
          </a:p>
        </p:txBody>
      </p:sp>
      <p:sp>
        <p:nvSpPr>
          <p:cNvPr id="197" name="Google Shape;197;p37"/>
          <p:cNvSpPr txBox="1"/>
          <p:nvPr>
            <p:ph idx="2" type="body"/>
          </p:nvPr>
        </p:nvSpPr>
        <p:spPr>
          <a:xfrm>
            <a:off x="4673000" y="128325"/>
            <a:ext cx="4352100" cy="42909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rPr lang="en" sz="1400">
                <a:solidFill>
                  <a:schemeClr val="accent5"/>
                </a:solidFill>
                <a:latin typeface="Times New Roman"/>
                <a:ea typeface="Times New Roman"/>
                <a:cs typeface="Times New Roman"/>
                <a:sym typeface="Times New Roman"/>
              </a:rPr>
              <a:t>The regression sum of squares describes how well a regression model represents the modeled data. A higher regression sum of squares indicates that the model does not fit the data well.</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rPr lang="en" sz="1400">
                <a:solidFill>
                  <a:schemeClr val="accent5"/>
                </a:solidFill>
                <a:latin typeface="Times New Roman"/>
                <a:ea typeface="Times New Roman"/>
                <a:cs typeface="Times New Roman"/>
                <a:sym typeface="Times New Roman"/>
              </a:rPr>
              <a:t>The formula for calculating the regression sum of squares is:</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rPr lang="en" sz="1400">
                <a:solidFill>
                  <a:schemeClr val="accent5"/>
                </a:solidFill>
                <a:latin typeface="Times New Roman"/>
                <a:ea typeface="Times New Roman"/>
                <a:cs typeface="Times New Roman"/>
                <a:sym typeface="Times New Roman"/>
              </a:rPr>
              <a:t>Where:</a:t>
            </a:r>
            <a:endParaRPr sz="1400">
              <a:solidFill>
                <a:schemeClr val="accent5"/>
              </a:solidFill>
              <a:latin typeface="Times New Roman"/>
              <a:ea typeface="Times New Roman"/>
              <a:cs typeface="Times New Roman"/>
              <a:sym typeface="Times New Roman"/>
            </a:endParaRPr>
          </a:p>
          <a:p>
            <a:pPr indent="-317500" lvl="0" marL="457200" rtl="0" algn="l">
              <a:lnSpc>
                <a:spcPct val="100000"/>
              </a:lnSpc>
              <a:spcBef>
                <a:spcPts val="100"/>
              </a:spcBef>
              <a:spcAft>
                <a:spcPts val="0"/>
              </a:spcAft>
              <a:buClr>
                <a:schemeClr val="accent5"/>
              </a:buClr>
              <a:buSzPts val="1400"/>
              <a:buFont typeface="Times New Roman"/>
              <a:buChar char="●"/>
            </a:pPr>
            <a:r>
              <a:rPr lang="en" sz="1400">
                <a:solidFill>
                  <a:schemeClr val="accent5"/>
                </a:solidFill>
                <a:latin typeface="Times New Roman"/>
                <a:ea typeface="Times New Roman"/>
                <a:cs typeface="Times New Roman"/>
                <a:sym typeface="Times New Roman"/>
              </a:rPr>
              <a:t>ŷ</a:t>
            </a:r>
            <a:r>
              <a:rPr baseline="-25000" lang="en" sz="1400">
                <a:solidFill>
                  <a:schemeClr val="accent5"/>
                </a:solidFill>
                <a:latin typeface="Times New Roman"/>
                <a:ea typeface="Times New Roman"/>
                <a:cs typeface="Times New Roman"/>
                <a:sym typeface="Times New Roman"/>
              </a:rPr>
              <a:t>i </a:t>
            </a:r>
            <a:r>
              <a:rPr lang="en" sz="1400">
                <a:solidFill>
                  <a:schemeClr val="accent5"/>
                </a:solidFill>
                <a:latin typeface="Times New Roman"/>
                <a:ea typeface="Times New Roman"/>
                <a:cs typeface="Times New Roman"/>
                <a:sym typeface="Times New Roman"/>
              </a:rPr>
              <a:t>– the value estimated by the regression line</a:t>
            </a:r>
            <a:endParaRPr sz="1400">
              <a:solidFill>
                <a:schemeClr val="accent5"/>
              </a:solidFill>
              <a:latin typeface="Times New Roman"/>
              <a:ea typeface="Times New Roman"/>
              <a:cs typeface="Times New Roman"/>
              <a:sym typeface="Times New Roman"/>
            </a:endParaRPr>
          </a:p>
          <a:p>
            <a:pPr indent="-317500" lvl="0" marL="457200" rtl="0" algn="l">
              <a:lnSpc>
                <a:spcPct val="100000"/>
              </a:lnSpc>
              <a:spcBef>
                <a:spcPts val="100"/>
              </a:spcBef>
              <a:spcAft>
                <a:spcPts val="0"/>
              </a:spcAft>
              <a:buClr>
                <a:schemeClr val="accent5"/>
              </a:buClr>
              <a:buSzPts val="1400"/>
              <a:buFont typeface="Times New Roman"/>
              <a:buChar char="●"/>
            </a:pPr>
            <a:r>
              <a:rPr lang="en" sz="1400">
                <a:solidFill>
                  <a:schemeClr val="accent5"/>
                </a:solidFill>
                <a:latin typeface="Times New Roman"/>
                <a:ea typeface="Times New Roman"/>
                <a:cs typeface="Times New Roman"/>
                <a:sym typeface="Times New Roman"/>
              </a:rPr>
              <a:t>ȳ – the mean value of a sample</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100"/>
              </a:spcAft>
              <a:buNone/>
            </a:pPr>
            <a:r>
              <a:t/>
            </a:r>
            <a:endParaRPr sz="1400">
              <a:solidFill>
                <a:schemeClr val="accent5"/>
              </a:solidFill>
              <a:latin typeface="Times New Roman"/>
              <a:ea typeface="Times New Roman"/>
              <a:cs typeface="Times New Roman"/>
              <a:sym typeface="Times New Roman"/>
            </a:endParaRPr>
          </a:p>
        </p:txBody>
      </p:sp>
      <p:pic>
        <p:nvPicPr>
          <p:cNvPr id="198" name="Google Shape;198;p37"/>
          <p:cNvPicPr preferRelativeResize="0"/>
          <p:nvPr/>
        </p:nvPicPr>
        <p:blipFill>
          <a:blip r:embed="rId3">
            <a:alphaModFix/>
          </a:blip>
          <a:stretch>
            <a:fillRect/>
          </a:stretch>
        </p:blipFill>
        <p:spPr>
          <a:xfrm>
            <a:off x="5420300" y="2087175"/>
            <a:ext cx="2857500" cy="1095375"/>
          </a:xfrm>
          <a:prstGeom prst="rect">
            <a:avLst/>
          </a:prstGeom>
          <a:noFill/>
          <a:ln>
            <a:noFill/>
          </a:ln>
        </p:spPr>
      </p:pic>
      <p:pic>
        <p:nvPicPr>
          <p:cNvPr id="199" name="Google Shape;199;p37"/>
          <p:cNvPicPr preferRelativeResize="0"/>
          <p:nvPr/>
        </p:nvPicPr>
        <p:blipFill>
          <a:blip r:embed="rId4">
            <a:alphaModFix/>
          </a:blip>
          <a:stretch>
            <a:fillRect/>
          </a:stretch>
        </p:blipFill>
        <p:spPr>
          <a:xfrm>
            <a:off x="123675" y="1659350"/>
            <a:ext cx="4368200" cy="22011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8"/>
          <p:cNvSpPr txBox="1"/>
          <p:nvPr>
            <p:ph type="title"/>
          </p:nvPr>
        </p:nvSpPr>
        <p:spPr>
          <a:xfrm>
            <a:off x="157475" y="449150"/>
            <a:ext cx="4185300" cy="130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(3) Residual Sum Of Squares Or Sum Of Squares error </a:t>
            </a:r>
            <a:endParaRPr b="1" sz="2400">
              <a:latin typeface="Times New Roman"/>
              <a:ea typeface="Times New Roman"/>
              <a:cs typeface="Times New Roman"/>
              <a:sym typeface="Times New Roman"/>
            </a:endParaRPr>
          </a:p>
        </p:txBody>
      </p:sp>
      <p:sp>
        <p:nvSpPr>
          <p:cNvPr id="205" name="Google Shape;205;p38"/>
          <p:cNvSpPr txBox="1"/>
          <p:nvPr>
            <p:ph idx="2" type="body"/>
          </p:nvPr>
        </p:nvSpPr>
        <p:spPr>
          <a:xfrm>
            <a:off x="4630225" y="106925"/>
            <a:ext cx="4469700" cy="49188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accent5"/>
                </a:solidFill>
                <a:latin typeface="Times New Roman"/>
                <a:ea typeface="Times New Roman"/>
                <a:cs typeface="Times New Roman"/>
                <a:sym typeface="Times New Roman"/>
              </a:rPr>
              <a:t>The residual sum of squares essentially measures the variation of modeling errors. In other words, it depicts how the variation in the dependent variable in a regression model cannot be explained by the model. Generally, a lower residual sum of squares indicates that the regression model can better explain the data while a higher residual sum of squares indicates that the model poorly explains the data.</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rPr lang="en" sz="1400">
                <a:solidFill>
                  <a:schemeClr val="accent5"/>
                </a:solidFill>
                <a:latin typeface="Times New Roman"/>
                <a:ea typeface="Times New Roman"/>
                <a:cs typeface="Times New Roman"/>
                <a:sym typeface="Times New Roman"/>
              </a:rPr>
              <a:t>The residual sum of squares can be found using the formula below:</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rPr lang="en" sz="1400">
                <a:solidFill>
                  <a:schemeClr val="accent5"/>
                </a:solidFill>
                <a:latin typeface="Times New Roman"/>
                <a:ea typeface="Times New Roman"/>
                <a:cs typeface="Times New Roman"/>
                <a:sym typeface="Times New Roman"/>
              </a:rPr>
              <a:t>Where:</a:t>
            </a:r>
            <a:endParaRPr sz="1400">
              <a:solidFill>
                <a:schemeClr val="accent5"/>
              </a:solidFill>
              <a:latin typeface="Times New Roman"/>
              <a:ea typeface="Times New Roman"/>
              <a:cs typeface="Times New Roman"/>
              <a:sym typeface="Times New Roman"/>
            </a:endParaRPr>
          </a:p>
          <a:p>
            <a:pPr indent="-317500" lvl="0" marL="457200" rtl="0" algn="l">
              <a:lnSpc>
                <a:spcPct val="100000"/>
              </a:lnSpc>
              <a:spcBef>
                <a:spcPts val="100"/>
              </a:spcBef>
              <a:spcAft>
                <a:spcPts val="0"/>
              </a:spcAft>
              <a:buClr>
                <a:schemeClr val="accent5"/>
              </a:buClr>
              <a:buSzPts val="1400"/>
              <a:buFont typeface="Times New Roman"/>
              <a:buChar char="●"/>
            </a:pPr>
            <a:r>
              <a:rPr lang="en" sz="1400">
                <a:solidFill>
                  <a:schemeClr val="accent5"/>
                </a:solidFill>
                <a:latin typeface="Times New Roman"/>
                <a:ea typeface="Times New Roman"/>
                <a:cs typeface="Times New Roman"/>
                <a:sym typeface="Times New Roman"/>
              </a:rPr>
              <a:t>y</a:t>
            </a:r>
            <a:r>
              <a:rPr baseline="-25000" lang="en" sz="1400">
                <a:solidFill>
                  <a:schemeClr val="accent5"/>
                </a:solidFill>
                <a:latin typeface="Times New Roman"/>
                <a:ea typeface="Times New Roman"/>
                <a:cs typeface="Times New Roman"/>
                <a:sym typeface="Times New Roman"/>
              </a:rPr>
              <a:t>i </a:t>
            </a:r>
            <a:r>
              <a:rPr lang="en" sz="1400">
                <a:solidFill>
                  <a:schemeClr val="accent5"/>
                </a:solidFill>
                <a:latin typeface="Times New Roman"/>
                <a:ea typeface="Times New Roman"/>
                <a:cs typeface="Times New Roman"/>
                <a:sym typeface="Times New Roman"/>
              </a:rPr>
              <a:t>– the observed value</a:t>
            </a:r>
            <a:endParaRPr sz="1400">
              <a:solidFill>
                <a:schemeClr val="accent5"/>
              </a:solidFill>
              <a:latin typeface="Times New Roman"/>
              <a:ea typeface="Times New Roman"/>
              <a:cs typeface="Times New Roman"/>
              <a:sym typeface="Times New Roman"/>
            </a:endParaRPr>
          </a:p>
          <a:p>
            <a:pPr indent="-317500" lvl="0" marL="457200" rtl="0" algn="l">
              <a:lnSpc>
                <a:spcPct val="100000"/>
              </a:lnSpc>
              <a:spcBef>
                <a:spcPts val="100"/>
              </a:spcBef>
              <a:spcAft>
                <a:spcPts val="0"/>
              </a:spcAft>
              <a:buClr>
                <a:schemeClr val="accent5"/>
              </a:buClr>
              <a:buSzPts val="1400"/>
              <a:buFont typeface="Times New Roman"/>
              <a:buChar char="●"/>
            </a:pPr>
            <a:r>
              <a:rPr lang="en" sz="1400">
                <a:solidFill>
                  <a:schemeClr val="accent5"/>
                </a:solidFill>
                <a:latin typeface="Times New Roman"/>
                <a:ea typeface="Times New Roman"/>
                <a:cs typeface="Times New Roman"/>
                <a:sym typeface="Times New Roman"/>
              </a:rPr>
              <a:t>ŷ</a:t>
            </a:r>
            <a:r>
              <a:rPr baseline="-25000" lang="en" sz="1400">
                <a:solidFill>
                  <a:schemeClr val="accent5"/>
                </a:solidFill>
                <a:latin typeface="Times New Roman"/>
                <a:ea typeface="Times New Roman"/>
                <a:cs typeface="Times New Roman"/>
                <a:sym typeface="Times New Roman"/>
              </a:rPr>
              <a:t>i </a:t>
            </a:r>
            <a:r>
              <a:rPr lang="en" sz="1400">
                <a:solidFill>
                  <a:schemeClr val="accent5"/>
                </a:solidFill>
                <a:latin typeface="Times New Roman"/>
                <a:ea typeface="Times New Roman"/>
                <a:cs typeface="Times New Roman"/>
                <a:sym typeface="Times New Roman"/>
              </a:rPr>
              <a:t>– the value estimated by the regression line</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0"/>
              </a:spcAft>
              <a:buNone/>
            </a:pPr>
            <a:r>
              <a:t/>
            </a:r>
            <a:endParaRPr sz="1400">
              <a:solidFill>
                <a:schemeClr val="accent5"/>
              </a:solidFill>
              <a:latin typeface="Times New Roman"/>
              <a:ea typeface="Times New Roman"/>
              <a:cs typeface="Times New Roman"/>
              <a:sym typeface="Times New Roman"/>
            </a:endParaRPr>
          </a:p>
          <a:p>
            <a:pPr indent="0" lvl="0" marL="0" rtl="0" algn="l">
              <a:lnSpc>
                <a:spcPct val="100000"/>
              </a:lnSpc>
              <a:spcBef>
                <a:spcPts val="100"/>
              </a:spcBef>
              <a:spcAft>
                <a:spcPts val="100"/>
              </a:spcAft>
              <a:buNone/>
            </a:pPr>
            <a:r>
              <a:t/>
            </a:r>
            <a:endParaRPr sz="1400">
              <a:solidFill>
                <a:schemeClr val="accent5"/>
              </a:solidFill>
              <a:latin typeface="Times New Roman"/>
              <a:ea typeface="Times New Roman"/>
              <a:cs typeface="Times New Roman"/>
              <a:sym typeface="Times New Roman"/>
            </a:endParaRPr>
          </a:p>
        </p:txBody>
      </p:sp>
      <p:pic>
        <p:nvPicPr>
          <p:cNvPr id="206" name="Google Shape;206;p38"/>
          <p:cNvPicPr preferRelativeResize="0"/>
          <p:nvPr/>
        </p:nvPicPr>
        <p:blipFill>
          <a:blip r:embed="rId3">
            <a:alphaModFix/>
          </a:blip>
          <a:stretch>
            <a:fillRect/>
          </a:stretch>
        </p:blipFill>
        <p:spPr>
          <a:xfrm>
            <a:off x="5648800" y="2272350"/>
            <a:ext cx="2857500" cy="1143000"/>
          </a:xfrm>
          <a:prstGeom prst="rect">
            <a:avLst/>
          </a:prstGeom>
          <a:noFill/>
          <a:ln>
            <a:noFill/>
          </a:ln>
        </p:spPr>
      </p:pic>
      <p:pic>
        <p:nvPicPr>
          <p:cNvPr id="207" name="Google Shape;207;p38"/>
          <p:cNvPicPr preferRelativeResize="0"/>
          <p:nvPr/>
        </p:nvPicPr>
        <p:blipFill>
          <a:blip r:embed="rId4">
            <a:alphaModFix/>
          </a:blip>
          <a:stretch>
            <a:fillRect/>
          </a:stretch>
        </p:blipFill>
        <p:spPr>
          <a:xfrm>
            <a:off x="157475" y="2140550"/>
            <a:ext cx="4325426" cy="21965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265500" y="1198400"/>
            <a:ext cx="4045200" cy="1988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b="1" lang="en" sz="2000">
                <a:solidFill>
                  <a:schemeClr val="accent5"/>
                </a:solidFill>
                <a:latin typeface="Roboto"/>
                <a:ea typeface="Roboto"/>
                <a:cs typeface="Roboto"/>
                <a:sym typeface="Roboto"/>
              </a:rPr>
              <a:t>Consider the following data samples </a:t>
            </a:r>
            <a:endParaRPr b="1" sz="2000">
              <a:solidFill>
                <a:schemeClr val="accent5"/>
              </a:solidFill>
              <a:latin typeface="Roboto"/>
              <a:ea typeface="Roboto"/>
              <a:cs typeface="Roboto"/>
              <a:sym typeface="Roboto"/>
            </a:endParaRPr>
          </a:p>
        </p:txBody>
      </p:sp>
      <p:graphicFrame>
        <p:nvGraphicFramePr>
          <p:cNvPr id="213" name="Google Shape;213;p39"/>
          <p:cNvGraphicFramePr/>
          <p:nvPr/>
        </p:nvGraphicFramePr>
        <p:xfrm>
          <a:off x="5785900" y="219700"/>
          <a:ext cx="3000000" cy="3000000"/>
        </p:xfrm>
        <a:graphic>
          <a:graphicData uri="http://schemas.openxmlformats.org/drawingml/2006/table">
            <a:tbl>
              <a:tblPr>
                <a:noFill/>
                <a:tableStyleId>{410B39AE-A2C1-4C7D-8512-016F4B4E3D49}</a:tableStyleId>
              </a:tblPr>
              <a:tblGrid>
                <a:gridCol w="1698725"/>
              </a:tblGrid>
              <a:tr h="39272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Values</a:t>
                      </a:r>
                      <a:endParaRPr b="1" sz="1400" u="none" cap="none" strike="noStrike">
                        <a:solidFill>
                          <a:srgbClr val="FFFFFF"/>
                        </a:solidFill>
                      </a:endParaRPr>
                    </a:p>
                  </a:txBody>
                  <a:tcPr marT="91425" marB="91425" marR="91425" marL="91425"/>
                </a:tc>
              </a:tr>
              <a:tr h="3574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99.0</a:t>
                      </a:r>
                      <a:endParaRPr sz="1400" u="none" cap="none" strike="noStrike">
                        <a:solidFill>
                          <a:srgbClr val="FFFFFF"/>
                        </a:solidFill>
                      </a:endParaRPr>
                    </a:p>
                  </a:txBody>
                  <a:tcPr marT="91425" marB="91425" marR="91425" marL="91425"/>
                </a:tc>
              </a:tr>
              <a:tr h="3574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98.6</a:t>
                      </a:r>
                      <a:endParaRPr sz="1400" u="none" cap="none" strike="noStrike">
                        <a:solidFill>
                          <a:srgbClr val="FFFFFF"/>
                        </a:solidFill>
                      </a:endParaRPr>
                    </a:p>
                  </a:txBody>
                  <a:tcPr marT="91425" marB="91425" marR="91425" marL="91425"/>
                </a:tc>
              </a:tr>
              <a:tr h="3574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98.5</a:t>
                      </a:r>
                      <a:endParaRPr sz="1400" u="none" cap="none" strike="noStrike">
                        <a:solidFill>
                          <a:srgbClr val="FFFFFF"/>
                        </a:solidFill>
                      </a:endParaRPr>
                    </a:p>
                  </a:txBody>
                  <a:tcPr marT="91425" marB="91425" marR="91425" marL="91425"/>
                </a:tc>
              </a:tr>
              <a:tr h="3927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101.1</a:t>
                      </a:r>
                      <a:endParaRPr sz="1400" u="none" cap="none" strike="noStrike">
                        <a:solidFill>
                          <a:srgbClr val="FFFFFF"/>
                        </a:solidFill>
                      </a:endParaRPr>
                    </a:p>
                  </a:txBody>
                  <a:tcPr marT="91425" marB="91425" marR="91425" marL="91425"/>
                </a:tc>
              </a:tr>
              <a:tr h="3574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98.3</a:t>
                      </a:r>
                      <a:endParaRPr sz="1400" u="none" cap="none" strike="noStrike">
                        <a:solidFill>
                          <a:srgbClr val="FFFFFF"/>
                        </a:solidFill>
                      </a:endParaRPr>
                    </a:p>
                  </a:txBody>
                  <a:tcPr marT="91425" marB="91425" marR="91425" marL="91425"/>
                </a:tc>
              </a:tr>
              <a:tr h="3574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98.6</a:t>
                      </a:r>
                      <a:endParaRPr sz="1400" u="none" cap="none" strike="noStrike">
                        <a:solidFill>
                          <a:srgbClr val="FFFFFF"/>
                        </a:solidFill>
                      </a:endParaRPr>
                    </a:p>
                  </a:txBody>
                  <a:tcPr marT="91425" marB="91425" marR="91425" marL="91425"/>
                </a:tc>
              </a:tr>
              <a:tr h="3574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97.9</a:t>
                      </a:r>
                      <a:endParaRPr sz="1400" u="none" cap="none" strike="noStrike">
                        <a:solidFill>
                          <a:srgbClr val="FFFFFF"/>
                        </a:solidFill>
                      </a:endParaRPr>
                    </a:p>
                  </a:txBody>
                  <a:tcPr marT="91425" marB="91425" marR="91425" marL="91425"/>
                </a:tc>
              </a:tr>
              <a:tr h="3574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98.4</a:t>
                      </a:r>
                      <a:endParaRPr sz="1400" u="none" cap="none" strike="noStrike">
                        <a:solidFill>
                          <a:srgbClr val="FFFFFF"/>
                        </a:solidFill>
                      </a:endParaRPr>
                    </a:p>
                  </a:txBody>
                  <a:tcPr marT="91425" marB="91425" marR="91425" marL="91425"/>
                </a:tc>
              </a:tr>
              <a:tr h="3574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99.2</a:t>
                      </a:r>
                      <a:endParaRPr sz="1400" u="none" cap="none" strike="noStrike">
                        <a:solidFill>
                          <a:srgbClr val="FFFFFF"/>
                        </a:solidFill>
                      </a:endParaRPr>
                    </a:p>
                  </a:txBody>
                  <a:tcPr marT="91425" marB="91425" marR="91425" marL="91425"/>
                </a:tc>
              </a:tr>
              <a:tr h="3574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99.1</a:t>
                      </a:r>
                      <a:endParaRPr sz="1400" u="none" cap="none" strike="noStrike">
                        <a:solidFill>
                          <a:srgbClr val="FFFFFF"/>
                        </a:solidFill>
                      </a:endParaRPr>
                    </a:p>
                  </a:txBody>
                  <a:tcPr marT="91425" marB="91425" marR="91425" marL="91425"/>
                </a:tc>
              </a:tr>
            </a:tbl>
          </a:graphicData>
        </a:graphic>
      </p:graphicFrame>
      <p:sp>
        <p:nvSpPr>
          <p:cNvPr id="214" name="Google Shape;214;p39"/>
          <p:cNvSpPr txBox="1"/>
          <p:nvPr/>
        </p:nvSpPr>
        <p:spPr>
          <a:xfrm>
            <a:off x="427725" y="235250"/>
            <a:ext cx="3550200" cy="91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FFFF"/>
                </a:solidFill>
                <a:latin typeface="Roboto"/>
                <a:ea typeface="Roboto"/>
                <a:cs typeface="Roboto"/>
                <a:sym typeface="Roboto"/>
              </a:rPr>
              <a:t>  Example Problem</a:t>
            </a:r>
            <a:endParaRPr b="1" i="0" sz="3000" u="none" cap="none" strike="noStrike">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idx="1" type="subTitle"/>
          </p:nvPr>
        </p:nvSpPr>
        <p:spPr>
          <a:xfrm>
            <a:off x="297575" y="1582026"/>
            <a:ext cx="4045200" cy="1345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b="1" lang="en" sz="2000"/>
              <a:t>Step 1:</a:t>
            </a:r>
            <a:endParaRPr b="1" sz="2000"/>
          </a:p>
          <a:p>
            <a:pPr indent="0" lvl="0" marL="0" rtl="0" algn="ctr">
              <a:lnSpc>
                <a:spcPct val="100000"/>
              </a:lnSpc>
              <a:spcBef>
                <a:spcPts val="0"/>
              </a:spcBef>
              <a:spcAft>
                <a:spcPts val="0"/>
              </a:spcAft>
              <a:buSzPts val="2100"/>
              <a:buNone/>
            </a:pPr>
            <a:r>
              <a:rPr b="1" lang="en" sz="2000"/>
              <a:t>Calculate Mean of the data samples</a:t>
            </a:r>
            <a:endParaRPr b="1" sz="2000"/>
          </a:p>
        </p:txBody>
      </p:sp>
      <p:sp>
        <p:nvSpPr>
          <p:cNvPr id="220" name="Google Shape;220;p4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b="1" lang="en" sz="1400">
                <a:latin typeface="Arial"/>
                <a:ea typeface="Arial"/>
                <a:cs typeface="Arial"/>
                <a:sym typeface="Arial"/>
              </a:rPr>
              <a:t>Mean  (𝝁) = 𝚺 Value / number of samples</a:t>
            </a:r>
            <a:endParaRPr b="1" sz="1400">
              <a:latin typeface="Arial"/>
              <a:ea typeface="Arial"/>
              <a:cs typeface="Arial"/>
              <a:sym typeface="Arial"/>
            </a:endParaRPr>
          </a:p>
          <a:p>
            <a:pPr indent="0" lvl="0" marL="0" rtl="0" algn="l">
              <a:lnSpc>
                <a:spcPct val="115000"/>
              </a:lnSpc>
              <a:spcBef>
                <a:spcPts val="1600"/>
              </a:spcBef>
              <a:spcAft>
                <a:spcPts val="0"/>
              </a:spcAft>
              <a:buSzPts val="1800"/>
              <a:buNone/>
            </a:pPr>
            <a:r>
              <a:rPr b="1" lang="en" sz="1400">
                <a:latin typeface="Arial"/>
                <a:ea typeface="Arial"/>
                <a:cs typeface="Arial"/>
                <a:sym typeface="Arial"/>
              </a:rPr>
              <a:t>= (99.0 + 98.6 + 98.5 + 101.1 + 98.3 + 98.6 + 97.9 + 98.4 + 99.2 + 99.1) / 10</a:t>
            </a:r>
            <a:endParaRPr b="1" sz="1400">
              <a:latin typeface="Arial"/>
              <a:ea typeface="Arial"/>
              <a:cs typeface="Arial"/>
              <a:sym typeface="Arial"/>
            </a:endParaRPr>
          </a:p>
          <a:p>
            <a:pPr indent="0" lvl="0" marL="0" rtl="0" algn="l">
              <a:lnSpc>
                <a:spcPct val="115000"/>
              </a:lnSpc>
              <a:spcBef>
                <a:spcPts val="1600"/>
              </a:spcBef>
              <a:spcAft>
                <a:spcPts val="1600"/>
              </a:spcAft>
              <a:buSzPts val="1800"/>
              <a:buNone/>
            </a:pPr>
            <a:r>
              <a:rPr b="1" lang="en" sz="1400">
                <a:latin typeface="Arial"/>
                <a:ea typeface="Arial"/>
                <a:cs typeface="Arial"/>
                <a:sym typeface="Arial"/>
              </a:rPr>
              <a:t>= 98.87</a:t>
            </a:r>
            <a:endParaRPr b="1" sz="14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297575" y="599550"/>
            <a:ext cx="4045200" cy="1506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b="1" lang="en" sz="2000">
                <a:solidFill>
                  <a:schemeClr val="accent5"/>
                </a:solidFill>
                <a:latin typeface="Roboto"/>
                <a:ea typeface="Roboto"/>
                <a:cs typeface="Roboto"/>
                <a:sym typeface="Roboto"/>
              </a:rPr>
              <a:t>Step 2:</a:t>
            </a:r>
            <a:endParaRPr b="1" sz="2000">
              <a:solidFill>
                <a:schemeClr val="accent5"/>
              </a:solidFill>
              <a:latin typeface="Roboto"/>
              <a:ea typeface="Roboto"/>
              <a:cs typeface="Roboto"/>
              <a:sym typeface="Roboto"/>
            </a:endParaRPr>
          </a:p>
          <a:p>
            <a:pPr indent="0" lvl="0" marL="0" rtl="0" algn="ctr">
              <a:lnSpc>
                <a:spcPct val="100000"/>
              </a:lnSpc>
              <a:spcBef>
                <a:spcPts val="0"/>
              </a:spcBef>
              <a:spcAft>
                <a:spcPts val="0"/>
              </a:spcAft>
              <a:buSzPts val="3800"/>
              <a:buNone/>
            </a:pPr>
            <a:r>
              <a:rPr b="1" lang="en" sz="2000">
                <a:solidFill>
                  <a:schemeClr val="accent5"/>
                </a:solidFill>
                <a:latin typeface="Roboto"/>
                <a:ea typeface="Roboto"/>
                <a:cs typeface="Roboto"/>
                <a:sym typeface="Roboto"/>
              </a:rPr>
              <a:t>Calculate individual error measurements</a:t>
            </a:r>
            <a:endParaRPr b="1" sz="2000">
              <a:solidFill>
                <a:schemeClr val="accent5"/>
              </a:solidFill>
              <a:latin typeface="Roboto"/>
              <a:ea typeface="Roboto"/>
              <a:cs typeface="Roboto"/>
              <a:sym typeface="Roboto"/>
            </a:endParaRPr>
          </a:p>
        </p:txBody>
      </p:sp>
      <p:sp>
        <p:nvSpPr>
          <p:cNvPr id="226" name="Google Shape;226;p41"/>
          <p:cNvSpPr txBox="1"/>
          <p:nvPr/>
        </p:nvSpPr>
        <p:spPr>
          <a:xfrm>
            <a:off x="695075" y="2427400"/>
            <a:ext cx="3282900" cy="1506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400"/>
              <a:buFont typeface="Arial"/>
              <a:buNone/>
            </a:pPr>
            <a:r>
              <a:rPr b="1" i="0" lang="en" sz="1400" u="none" cap="none" strike="noStrike">
                <a:solidFill>
                  <a:srgbClr val="FFFFFF"/>
                </a:solidFill>
                <a:latin typeface="Arial"/>
                <a:ea typeface="Arial"/>
                <a:cs typeface="Arial"/>
                <a:sym typeface="Arial"/>
              </a:rPr>
              <a:t>The error is the difference between the measurement and the mean.</a:t>
            </a:r>
            <a:endParaRPr b="0" i="0" sz="1400" u="none" cap="none" strike="noStrike">
              <a:solidFill>
                <a:srgbClr val="000000"/>
              </a:solidFill>
              <a:latin typeface="Roboto"/>
              <a:ea typeface="Roboto"/>
              <a:cs typeface="Roboto"/>
              <a:sym typeface="Roboto"/>
            </a:endParaRPr>
          </a:p>
        </p:txBody>
      </p:sp>
      <p:graphicFrame>
        <p:nvGraphicFramePr>
          <p:cNvPr id="227" name="Google Shape;227;p41"/>
          <p:cNvGraphicFramePr/>
          <p:nvPr/>
        </p:nvGraphicFramePr>
        <p:xfrm>
          <a:off x="4999950" y="139400"/>
          <a:ext cx="3000000" cy="3000000"/>
        </p:xfrm>
        <a:graphic>
          <a:graphicData uri="http://schemas.openxmlformats.org/drawingml/2006/table">
            <a:tbl>
              <a:tblPr>
                <a:noFill/>
                <a:tableStyleId>{410B39AE-A2C1-4C7D-8512-016F4B4E3D49}</a:tableStyleId>
              </a:tblPr>
              <a:tblGrid>
                <a:gridCol w="1276025"/>
                <a:gridCol w="1878150"/>
              </a:tblGrid>
              <a:tr h="319975">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Values</a:t>
                      </a:r>
                      <a:endParaRPr b="1"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Deviation</a:t>
                      </a:r>
                      <a:endParaRPr b="1"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319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99.0</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99.0 - 98.87 = 0.13</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9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98.6</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98.6 - 98.87 = -0.27</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9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98.5</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98.5 - 98.87 = -0.37</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9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101.1</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101.1 - 98.87 = 2.23</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9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98.3</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98.3 - 98.87 = -0.57</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9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98.6</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98.6 - 98.87 = -0.27</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9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97.9</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97.9 - 98.87 = -0.97</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9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98.4</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98.4 - 98.87 = -0.47</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9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99.2</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99.2 - 98.87 = 0.33</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19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99.1</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99.1 - 98.87 = 0.23</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265500" y="1860650"/>
            <a:ext cx="4045200" cy="855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800"/>
              <a:buNone/>
            </a:pPr>
            <a:r>
              <a:rPr b="1" lang="en" sz="2000">
                <a:solidFill>
                  <a:schemeClr val="accent5"/>
                </a:solidFill>
                <a:latin typeface="Roboto"/>
                <a:ea typeface="Roboto"/>
                <a:cs typeface="Roboto"/>
                <a:sym typeface="Roboto"/>
              </a:rPr>
              <a:t>Step 3:</a:t>
            </a:r>
            <a:endParaRPr b="1" sz="2000">
              <a:solidFill>
                <a:schemeClr val="accent5"/>
              </a:solidFill>
              <a:latin typeface="Roboto"/>
              <a:ea typeface="Roboto"/>
              <a:cs typeface="Roboto"/>
              <a:sym typeface="Roboto"/>
            </a:endParaRPr>
          </a:p>
          <a:p>
            <a:pPr indent="0" lvl="0" marL="0" rtl="0" algn="ctr">
              <a:lnSpc>
                <a:spcPct val="100000"/>
              </a:lnSpc>
              <a:spcBef>
                <a:spcPts val="0"/>
              </a:spcBef>
              <a:spcAft>
                <a:spcPts val="0"/>
              </a:spcAft>
              <a:buSzPts val="3800"/>
              <a:buNone/>
            </a:pPr>
            <a:r>
              <a:rPr b="1" lang="en" sz="2000">
                <a:solidFill>
                  <a:schemeClr val="accent5"/>
                </a:solidFill>
                <a:latin typeface="Roboto"/>
                <a:ea typeface="Roboto"/>
                <a:cs typeface="Roboto"/>
                <a:sym typeface="Roboto"/>
              </a:rPr>
              <a:t>Calculate Square of Errors</a:t>
            </a:r>
            <a:endParaRPr b="1" sz="2000">
              <a:solidFill>
                <a:schemeClr val="accent5"/>
              </a:solidFill>
              <a:latin typeface="Roboto"/>
              <a:ea typeface="Roboto"/>
              <a:cs typeface="Roboto"/>
              <a:sym typeface="Roboto"/>
            </a:endParaRPr>
          </a:p>
        </p:txBody>
      </p:sp>
      <p:graphicFrame>
        <p:nvGraphicFramePr>
          <p:cNvPr id="233" name="Google Shape;233;p42"/>
          <p:cNvGraphicFramePr/>
          <p:nvPr/>
        </p:nvGraphicFramePr>
        <p:xfrm>
          <a:off x="4689850" y="128750"/>
          <a:ext cx="3000000" cy="3000000"/>
        </p:xfrm>
        <a:graphic>
          <a:graphicData uri="http://schemas.openxmlformats.org/drawingml/2006/table">
            <a:tbl>
              <a:tblPr>
                <a:noFill/>
                <a:tableStyleId>{410B39AE-A2C1-4C7D-8512-016F4B4E3D49}</a:tableStyleId>
              </a:tblPr>
              <a:tblGrid>
                <a:gridCol w="1310400"/>
                <a:gridCol w="1305675"/>
                <a:gridCol w="1553950"/>
              </a:tblGrid>
              <a:tr h="375650">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Values</a:t>
                      </a:r>
                      <a:endParaRPr b="1"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Deviation</a:t>
                      </a:r>
                      <a:endParaRPr b="1"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FFFFFF"/>
                          </a:solidFill>
                        </a:rPr>
                        <a:t>Deviation</a:t>
                      </a:r>
                      <a:r>
                        <a:rPr b="1" baseline="30000" lang="en" sz="1400" u="none" cap="none" strike="noStrike">
                          <a:solidFill>
                            <a:srgbClr val="FFFFFF"/>
                          </a:solidFill>
                        </a:rPr>
                        <a:t>2</a:t>
                      </a:r>
                      <a:endParaRPr b="1" baseline="30000"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3756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99.0</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0.13</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0.13</a:t>
                      </a:r>
                      <a:r>
                        <a:rPr baseline="30000" lang="en" sz="1400" u="none" cap="none" strike="noStrike">
                          <a:solidFill>
                            <a:srgbClr val="FFFFFF"/>
                          </a:solidFill>
                        </a:rPr>
                        <a:t>2</a:t>
                      </a:r>
                      <a:r>
                        <a:rPr lang="en" sz="1400" u="none" cap="none" strike="noStrike">
                          <a:solidFill>
                            <a:srgbClr val="FFFFFF"/>
                          </a:solidFill>
                        </a:rPr>
                        <a:t> = 0.0169</a:t>
                      </a:r>
                      <a:endParaRPr baseline="30000"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56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98.6</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-0.27</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-0.27</a:t>
                      </a:r>
                      <a:r>
                        <a:rPr baseline="30000" lang="en" sz="1400" u="none" cap="none" strike="noStrike">
                          <a:solidFill>
                            <a:srgbClr val="FFFFFF"/>
                          </a:solidFill>
                        </a:rPr>
                        <a:t>2</a:t>
                      </a:r>
                      <a:r>
                        <a:rPr lang="en" sz="1400" u="none" cap="none" strike="noStrike">
                          <a:solidFill>
                            <a:srgbClr val="FFFFFF"/>
                          </a:solidFill>
                        </a:rPr>
                        <a:t> = 0.0729</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56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98.5</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-0.37</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-0.37</a:t>
                      </a:r>
                      <a:r>
                        <a:rPr baseline="30000" lang="en" sz="1400" u="none" cap="none" strike="noStrike">
                          <a:solidFill>
                            <a:srgbClr val="FFFFFF"/>
                          </a:solidFill>
                        </a:rPr>
                        <a:t>2</a:t>
                      </a:r>
                      <a:r>
                        <a:rPr lang="en" sz="1400" u="none" cap="none" strike="noStrike">
                          <a:solidFill>
                            <a:srgbClr val="FFFFFF"/>
                          </a:solidFill>
                        </a:rPr>
                        <a:t> = 0.1369</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56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101.1</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2.23</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2.23</a:t>
                      </a:r>
                      <a:r>
                        <a:rPr baseline="30000" lang="en" sz="1400" u="none" cap="none" strike="noStrike">
                          <a:solidFill>
                            <a:srgbClr val="FFFFFF"/>
                          </a:solidFill>
                        </a:rPr>
                        <a:t>2</a:t>
                      </a:r>
                      <a:r>
                        <a:rPr lang="en" sz="1400" u="none" cap="none" strike="noStrike">
                          <a:solidFill>
                            <a:srgbClr val="FFFFFF"/>
                          </a:solidFill>
                        </a:rPr>
                        <a:t> = 4.9729</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56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98.3</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-0.57</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-0.57</a:t>
                      </a:r>
                      <a:r>
                        <a:rPr baseline="30000" lang="en" sz="1400" u="none" cap="none" strike="noStrike">
                          <a:solidFill>
                            <a:srgbClr val="FFFFFF"/>
                          </a:solidFill>
                        </a:rPr>
                        <a:t>2</a:t>
                      </a:r>
                      <a:r>
                        <a:rPr lang="en" sz="1400" u="none" cap="none" strike="noStrike">
                          <a:solidFill>
                            <a:srgbClr val="FFFFFF"/>
                          </a:solidFill>
                        </a:rPr>
                        <a:t> = 0.3249</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56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98.6</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-0.27</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-0.27</a:t>
                      </a:r>
                      <a:r>
                        <a:rPr baseline="30000" lang="en" sz="1400" u="none" cap="none" strike="noStrike">
                          <a:solidFill>
                            <a:srgbClr val="FFFFFF"/>
                          </a:solidFill>
                        </a:rPr>
                        <a:t>2</a:t>
                      </a:r>
                      <a:r>
                        <a:rPr lang="en" sz="1400" u="none" cap="none" strike="noStrike">
                          <a:solidFill>
                            <a:srgbClr val="FFFFFF"/>
                          </a:solidFill>
                        </a:rPr>
                        <a:t> = 0.0729</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56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97.9</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-0.97</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-0.97</a:t>
                      </a:r>
                      <a:r>
                        <a:rPr baseline="30000" lang="en" sz="1400" u="none" cap="none" strike="noStrike">
                          <a:solidFill>
                            <a:srgbClr val="FFFFFF"/>
                          </a:solidFill>
                        </a:rPr>
                        <a:t>2</a:t>
                      </a:r>
                      <a:r>
                        <a:rPr lang="en" sz="1400" u="none" cap="none" strike="noStrike">
                          <a:solidFill>
                            <a:srgbClr val="FFFFFF"/>
                          </a:solidFill>
                        </a:rPr>
                        <a:t> = 0.9409</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56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98.4</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-0.47</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-0.47</a:t>
                      </a:r>
                      <a:r>
                        <a:rPr baseline="30000" lang="en" sz="1400" u="none" cap="none" strike="noStrike">
                          <a:solidFill>
                            <a:srgbClr val="FFFFFF"/>
                          </a:solidFill>
                        </a:rPr>
                        <a:t>2</a:t>
                      </a:r>
                      <a:r>
                        <a:rPr lang="en" sz="1400" u="none" cap="none" strike="noStrike">
                          <a:solidFill>
                            <a:srgbClr val="FFFFFF"/>
                          </a:solidFill>
                        </a:rPr>
                        <a:t> = 0.2209</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56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99.2</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0.33</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0.33</a:t>
                      </a:r>
                      <a:r>
                        <a:rPr baseline="30000" lang="en" sz="1400" u="none" cap="none" strike="noStrike">
                          <a:solidFill>
                            <a:srgbClr val="FFFFFF"/>
                          </a:solidFill>
                        </a:rPr>
                        <a:t>2</a:t>
                      </a:r>
                      <a:r>
                        <a:rPr lang="en" sz="1400" u="none" cap="none" strike="noStrike">
                          <a:solidFill>
                            <a:srgbClr val="FFFFFF"/>
                          </a:solidFill>
                        </a:rPr>
                        <a:t> = 0.1089</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56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99.1</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0.23</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rgbClr val="FFFFFF"/>
                          </a:solidFill>
                        </a:rPr>
                        <a:t>0.23</a:t>
                      </a:r>
                      <a:r>
                        <a:rPr baseline="30000" lang="en" sz="1400" u="none" cap="none" strike="noStrike">
                          <a:solidFill>
                            <a:srgbClr val="FFFFFF"/>
                          </a:solidFill>
                        </a:rPr>
                        <a:t>2</a:t>
                      </a:r>
                      <a:r>
                        <a:rPr lang="en" sz="1400" u="none" cap="none" strike="noStrike">
                          <a:solidFill>
                            <a:srgbClr val="FFFFFF"/>
                          </a:solidFill>
                        </a:rPr>
                        <a:t> =  0.0529</a:t>
                      </a:r>
                      <a:endParaRPr sz="1400" u="none" cap="none" strike="noStrike">
                        <a:solidFill>
                          <a:srgbClr val="FFFF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txBox="1"/>
          <p:nvPr>
            <p:ph idx="1" type="subTitle"/>
          </p:nvPr>
        </p:nvSpPr>
        <p:spPr>
          <a:xfrm>
            <a:off x="340350" y="122625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Step 4:</a:t>
            </a:r>
            <a:endParaRPr b="1" sz="2000"/>
          </a:p>
          <a:p>
            <a:pPr indent="0" lvl="0" marL="0" rtl="0" algn="ctr">
              <a:spcBef>
                <a:spcPts val="0"/>
              </a:spcBef>
              <a:spcAft>
                <a:spcPts val="0"/>
              </a:spcAft>
              <a:buNone/>
            </a:pPr>
            <a:r>
              <a:rPr b="1" lang="en" sz="2000"/>
              <a:t>Calculate the sum of square of error</a:t>
            </a:r>
            <a:endParaRPr b="1" sz="2000"/>
          </a:p>
        </p:txBody>
      </p:sp>
      <p:sp>
        <p:nvSpPr>
          <p:cNvPr id="239" name="Google Shape;239;p43"/>
          <p:cNvSpPr txBox="1"/>
          <p:nvPr>
            <p:ph idx="2" type="body"/>
          </p:nvPr>
        </p:nvSpPr>
        <p:spPr>
          <a:xfrm>
            <a:off x="4801325" y="192475"/>
            <a:ext cx="4277400" cy="395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400">
                <a:latin typeface="Arial"/>
                <a:ea typeface="Arial"/>
                <a:cs typeface="Arial"/>
                <a:sym typeface="Arial"/>
              </a:rPr>
              <a:t>Sum of Square of Error (SSE)</a:t>
            </a:r>
            <a:endParaRPr b="1" sz="1400">
              <a:latin typeface="Arial"/>
              <a:ea typeface="Arial"/>
              <a:cs typeface="Arial"/>
              <a:sym typeface="Arial"/>
            </a:endParaRPr>
          </a:p>
          <a:p>
            <a:pPr indent="0" lvl="0" marL="0" rtl="0" algn="l">
              <a:spcBef>
                <a:spcPts val="1600"/>
              </a:spcBef>
              <a:spcAft>
                <a:spcPts val="0"/>
              </a:spcAft>
              <a:buNone/>
            </a:pPr>
            <a:r>
              <a:rPr b="1" lang="en" sz="1400">
                <a:latin typeface="Arial"/>
                <a:ea typeface="Arial"/>
                <a:cs typeface="Arial"/>
                <a:sym typeface="Arial"/>
              </a:rPr>
              <a:t>=</a:t>
            </a:r>
            <a:r>
              <a:rPr b="1" lang="en" sz="1400">
                <a:solidFill>
                  <a:srgbClr val="FFFFFF"/>
                </a:solidFill>
                <a:latin typeface="Arial"/>
                <a:ea typeface="Arial"/>
                <a:cs typeface="Arial"/>
                <a:sym typeface="Arial"/>
              </a:rPr>
              <a:t> 0.0169 + 0.0729 + 0.1369 + 4.9729 + 0.3249</a:t>
            </a:r>
            <a:r>
              <a:rPr lang="en" sz="1400">
                <a:solidFill>
                  <a:srgbClr val="FFFFFF"/>
                </a:solidFill>
                <a:latin typeface="Arial"/>
                <a:ea typeface="Arial"/>
                <a:cs typeface="Arial"/>
                <a:sym typeface="Arial"/>
              </a:rPr>
              <a:t> + </a:t>
            </a:r>
            <a:r>
              <a:rPr b="1" lang="en" sz="1400">
                <a:solidFill>
                  <a:srgbClr val="FFFFFF"/>
                </a:solidFill>
                <a:latin typeface="Arial"/>
                <a:ea typeface="Arial"/>
                <a:cs typeface="Arial"/>
                <a:sym typeface="Arial"/>
              </a:rPr>
              <a:t>0.0729 + 0.9409 + 0.2209 + 0.1089 + 0.0529</a:t>
            </a:r>
            <a:endParaRPr b="1" sz="1400">
              <a:solidFill>
                <a:srgbClr val="FFFFFF"/>
              </a:solidFill>
              <a:latin typeface="Arial"/>
              <a:ea typeface="Arial"/>
              <a:cs typeface="Arial"/>
              <a:sym typeface="Arial"/>
            </a:endParaRPr>
          </a:p>
          <a:p>
            <a:pPr indent="0" lvl="0" marL="0" rtl="0" algn="l">
              <a:spcBef>
                <a:spcPts val="1600"/>
              </a:spcBef>
              <a:spcAft>
                <a:spcPts val="0"/>
              </a:spcAft>
              <a:buNone/>
            </a:pPr>
            <a:r>
              <a:rPr b="1" lang="en" sz="1400">
                <a:solidFill>
                  <a:srgbClr val="FFFFFF"/>
                </a:solidFill>
                <a:latin typeface="Arial"/>
                <a:ea typeface="Arial"/>
                <a:cs typeface="Arial"/>
                <a:sym typeface="Arial"/>
              </a:rPr>
              <a:t>= 6.921</a:t>
            </a:r>
            <a:endParaRPr b="1" sz="1400">
              <a:solidFill>
                <a:srgbClr val="FFFFFF"/>
              </a:solidFill>
              <a:latin typeface="Arial"/>
              <a:ea typeface="Arial"/>
              <a:cs typeface="Arial"/>
              <a:sym typeface="Arial"/>
            </a:endParaRPr>
          </a:p>
          <a:p>
            <a:pPr indent="0" lvl="0" marL="0" rtl="0" algn="l">
              <a:spcBef>
                <a:spcPts val="1600"/>
              </a:spcBef>
              <a:spcAft>
                <a:spcPts val="0"/>
              </a:spcAft>
              <a:buNone/>
            </a:pPr>
            <a:r>
              <a:t/>
            </a:r>
            <a:endParaRPr b="1" sz="1400">
              <a:latin typeface="Arial"/>
              <a:ea typeface="Arial"/>
              <a:cs typeface="Arial"/>
              <a:sym typeface="Arial"/>
            </a:endParaRPr>
          </a:p>
          <a:p>
            <a:pPr indent="0" lvl="0" marL="0" rtl="0" algn="l">
              <a:spcBef>
                <a:spcPts val="1600"/>
              </a:spcBef>
              <a:spcAft>
                <a:spcPts val="1600"/>
              </a:spcAft>
              <a:buNone/>
            </a:pPr>
            <a:r>
              <a:t/>
            </a:r>
            <a:endParaRPr b="1" sz="14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b="1" lang="en" sz="2400">
                <a:latin typeface="Times New Roman"/>
                <a:ea typeface="Times New Roman"/>
                <a:cs typeface="Times New Roman"/>
                <a:sym typeface="Times New Roman"/>
              </a:rPr>
              <a:t>INTRODUCTION</a:t>
            </a:r>
            <a:endParaRPr b="1" sz="2400">
              <a:latin typeface="Times New Roman"/>
              <a:ea typeface="Times New Roman"/>
              <a:cs typeface="Times New Roman"/>
              <a:sym typeface="Times New Roman"/>
            </a:endParaRPr>
          </a:p>
        </p:txBody>
      </p:sp>
      <p:sp>
        <p:nvSpPr>
          <p:cNvPr id="124" name="Google Shape;124;p2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SzPts val="1800"/>
              <a:buNone/>
            </a:pPr>
            <a:r>
              <a:rPr lang="en" sz="1400">
                <a:solidFill>
                  <a:schemeClr val="accent5"/>
                </a:solidFill>
                <a:latin typeface="Times New Roman"/>
                <a:ea typeface="Times New Roman"/>
                <a:cs typeface="Times New Roman"/>
                <a:sym typeface="Times New Roman"/>
              </a:rPr>
              <a:t>The least squares technique for estimating regression coefficients minimizes this statistic, which measures the error not eliminated by the regression line.</a:t>
            </a:r>
            <a:endParaRPr sz="1400">
              <a:solidFill>
                <a:schemeClr val="accent5"/>
              </a:solidFill>
              <a:latin typeface="Times New Roman"/>
              <a:ea typeface="Times New Roman"/>
              <a:cs typeface="Times New Roman"/>
              <a:sym typeface="Times New Roman"/>
            </a:endParaRPr>
          </a:p>
          <a:p>
            <a:pPr indent="0" lvl="0" marL="0" rtl="0" algn="l">
              <a:lnSpc>
                <a:spcPct val="140000"/>
              </a:lnSpc>
              <a:spcBef>
                <a:spcPts val="1500"/>
              </a:spcBef>
              <a:spcAft>
                <a:spcPts val="0"/>
              </a:spcAft>
              <a:buSzPts val="1800"/>
              <a:buNone/>
            </a:pPr>
            <a:r>
              <a:rPr lang="en" sz="1400">
                <a:solidFill>
                  <a:schemeClr val="accent5"/>
                </a:solidFill>
                <a:latin typeface="Times New Roman"/>
                <a:ea typeface="Times New Roman"/>
                <a:cs typeface="Times New Roman"/>
                <a:sym typeface="Times New Roman"/>
              </a:rPr>
              <a:t>For any line drawn through a scatter plot of data, several ways can be used to determine which line fits the data best. One method used to compare the fit of lines is to calculate the SSE (sum of the squared errors, or deviations) for each line. The lower the SSE, the better the fit of the line to the data.</a:t>
            </a:r>
            <a:endParaRPr sz="1400">
              <a:solidFill>
                <a:schemeClr val="accent5"/>
              </a:solidFill>
              <a:latin typeface="Times New Roman"/>
              <a:ea typeface="Times New Roman"/>
              <a:cs typeface="Times New Roman"/>
              <a:sym typeface="Times New Roman"/>
            </a:endParaRPr>
          </a:p>
          <a:p>
            <a:pPr indent="0" lvl="0" marL="0" rtl="0" algn="l">
              <a:lnSpc>
                <a:spcPct val="140000"/>
              </a:lnSpc>
              <a:spcBef>
                <a:spcPts val="1500"/>
              </a:spcBef>
              <a:spcAft>
                <a:spcPts val="0"/>
              </a:spcAft>
              <a:buSzPts val="1800"/>
              <a:buNone/>
            </a:pPr>
            <a:r>
              <a:rPr lang="en" sz="1400">
                <a:solidFill>
                  <a:schemeClr val="accent5"/>
                </a:solidFill>
                <a:latin typeface="Times New Roman"/>
                <a:ea typeface="Times New Roman"/>
                <a:cs typeface="Times New Roman"/>
                <a:sym typeface="Times New Roman"/>
              </a:rPr>
              <a:t>Calculating the SSE enables you to calculate the treatment sum of squares (SSTR) and total sum of squares (SST). When you compute SSE, SSTR, and SST, you then find the error mean square (MSE) and treatment mean square (MSTR), from which you can then compute the test statistic.</a:t>
            </a:r>
            <a:endParaRPr sz="1400">
              <a:solidFill>
                <a:schemeClr val="accent5"/>
              </a:solidFill>
              <a:latin typeface="Times New Roman"/>
              <a:ea typeface="Times New Roman"/>
              <a:cs typeface="Times New Roman"/>
              <a:sym typeface="Times New Roman"/>
            </a:endParaRPr>
          </a:p>
          <a:p>
            <a:pPr indent="0" lvl="0" marL="0" rtl="0" algn="l">
              <a:lnSpc>
                <a:spcPct val="140000"/>
              </a:lnSpc>
              <a:spcBef>
                <a:spcPts val="1500"/>
              </a:spcBef>
              <a:spcAft>
                <a:spcPts val="0"/>
              </a:spcAft>
              <a:buSzPts val="1800"/>
              <a:buNone/>
            </a:pPr>
            <a:r>
              <a:t/>
            </a:r>
            <a:endParaRPr sz="1250">
              <a:solidFill>
                <a:schemeClr val="accent5"/>
              </a:solidFill>
              <a:latin typeface="Times New Roman"/>
              <a:ea typeface="Times New Roman"/>
              <a:cs typeface="Times New Roman"/>
              <a:sym typeface="Times New Roman"/>
            </a:endParaRPr>
          </a:p>
          <a:p>
            <a:pPr indent="0" lvl="0" marL="0" rtl="0" algn="l">
              <a:lnSpc>
                <a:spcPct val="115000"/>
              </a:lnSpc>
              <a:spcBef>
                <a:spcPts val="1500"/>
              </a:spcBef>
              <a:spcAft>
                <a:spcPts val="160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b="1" lang="en" sz="4800">
                <a:solidFill>
                  <a:schemeClr val="accent6"/>
                </a:solidFill>
              </a:rPr>
              <a:t>             THANK YOU !!!</a:t>
            </a:r>
            <a:endParaRPr b="1" sz="4800">
              <a:solidFill>
                <a:schemeClr val="accent6"/>
              </a:solidFill>
            </a:endParaRPr>
          </a:p>
        </p:txBody>
      </p:sp>
      <p:pic>
        <p:nvPicPr>
          <p:cNvPr id="245" name="Google Shape;245;p44"/>
          <p:cNvPicPr preferRelativeResize="0"/>
          <p:nvPr/>
        </p:nvPicPr>
        <p:blipFill rotWithShape="1">
          <a:blip r:embed="rId3">
            <a:alphaModFix/>
          </a:blip>
          <a:srcRect b="0" l="0" r="0" t="0"/>
          <a:stretch/>
        </p:blipFill>
        <p:spPr>
          <a:xfrm>
            <a:off x="6838875" y="3305575"/>
            <a:ext cx="2076525" cy="16093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7"/>
          <p:cNvSpPr txBox="1"/>
          <p:nvPr>
            <p:ph idx="1" type="body"/>
          </p:nvPr>
        </p:nvSpPr>
        <p:spPr>
          <a:xfrm>
            <a:off x="387900" y="351600"/>
            <a:ext cx="8368200" cy="421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400">
              <a:solidFill>
                <a:schemeClr val="accent5"/>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800"/>
              <a:buNone/>
            </a:pPr>
            <a:r>
              <a:t/>
            </a:r>
            <a:endParaRPr sz="1400">
              <a:solidFill>
                <a:schemeClr val="accent5"/>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800"/>
              <a:buNone/>
            </a:pPr>
            <a:r>
              <a:rPr lang="en" sz="1400">
                <a:solidFill>
                  <a:schemeClr val="accent5"/>
                </a:solidFill>
                <a:latin typeface="Times New Roman"/>
                <a:ea typeface="Times New Roman"/>
                <a:cs typeface="Times New Roman"/>
                <a:sym typeface="Times New Roman"/>
              </a:rPr>
              <a:t>SSE is a measure of sampling error. This refers to the fact that the values computed from a sample will be somewhat different from one sample to the next.</a:t>
            </a:r>
            <a:endParaRPr sz="1400">
              <a:solidFill>
                <a:schemeClr val="accent5"/>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800"/>
              <a:buNone/>
            </a:pPr>
            <a:r>
              <a:rPr lang="en" sz="1400">
                <a:solidFill>
                  <a:schemeClr val="accent5"/>
                </a:solidFill>
                <a:latin typeface="Times New Roman"/>
                <a:ea typeface="Times New Roman"/>
                <a:cs typeface="Times New Roman"/>
                <a:sym typeface="Times New Roman"/>
              </a:rPr>
              <a:t>When you have a set of data values, it is useful to be able to find how closely related those values are. You need to get your data organized in a table, and then perform some fairly simple calculations. Once you find the SSE for a data set, you can then go on to find the variance and standard deviation.</a:t>
            </a:r>
            <a:endParaRPr sz="1400">
              <a:solidFill>
                <a:schemeClr val="accent5"/>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800"/>
              <a:buNone/>
            </a:pPr>
            <a:r>
              <a:rPr b="1" lang="en" sz="2400">
                <a:solidFill>
                  <a:srgbClr val="FFFFFF"/>
                </a:solidFill>
                <a:latin typeface="Times New Roman"/>
                <a:ea typeface="Times New Roman"/>
                <a:cs typeface="Times New Roman"/>
                <a:sym typeface="Times New Roman"/>
              </a:rPr>
              <a:t>Clustering</a:t>
            </a:r>
            <a:endParaRPr b="1" sz="2400">
              <a:solidFill>
                <a:srgbClr val="FFFFFF"/>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800"/>
              <a:buNone/>
            </a:pPr>
            <a:r>
              <a:rPr lang="en" sz="1400">
                <a:solidFill>
                  <a:schemeClr val="accent5"/>
                </a:solidFill>
                <a:latin typeface="Times New Roman"/>
                <a:ea typeface="Times New Roman"/>
                <a:cs typeface="Times New Roman"/>
                <a:sym typeface="Times New Roman"/>
              </a:rPr>
              <a:t>A process of organizing objects into groups such that data points in the same groups are similar to the data points in the same group. A cluster is a collection of objects where these objects are similar and dissimilar to the other cluster.</a:t>
            </a:r>
            <a:endParaRPr sz="1400">
              <a:solidFill>
                <a:schemeClr val="accent5"/>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800"/>
              <a:buNone/>
            </a:pPr>
            <a:r>
              <a:t/>
            </a:r>
            <a:endParaRPr b="1" sz="1400">
              <a:solidFill>
                <a:schemeClr val="accent5"/>
              </a:solidFill>
              <a:latin typeface="Arial"/>
              <a:ea typeface="Arial"/>
              <a:cs typeface="Arial"/>
              <a:sym typeface="Arial"/>
            </a:endParaRPr>
          </a:p>
          <a:p>
            <a:pPr indent="0" lvl="0" marL="0" rtl="0" algn="l">
              <a:lnSpc>
                <a:spcPct val="115000"/>
              </a:lnSpc>
              <a:spcBef>
                <a:spcPts val="1600"/>
              </a:spcBef>
              <a:spcAft>
                <a:spcPts val="0"/>
              </a:spcAft>
              <a:buSzPts val="1800"/>
              <a:buNone/>
            </a:pPr>
            <a:r>
              <a:t/>
            </a:r>
            <a:endParaRPr sz="1400">
              <a:solidFill>
                <a:schemeClr val="accent5"/>
              </a:solidFill>
              <a:latin typeface="Arial"/>
              <a:ea typeface="Arial"/>
              <a:cs typeface="Arial"/>
              <a:sym typeface="Arial"/>
            </a:endParaRPr>
          </a:p>
          <a:p>
            <a:pPr indent="0" lvl="0" marL="0" rtl="0" algn="l">
              <a:lnSpc>
                <a:spcPct val="115000"/>
              </a:lnSpc>
              <a:spcBef>
                <a:spcPts val="1600"/>
              </a:spcBef>
              <a:spcAft>
                <a:spcPts val="1600"/>
              </a:spcAft>
              <a:buSzPts val="1800"/>
              <a:buNone/>
            </a:pPr>
            <a:r>
              <a:t/>
            </a:r>
            <a:endParaRPr sz="1300">
              <a:solidFill>
                <a:schemeClr val="accent5"/>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8"/>
          <p:cNvSpPr txBox="1"/>
          <p:nvPr>
            <p:ph idx="1" type="body"/>
          </p:nvPr>
        </p:nvSpPr>
        <p:spPr>
          <a:xfrm>
            <a:off x="387900" y="199782"/>
            <a:ext cx="8368200" cy="4535100"/>
          </a:xfrm>
          <a:prstGeom prst="rect">
            <a:avLst/>
          </a:prstGeom>
          <a:noFill/>
          <a:ln>
            <a:noFill/>
          </a:ln>
        </p:spPr>
        <p:txBody>
          <a:bodyPr anchorCtr="0" anchor="t" bIns="91425" lIns="91425" spcFirstLastPara="1" rIns="91425" wrap="square" tIns="91425">
            <a:noAutofit/>
          </a:bodyPr>
          <a:lstStyle/>
          <a:p>
            <a:pPr indent="0" lvl="0" marL="0" rtl="0" algn="l">
              <a:lnSpc>
                <a:spcPct val="117391"/>
              </a:lnSpc>
              <a:spcBef>
                <a:spcPts val="4500"/>
              </a:spcBef>
              <a:spcAft>
                <a:spcPts val="0"/>
              </a:spcAft>
              <a:buSzPts val="1800"/>
              <a:buNone/>
            </a:pPr>
            <a:r>
              <a:rPr b="1" lang="en" sz="2400">
                <a:solidFill>
                  <a:srgbClr val="FFFFFF"/>
                </a:solidFill>
                <a:latin typeface="Times New Roman"/>
                <a:ea typeface="Times New Roman"/>
                <a:cs typeface="Times New Roman"/>
                <a:sym typeface="Times New Roman"/>
              </a:rPr>
              <a:t>K-Means</a:t>
            </a:r>
            <a:endParaRPr b="1" sz="2400">
              <a:solidFill>
                <a:srgbClr val="FFFFFF"/>
              </a:solidFill>
              <a:latin typeface="Times New Roman"/>
              <a:ea typeface="Times New Roman"/>
              <a:cs typeface="Times New Roman"/>
              <a:sym typeface="Times New Roman"/>
            </a:endParaRPr>
          </a:p>
          <a:p>
            <a:pPr indent="0" lvl="0" marL="0" rtl="0" algn="l">
              <a:lnSpc>
                <a:spcPct val="115000"/>
              </a:lnSpc>
              <a:spcBef>
                <a:spcPts val="1400"/>
              </a:spcBef>
              <a:spcAft>
                <a:spcPts val="0"/>
              </a:spcAft>
              <a:buSzPts val="1800"/>
              <a:buNone/>
            </a:pPr>
            <a:r>
              <a:rPr lang="en" sz="1400">
                <a:solidFill>
                  <a:schemeClr val="accent5"/>
                </a:solidFill>
                <a:latin typeface="Times New Roman"/>
                <a:ea typeface="Times New Roman"/>
                <a:cs typeface="Times New Roman"/>
                <a:sym typeface="Times New Roman"/>
              </a:rPr>
              <a:t>K-Means clustering is a type of unsupervised learning. The main goal of this algorithm to find groups in data and the number of groups is represented by K. It is an iterative procedure where each data point is assigned to one of the K groups based on feature similarity.</a:t>
            </a:r>
            <a:endParaRPr sz="1400">
              <a:solidFill>
                <a:schemeClr val="accent5"/>
              </a:solidFill>
              <a:latin typeface="Times New Roman"/>
              <a:ea typeface="Times New Roman"/>
              <a:cs typeface="Times New Roman"/>
              <a:sym typeface="Times New Roman"/>
            </a:endParaRPr>
          </a:p>
          <a:p>
            <a:pPr indent="0" lvl="0" marL="0" rtl="0" algn="l">
              <a:lnSpc>
                <a:spcPct val="115000"/>
              </a:lnSpc>
              <a:spcBef>
                <a:spcPts val="1400"/>
              </a:spcBef>
              <a:spcAft>
                <a:spcPts val="0"/>
              </a:spcAft>
              <a:buSzPts val="1800"/>
              <a:buNone/>
            </a:pPr>
            <a:r>
              <a:rPr lang="en" sz="1400">
                <a:solidFill>
                  <a:schemeClr val="accent5"/>
                </a:solidFill>
                <a:latin typeface="Times New Roman"/>
                <a:ea typeface="Times New Roman"/>
                <a:cs typeface="Times New Roman"/>
                <a:sym typeface="Times New Roman"/>
              </a:rPr>
              <a:t>K-Means algorithm starts with initial estimates of K centroids, which are randomly selected from the dataset. The algorithm iterates between two steps assigning data points and updating Centroids.</a:t>
            </a:r>
            <a:endParaRPr>
              <a:latin typeface="Times New Roman"/>
              <a:ea typeface="Times New Roman"/>
              <a:cs typeface="Times New Roman"/>
              <a:sym typeface="Times New Roman"/>
            </a:endParaRPr>
          </a:p>
          <a:p>
            <a:pPr indent="0" lvl="0" marL="0" rtl="0" algn="l">
              <a:lnSpc>
                <a:spcPct val="115000"/>
              </a:lnSpc>
              <a:spcBef>
                <a:spcPts val="1400"/>
              </a:spcBef>
              <a:spcAft>
                <a:spcPts val="0"/>
              </a:spcAft>
              <a:buSzPts val="1800"/>
              <a:buNone/>
            </a:pPr>
            <a:r>
              <a:t/>
            </a:r>
            <a:endParaRPr sz="1400">
              <a:solidFill>
                <a:schemeClr val="accent5"/>
              </a:solidFill>
              <a:latin typeface="Times New Roman"/>
              <a:ea typeface="Times New Roman"/>
              <a:cs typeface="Times New Roman"/>
              <a:sym typeface="Times New Roman"/>
            </a:endParaRPr>
          </a:p>
          <a:p>
            <a:pPr indent="0" lvl="0" marL="0" rtl="0" algn="l">
              <a:lnSpc>
                <a:spcPct val="115000"/>
              </a:lnSpc>
              <a:spcBef>
                <a:spcPts val="0"/>
              </a:spcBef>
              <a:spcAft>
                <a:spcPts val="1600"/>
              </a:spcAft>
              <a:buSzPts val="1800"/>
              <a:buNone/>
            </a:pPr>
            <a:r>
              <a:t/>
            </a:r>
            <a:endParaRPr sz="1400">
              <a:solidFill>
                <a:schemeClr val="accent5"/>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387900" y="308325"/>
            <a:ext cx="8368200" cy="6861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400"/>
              </a:spcBef>
              <a:spcAft>
                <a:spcPts val="0"/>
              </a:spcAft>
              <a:buSzPts val="1800"/>
              <a:buNone/>
            </a:pPr>
            <a:r>
              <a:rPr b="1" lang="en" sz="2400">
                <a:solidFill>
                  <a:srgbClr val="FFFFFF"/>
                </a:solidFill>
                <a:latin typeface="Times New Roman"/>
                <a:ea typeface="Times New Roman"/>
                <a:cs typeface="Times New Roman"/>
                <a:sym typeface="Times New Roman"/>
              </a:rPr>
              <a:t>      Data Assignment</a:t>
            </a:r>
            <a:endParaRPr b="1" sz="2400">
              <a:solidFill>
                <a:srgbClr val="FFFFFF"/>
              </a:solidFill>
              <a:latin typeface="Times New Roman"/>
              <a:ea typeface="Times New Roman"/>
              <a:cs typeface="Times New Roman"/>
              <a:sym typeface="Times New Roman"/>
            </a:endParaRPr>
          </a:p>
        </p:txBody>
      </p:sp>
      <p:sp>
        <p:nvSpPr>
          <p:cNvPr id="140" name="Google Shape;140;p29"/>
          <p:cNvSpPr txBox="1"/>
          <p:nvPr>
            <p:ph idx="1" type="body"/>
          </p:nvPr>
        </p:nvSpPr>
        <p:spPr>
          <a:xfrm>
            <a:off x="387900" y="775650"/>
            <a:ext cx="8325600" cy="4111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i="0" lang="en" sz="1400">
                <a:solidFill>
                  <a:schemeClr val="accent5"/>
                </a:solidFill>
                <a:latin typeface="Times New Roman"/>
                <a:ea typeface="Times New Roman"/>
                <a:cs typeface="Times New Roman"/>
                <a:sym typeface="Times New Roman"/>
              </a:rPr>
              <a:t>In this step, the data point is assigned to its nearest centroid based on the squared Euclidean distance. Let us   assume a Cluster with c as centroid and a data point x is assigned to this cluster, based on the distance between c,x. There are some other distance measures like Manhattan, Jaccard, and Cosine which are used based on the appropriate type of data.</a:t>
            </a:r>
            <a:endParaRPr sz="2000">
              <a:latin typeface="Times New Roman"/>
              <a:ea typeface="Times New Roman"/>
              <a:cs typeface="Times New Roman"/>
              <a:sym typeface="Times New Roman"/>
            </a:endParaRPr>
          </a:p>
          <a:p>
            <a:pPr indent="0" lvl="0" marL="114300" rtl="0" algn="l">
              <a:lnSpc>
                <a:spcPct val="115000"/>
              </a:lnSpc>
              <a:spcBef>
                <a:spcPts val="0"/>
              </a:spcBef>
              <a:spcAft>
                <a:spcPts val="0"/>
              </a:spcAft>
              <a:buSzPts val="1800"/>
              <a:buNone/>
            </a:pPr>
            <a:r>
              <a:rPr b="1" lang="en" sz="2400">
                <a:solidFill>
                  <a:srgbClr val="FFFFFF"/>
                </a:solidFill>
                <a:latin typeface="Times New Roman"/>
                <a:ea typeface="Times New Roman"/>
                <a:cs typeface="Times New Roman"/>
                <a:sym typeface="Times New Roman"/>
              </a:rPr>
              <a:t>     </a:t>
            </a:r>
            <a:r>
              <a:rPr b="1" i="0" lang="en" sz="2400">
                <a:solidFill>
                  <a:srgbClr val="FFFFFF"/>
                </a:solidFill>
                <a:latin typeface="Times New Roman"/>
                <a:ea typeface="Times New Roman"/>
                <a:cs typeface="Times New Roman"/>
                <a:sym typeface="Times New Roman"/>
              </a:rPr>
              <a:t>Centroid Update</a:t>
            </a:r>
            <a:endParaRPr b="1" sz="24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400">
                <a:solidFill>
                  <a:schemeClr val="accent5"/>
                </a:solidFill>
                <a:latin typeface="Times New Roman"/>
                <a:ea typeface="Times New Roman"/>
                <a:cs typeface="Times New Roman"/>
                <a:sym typeface="Times New Roman"/>
              </a:rPr>
              <a:t>           </a:t>
            </a:r>
            <a:r>
              <a:rPr i="0" lang="en" sz="1400">
                <a:solidFill>
                  <a:schemeClr val="accent5"/>
                </a:solidFill>
                <a:latin typeface="Times New Roman"/>
                <a:ea typeface="Times New Roman"/>
                <a:cs typeface="Times New Roman"/>
                <a:sym typeface="Times New Roman"/>
              </a:rPr>
              <a:t>Centroids are recomputed by taking the mean of all data points assigned to a particular cluster.</a:t>
            </a:r>
            <a:endParaRPr sz="14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b="0" i="0" sz="1400">
              <a:solidFill>
                <a:schemeClr val="accent5"/>
              </a:solidFill>
              <a:latin typeface="Georgia"/>
              <a:ea typeface="Georgia"/>
              <a:cs typeface="Georgia"/>
              <a:sym typeface="Georgia"/>
            </a:endParaRPr>
          </a:p>
          <a:p>
            <a:pPr indent="-228600" lvl="0" marL="457200" rtl="0" algn="l">
              <a:lnSpc>
                <a:spcPct val="115000"/>
              </a:lnSpc>
              <a:spcBef>
                <a:spcPts val="0"/>
              </a:spcBef>
              <a:spcAft>
                <a:spcPts val="0"/>
              </a:spcAft>
              <a:buSzPts val="1800"/>
              <a:buNone/>
            </a:pPr>
            <a:r>
              <a:t/>
            </a:r>
            <a:endParaRPr sz="1400"/>
          </a:p>
        </p:txBody>
      </p:sp>
      <p:pic>
        <p:nvPicPr>
          <p:cNvPr id="141" name="Google Shape;141;p29"/>
          <p:cNvPicPr preferRelativeResize="0"/>
          <p:nvPr/>
        </p:nvPicPr>
        <p:blipFill rotWithShape="1">
          <a:blip r:embed="rId3">
            <a:alphaModFix/>
          </a:blip>
          <a:srcRect b="0" l="0" r="0" t="0"/>
          <a:stretch/>
        </p:blipFill>
        <p:spPr>
          <a:xfrm>
            <a:off x="2594344" y="2582106"/>
            <a:ext cx="2753316" cy="230474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txBox="1"/>
          <p:nvPr/>
        </p:nvSpPr>
        <p:spPr>
          <a:xfrm>
            <a:off x="265825" y="145647"/>
            <a:ext cx="8612400" cy="95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a:solidFill>
                <a:schemeClr val="accent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 u="none" cap="none" strike="noStrike">
                <a:solidFill>
                  <a:schemeClr val="accent5"/>
                </a:solidFill>
                <a:latin typeface="Times New Roman"/>
                <a:ea typeface="Times New Roman"/>
                <a:cs typeface="Times New Roman"/>
                <a:sym typeface="Times New Roman"/>
              </a:rPr>
              <a:t>Let us go through the above steps using the example below.</a:t>
            </a:r>
            <a:endParaRPr i="0" u="none" cap="none" strike="noStrike">
              <a:solidFill>
                <a:schemeClr val="accent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solidFill>
                <a:schemeClr val="accent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a:solidFill>
                  <a:schemeClr val="accent5"/>
                </a:solidFill>
                <a:latin typeface="Times New Roman"/>
                <a:ea typeface="Times New Roman"/>
                <a:cs typeface="Times New Roman"/>
                <a:sym typeface="Times New Roman"/>
              </a:rPr>
              <a:t>1. </a:t>
            </a:r>
            <a:r>
              <a:rPr i="0" lang="en" u="none" cap="none" strike="noStrike">
                <a:solidFill>
                  <a:schemeClr val="accent5"/>
                </a:solidFill>
                <a:latin typeface="Times New Roman"/>
                <a:ea typeface="Times New Roman"/>
                <a:cs typeface="Times New Roman"/>
                <a:sym typeface="Times New Roman"/>
              </a:rPr>
              <a:t>Consider 4 data points A,B,C,D as below</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0" sz="1500" u="none" cap="none" strike="noStrike">
              <a:solidFill>
                <a:srgbClr val="000000"/>
              </a:solidFill>
              <a:latin typeface="Times New Roman"/>
              <a:ea typeface="Times New Roman"/>
              <a:cs typeface="Times New Roman"/>
              <a:sym typeface="Times New Roman"/>
            </a:endParaRPr>
          </a:p>
        </p:txBody>
      </p:sp>
      <p:sp>
        <p:nvSpPr>
          <p:cNvPr id="147" name="Google Shape;147;p30"/>
          <p:cNvSpPr/>
          <p:nvPr/>
        </p:nvSpPr>
        <p:spPr>
          <a:xfrm>
            <a:off x="190964" y="2692919"/>
            <a:ext cx="5107200" cy="777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5"/>
              </a:buClr>
              <a:buSzPts val="1500"/>
              <a:buFont typeface="Arial"/>
              <a:buNone/>
            </a:pPr>
            <a:r>
              <a:rPr i="0" lang="en" u="none" cap="none" strike="noStrike">
                <a:solidFill>
                  <a:schemeClr val="accent5"/>
                </a:solidFill>
                <a:latin typeface="Times New Roman"/>
                <a:ea typeface="Times New Roman"/>
                <a:cs typeface="Times New Roman"/>
                <a:sym typeface="Times New Roman"/>
              </a:rPr>
              <a:t>2. Choose two centroids AB and CD, calculated as</a:t>
            </a:r>
            <a:endParaRPr i="0" u="none" cap="none" strike="noStrike">
              <a:solidFill>
                <a:schemeClr val="accent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accent5"/>
              </a:buClr>
              <a:buSzPts val="1500"/>
              <a:buFont typeface="Arial"/>
              <a:buNone/>
            </a:pPr>
            <a:r>
              <a:t/>
            </a:r>
            <a:endParaRPr>
              <a:solidFill>
                <a:schemeClr val="accent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accent5"/>
              </a:buClr>
              <a:buSzPts val="1400"/>
              <a:buFont typeface="Arial"/>
              <a:buNone/>
            </a:pPr>
            <a:r>
              <a:rPr i="1" lang="en" u="none" cap="none" strike="noStrike">
                <a:solidFill>
                  <a:schemeClr val="accent5"/>
                </a:solidFill>
                <a:latin typeface="Times New Roman"/>
                <a:ea typeface="Times New Roman"/>
                <a:cs typeface="Times New Roman"/>
                <a:sym typeface="Times New Roman"/>
              </a:rPr>
              <a:t>AB = Average of A, B</a:t>
            </a:r>
            <a:endParaRPr i="0" u="none" cap="none" strike="noStrike">
              <a:solidFill>
                <a:schemeClr val="accent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accent5"/>
              </a:buClr>
              <a:buSzPts val="1400"/>
              <a:buFont typeface="Arial"/>
              <a:buNone/>
            </a:pPr>
            <a:r>
              <a:rPr i="1" lang="en" u="none" cap="none" strike="noStrike">
                <a:solidFill>
                  <a:schemeClr val="accent5"/>
                </a:solidFill>
                <a:latin typeface="Times New Roman"/>
                <a:ea typeface="Times New Roman"/>
                <a:cs typeface="Times New Roman"/>
                <a:sym typeface="Times New Roman"/>
              </a:rPr>
              <a:t>CD = Average of C,D</a:t>
            </a:r>
            <a:endParaRPr i="0" u="none" cap="none" strike="noStrike">
              <a:solidFill>
                <a:schemeClr val="accent5"/>
              </a:solidFill>
              <a:latin typeface="Times New Roman"/>
              <a:ea typeface="Times New Roman"/>
              <a:cs typeface="Times New Roman"/>
              <a:sym typeface="Times New Roman"/>
            </a:endParaRPr>
          </a:p>
        </p:txBody>
      </p:sp>
      <p:pic>
        <p:nvPicPr>
          <p:cNvPr id="148" name="Google Shape;148;p30"/>
          <p:cNvPicPr preferRelativeResize="0"/>
          <p:nvPr/>
        </p:nvPicPr>
        <p:blipFill rotWithShape="1">
          <a:blip r:embed="rId3">
            <a:alphaModFix/>
          </a:blip>
          <a:srcRect b="0" l="0" r="0" t="0"/>
          <a:stretch/>
        </p:blipFill>
        <p:spPr>
          <a:xfrm>
            <a:off x="1575834" y="1230176"/>
            <a:ext cx="1626789" cy="1171092"/>
          </a:xfrm>
          <a:prstGeom prst="rect">
            <a:avLst/>
          </a:prstGeom>
          <a:noFill/>
          <a:ln>
            <a:noFill/>
          </a:ln>
        </p:spPr>
      </p:pic>
      <p:pic>
        <p:nvPicPr>
          <p:cNvPr id="149" name="Google Shape;149;p30"/>
          <p:cNvPicPr preferRelativeResize="0"/>
          <p:nvPr/>
        </p:nvPicPr>
        <p:blipFill rotWithShape="1">
          <a:blip r:embed="rId4">
            <a:alphaModFix/>
          </a:blip>
          <a:srcRect b="0" l="0" r="0" t="0"/>
          <a:stretch/>
        </p:blipFill>
        <p:spPr>
          <a:xfrm>
            <a:off x="2499425" y="3587625"/>
            <a:ext cx="1792657" cy="10574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txBox="1"/>
          <p:nvPr>
            <p:ph idx="1" type="body"/>
          </p:nvPr>
        </p:nvSpPr>
        <p:spPr>
          <a:xfrm>
            <a:off x="160400" y="1489825"/>
            <a:ext cx="8595600" cy="30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Font typeface="Arial"/>
              <a:buNone/>
            </a:pPr>
            <a:r>
              <a:rPr lang="en" sz="1400">
                <a:solidFill>
                  <a:schemeClr val="accent5"/>
                </a:solidFill>
                <a:latin typeface="Times New Roman"/>
                <a:ea typeface="Times New Roman"/>
                <a:cs typeface="Times New Roman"/>
                <a:sym typeface="Times New Roman"/>
              </a:rPr>
              <a:t>3. Calculate squared euclidean distance between all data points to the centroids AB, CD. For example distance between A(2,3) and AB (4,2) can be given by s = (2–4)² + (3–2)².</a:t>
            </a:r>
            <a:endParaRPr sz="1400">
              <a:solidFill>
                <a:schemeClr val="accent5"/>
              </a:solidFill>
              <a:latin typeface="Times New Roman"/>
              <a:ea typeface="Times New Roman"/>
              <a:cs typeface="Times New Roman"/>
              <a:sym typeface="Times New Roman"/>
            </a:endParaRPr>
          </a:p>
          <a:p>
            <a:pPr indent="0" lvl="0" marL="0" rtl="0" algn="l">
              <a:spcBef>
                <a:spcPts val="1600"/>
              </a:spcBef>
              <a:spcAft>
                <a:spcPts val="0"/>
              </a:spcAft>
              <a:buNone/>
            </a:pPr>
            <a:r>
              <a:t/>
            </a:r>
            <a:endParaRPr sz="1400">
              <a:latin typeface="Times New Roman"/>
              <a:ea typeface="Times New Roman"/>
              <a:cs typeface="Times New Roman"/>
              <a:sym typeface="Times New Roman"/>
            </a:endParaRPr>
          </a:p>
          <a:p>
            <a:pPr indent="0" lvl="0" marL="0" rtl="0" algn="l">
              <a:spcBef>
                <a:spcPts val="1600"/>
              </a:spcBef>
              <a:spcAft>
                <a:spcPts val="0"/>
              </a:spcAft>
              <a:buNone/>
            </a:pPr>
            <a:r>
              <a:t/>
            </a:r>
            <a:endParaRPr sz="1400">
              <a:latin typeface="Times New Roman"/>
              <a:ea typeface="Times New Roman"/>
              <a:cs typeface="Times New Roman"/>
              <a:sym typeface="Times New Roman"/>
            </a:endParaRPr>
          </a:p>
          <a:p>
            <a:pPr indent="0" lvl="0" marL="0" rtl="0" algn="l">
              <a:lnSpc>
                <a:spcPct val="100000"/>
              </a:lnSpc>
              <a:spcBef>
                <a:spcPts val="1600"/>
              </a:spcBef>
              <a:spcAft>
                <a:spcPts val="0"/>
              </a:spcAft>
              <a:buClr>
                <a:srgbClr val="000000"/>
              </a:buClr>
              <a:buFont typeface="Arial"/>
              <a:buNone/>
            </a:pPr>
            <a:r>
              <a:rPr lang="en" sz="1400">
                <a:solidFill>
                  <a:schemeClr val="accent5"/>
                </a:solidFill>
                <a:latin typeface="Times New Roman"/>
                <a:ea typeface="Times New Roman"/>
                <a:cs typeface="Times New Roman"/>
                <a:sym typeface="Times New Roman"/>
              </a:rPr>
              <a:t>4. If we observe in the fig, the highlighted distance between (A, CD) is 4 and is less compared to (AB, A) which is 5.  Since point A is close to the CD we can move A to CD cluster.</a:t>
            </a:r>
            <a:endParaRPr sz="1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1400">
              <a:latin typeface="Times New Roman"/>
              <a:ea typeface="Times New Roman"/>
              <a:cs typeface="Times New Roman"/>
              <a:sym typeface="Times New Roman"/>
            </a:endParaRPr>
          </a:p>
        </p:txBody>
      </p:sp>
      <p:pic>
        <p:nvPicPr>
          <p:cNvPr id="155" name="Google Shape;155;p31"/>
          <p:cNvPicPr preferRelativeResize="0"/>
          <p:nvPr/>
        </p:nvPicPr>
        <p:blipFill rotWithShape="1">
          <a:blip r:embed="rId3">
            <a:alphaModFix/>
          </a:blip>
          <a:srcRect b="0" l="0" r="0" t="0"/>
          <a:stretch/>
        </p:blipFill>
        <p:spPr>
          <a:xfrm>
            <a:off x="1386500" y="2099127"/>
            <a:ext cx="3686340" cy="8274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nvSpPr>
        <p:spPr>
          <a:xfrm>
            <a:off x="191386" y="248093"/>
            <a:ext cx="8661900" cy="18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400" u="none" cap="none" strike="noStrike">
                <a:solidFill>
                  <a:schemeClr val="accent5"/>
                </a:solidFill>
                <a:latin typeface="Times New Roman"/>
                <a:ea typeface="Times New Roman"/>
                <a:cs typeface="Times New Roman"/>
                <a:sym typeface="Times New Roman"/>
              </a:rPr>
              <a:t>5. There are two clusters formed so far, let recompute the centroids i.e, B, ACD similar to step 2.</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400" u="none" cap="none" strike="noStrike">
                <a:solidFill>
                  <a:schemeClr val="accent5"/>
                </a:solidFill>
                <a:latin typeface="Times New Roman"/>
                <a:ea typeface="Times New Roman"/>
                <a:cs typeface="Times New Roman"/>
                <a:sym typeface="Times New Roman"/>
              </a:rPr>
              <a:t>	      ACD = Average of A, C, D</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 sz="1400" u="none" cap="none" strike="noStrike">
                <a:solidFill>
                  <a:schemeClr val="accent5"/>
                </a:solidFill>
                <a:latin typeface="Times New Roman"/>
                <a:ea typeface="Times New Roman"/>
                <a:cs typeface="Times New Roman"/>
                <a:sym typeface="Times New Roman"/>
              </a:rPr>
              <a:t>	      B = B</a:t>
            </a:r>
            <a:endParaRPr>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0" sz="1400" u="none" cap="none" strike="noStrike">
              <a:solidFill>
                <a:schemeClr val="accent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0" sz="1400" u="none" cap="none" strike="noStrike">
              <a:solidFill>
                <a:srgbClr val="000000"/>
              </a:solidFill>
              <a:latin typeface="Times New Roman"/>
              <a:ea typeface="Times New Roman"/>
              <a:cs typeface="Times New Roman"/>
              <a:sym typeface="Times New Roman"/>
            </a:endParaRPr>
          </a:p>
        </p:txBody>
      </p:sp>
      <p:pic>
        <p:nvPicPr>
          <p:cNvPr id="161" name="Google Shape;161;p32"/>
          <p:cNvPicPr preferRelativeResize="0"/>
          <p:nvPr/>
        </p:nvPicPr>
        <p:blipFill rotWithShape="1">
          <a:blip r:embed="rId3">
            <a:alphaModFix/>
          </a:blip>
          <a:srcRect b="0" l="0" r="0" t="0"/>
          <a:stretch/>
        </p:blipFill>
        <p:spPr>
          <a:xfrm>
            <a:off x="3576048" y="662486"/>
            <a:ext cx="2390409" cy="1148981"/>
          </a:xfrm>
          <a:prstGeom prst="rect">
            <a:avLst/>
          </a:prstGeom>
          <a:noFill/>
          <a:ln>
            <a:noFill/>
          </a:ln>
        </p:spPr>
      </p:pic>
      <p:sp>
        <p:nvSpPr>
          <p:cNvPr id="162" name="Google Shape;162;p32"/>
          <p:cNvSpPr txBox="1"/>
          <p:nvPr/>
        </p:nvSpPr>
        <p:spPr>
          <a:xfrm>
            <a:off x="134655" y="1967963"/>
            <a:ext cx="8612400" cy="523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400" u="none" cap="none" strike="noStrike">
                <a:solidFill>
                  <a:schemeClr val="accent5"/>
                </a:solidFill>
                <a:latin typeface="Times New Roman"/>
                <a:ea typeface="Times New Roman"/>
                <a:cs typeface="Times New Roman"/>
                <a:sym typeface="Times New Roman"/>
              </a:rPr>
              <a:t>6. As we know K-Means is iterative procedure now we have to calculate the distance of all points (A, B, C, D) to new centroids (B, ACD ) similar to step 3.</a:t>
            </a:r>
            <a:endParaRPr sz="1400" u="none" cap="none" strike="noStrike">
              <a:solidFill>
                <a:schemeClr val="accent5"/>
              </a:solidFill>
              <a:latin typeface="Times New Roman"/>
              <a:ea typeface="Times New Roman"/>
              <a:cs typeface="Times New Roman"/>
              <a:sym typeface="Times New Roman"/>
            </a:endParaRPr>
          </a:p>
        </p:txBody>
      </p:sp>
      <p:pic>
        <p:nvPicPr>
          <p:cNvPr id="163" name="Google Shape;163;p32"/>
          <p:cNvPicPr preferRelativeResize="0"/>
          <p:nvPr/>
        </p:nvPicPr>
        <p:blipFill rotWithShape="1">
          <a:blip r:embed="rId4">
            <a:alphaModFix/>
          </a:blip>
          <a:srcRect b="0" l="0" r="0" t="0"/>
          <a:stretch/>
        </p:blipFill>
        <p:spPr>
          <a:xfrm>
            <a:off x="3063197" y="2424704"/>
            <a:ext cx="3510516" cy="928262"/>
          </a:xfrm>
          <a:prstGeom prst="rect">
            <a:avLst/>
          </a:prstGeom>
          <a:noFill/>
          <a:ln>
            <a:noFill/>
          </a:ln>
        </p:spPr>
      </p:pic>
      <p:sp>
        <p:nvSpPr>
          <p:cNvPr id="164" name="Google Shape;164;p32"/>
          <p:cNvSpPr txBox="1"/>
          <p:nvPr/>
        </p:nvSpPr>
        <p:spPr>
          <a:xfrm>
            <a:off x="241000" y="3481304"/>
            <a:ext cx="8399700" cy="1341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i="0" lang="en" sz="1400" u="none" cap="none" strike="noStrike">
                <a:solidFill>
                  <a:schemeClr val="accent5"/>
                </a:solidFill>
                <a:latin typeface="Times New Roman"/>
                <a:ea typeface="Times New Roman"/>
                <a:cs typeface="Times New Roman"/>
                <a:sym typeface="Times New Roman"/>
              </a:rPr>
              <a:t>7. In the above picture, we can see respective cluster values are minimum that A is too far from cluster B and near to cluster ACD. All data points are assigned to clusters (B, ACD ) based on their minimum distance. The iterative procedure ends here.</a:t>
            </a:r>
            <a:endParaRPr i="0" sz="1400" u="none" cap="none" strike="noStrike">
              <a:solidFill>
                <a:schemeClr val="accent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a:solidFill>
                <a:schemeClr val="accent5"/>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 sz="1400" u="none" cap="none" strike="noStrike">
                <a:solidFill>
                  <a:schemeClr val="accent5"/>
                </a:solidFill>
                <a:latin typeface="Times New Roman"/>
                <a:ea typeface="Times New Roman"/>
                <a:cs typeface="Times New Roman"/>
                <a:sym typeface="Times New Roman"/>
              </a:rPr>
              <a:t>8. To conclude, we have started with two centroids and end up with two clusters, K=2.</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idx="1" type="body"/>
          </p:nvPr>
        </p:nvSpPr>
        <p:spPr>
          <a:xfrm>
            <a:off x="387900" y="780625"/>
            <a:ext cx="8368200" cy="42309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b="1" lang="en" sz="2400">
                <a:solidFill>
                  <a:srgbClr val="FFFFFF"/>
                </a:solidFill>
                <a:latin typeface="Times New Roman"/>
                <a:ea typeface="Times New Roman"/>
                <a:cs typeface="Times New Roman"/>
                <a:sym typeface="Times New Roman"/>
              </a:rPr>
              <a:t>Choosing K</a:t>
            </a:r>
            <a:endParaRPr b="1" sz="2400">
              <a:solidFill>
                <a:srgbClr val="FFFFFF"/>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solidFill>
                  <a:schemeClr val="accent5"/>
                </a:solidFill>
                <a:latin typeface="Times New Roman"/>
                <a:ea typeface="Times New Roman"/>
                <a:cs typeface="Times New Roman"/>
                <a:sym typeface="Times New Roman"/>
              </a:rPr>
              <a:t>One method of choosing value K is the elbow method. In this method we will run K-Means clustering for a range of K values lets say ( K= 1 to 10 ) and calculate the Sum of Squared Error (SSE). SSE is calculated as the mean distance between data points and their cluster centroid.</a:t>
            </a:r>
            <a:endParaRPr sz="1400">
              <a:solidFill>
                <a:schemeClr val="accent5"/>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400">
              <a:solidFill>
                <a:schemeClr val="accent5"/>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solidFill>
                  <a:schemeClr val="accent5"/>
                </a:solidFill>
                <a:latin typeface="Times New Roman"/>
                <a:ea typeface="Times New Roman"/>
                <a:cs typeface="Times New Roman"/>
                <a:sym typeface="Times New Roman"/>
              </a:rPr>
              <a:t>Then plot a line chart for SSE values for each K, if the line chart looks like an arm then the elbow on the arm is the value of K that is the best</a:t>
            </a:r>
            <a:endParaRPr sz="14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p>
        </p:txBody>
      </p:sp>
      <p:pic>
        <p:nvPicPr>
          <p:cNvPr id="170" name="Google Shape;170;p33"/>
          <p:cNvPicPr preferRelativeResize="0"/>
          <p:nvPr/>
        </p:nvPicPr>
        <p:blipFill rotWithShape="1">
          <a:blip r:embed="rId3">
            <a:alphaModFix/>
          </a:blip>
          <a:srcRect b="0" l="0" r="0" t="0"/>
          <a:stretch/>
        </p:blipFill>
        <p:spPr>
          <a:xfrm>
            <a:off x="2689825" y="2801650"/>
            <a:ext cx="3164750" cy="1931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