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3" r:id="rId4"/>
    <p:sldId id="262" r:id="rId5"/>
    <p:sldId id="260" r:id="rId6"/>
    <p:sldId id="261" r:id="rId7"/>
    <p:sldId id="264" r:id="rId8"/>
    <p:sldId id="267"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B35C8-3536-4205-9723-C35331963687}"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349144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23154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83987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7D85B0B-DCD6-4E0B-9041-D330ED7092B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04934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1371971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4B35C8-3536-4205-9723-C35331963687}"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3450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4B35C8-3536-4205-9723-C35331963687}"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157141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B35C8-3536-4205-9723-C35331963687}"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232252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34B35C8-3536-4205-9723-C35331963687}" type="datetimeFigureOut">
              <a:rPr lang="en-IN" smtClean="0"/>
              <a:t>06-07-2024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7D85B0B-DCD6-4E0B-9041-D330ED7092B8}" type="slidenum">
              <a:rPr lang="en-IN" smtClean="0"/>
              <a:t>‹#›</a:t>
            </a:fld>
            <a:endParaRPr lang="en-IN"/>
          </a:p>
        </p:txBody>
      </p:sp>
    </p:spTree>
    <p:extLst>
      <p:ext uri="{BB962C8B-B14F-4D97-AF65-F5344CB8AC3E}">
        <p14:creationId xmlns:p14="http://schemas.microsoft.com/office/powerpoint/2010/main" val="193865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B35C8-3536-4205-9723-C35331963687}"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345502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B35C8-3536-4205-9723-C35331963687}"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10294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423313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B35C8-3536-4205-9723-C35331963687}"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253113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B35C8-3536-4205-9723-C35331963687}"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44527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4B35C8-3536-4205-9723-C35331963687}"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94533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152889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B35C8-3536-4205-9723-C353319636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85B0B-DCD6-4E0B-9041-D330ED7092B8}" type="slidenum">
              <a:rPr lang="en-IN" smtClean="0"/>
              <a:t>‹#›</a:t>
            </a:fld>
            <a:endParaRPr lang="en-IN"/>
          </a:p>
        </p:txBody>
      </p:sp>
    </p:spTree>
    <p:extLst>
      <p:ext uri="{BB962C8B-B14F-4D97-AF65-F5344CB8AC3E}">
        <p14:creationId xmlns:p14="http://schemas.microsoft.com/office/powerpoint/2010/main" val="1618284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35C8-3536-4205-9723-C35331963687}" type="datetimeFigureOut">
              <a:rPr lang="en-IN" smtClean="0"/>
              <a:t>06-07-2024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7D85B0B-DCD6-4E0B-9041-D330ED7092B8}" type="slidenum">
              <a:rPr lang="en-IN" smtClean="0"/>
              <a:t>‹#›</a:t>
            </a:fld>
            <a:endParaRPr lang="en-IN"/>
          </a:p>
        </p:txBody>
      </p:sp>
    </p:spTree>
    <p:extLst>
      <p:ext uri="{BB962C8B-B14F-4D97-AF65-F5344CB8AC3E}">
        <p14:creationId xmlns:p14="http://schemas.microsoft.com/office/powerpoint/2010/main" val="145237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44E33-E817-5F4F-12C5-0A9D5787E89F}"/>
              </a:ext>
            </a:extLst>
          </p:cNvPr>
          <p:cNvSpPr txBox="1"/>
          <p:nvPr/>
        </p:nvSpPr>
        <p:spPr>
          <a:xfrm>
            <a:off x="2391310" y="3012936"/>
            <a:ext cx="6097712" cy="707886"/>
          </a:xfrm>
          <a:prstGeom prst="rect">
            <a:avLst/>
          </a:prstGeom>
          <a:noFill/>
        </p:spPr>
        <p:txBody>
          <a:bodyPr wrap="square">
            <a:spAutoFit/>
          </a:bodyPr>
          <a:lstStyle/>
          <a:p>
            <a:r>
              <a:rPr lang="en-US" sz="4000" dirty="0">
                <a:latin typeface="Algerian" panose="04020705040A02060702" pitchFamily="82" charset="0"/>
              </a:rPr>
              <a:t>FOOD ORDERING SYSTEM</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CED4D070-8E64-B372-AF8B-DD60EAB561EB}"/>
              </a:ext>
            </a:extLst>
          </p:cNvPr>
          <p:cNvSpPr txBox="1"/>
          <p:nvPr/>
        </p:nvSpPr>
        <p:spPr>
          <a:xfrm>
            <a:off x="568931" y="5117605"/>
            <a:ext cx="11054137" cy="1200329"/>
          </a:xfrm>
          <a:prstGeom prst="rect">
            <a:avLst/>
          </a:prstGeom>
          <a:noFill/>
        </p:spPr>
        <p:txBody>
          <a:bodyPr wrap="square">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NAME: DEVANSH BISHT                                 MENTOR NAME:MR.PRAMOD MEHRA</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UNIVERSITY ROLL NO: 2018778</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SECTION: B</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CLASS ROLL NO: 22</a:t>
            </a:r>
            <a:endParaRPr lang="en-IN" dirty="0"/>
          </a:p>
        </p:txBody>
      </p:sp>
      <p:pic>
        <p:nvPicPr>
          <p:cNvPr id="1026" name="Picture 2" descr="29 Traditional Indian Foods - Via.com Blog">
            <a:extLst>
              <a:ext uri="{FF2B5EF4-FFF2-40B4-BE49-F238E27FC236}">
                <a16:creationId xmlns:a16="http://schemas.microsoft.com/office/drawing/2014/main" id="{487A139F-4521-C09E-DAF8-1885C3BFF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Online Restaurant Ordering System ...">
            <a:extLst>
              <a:ext uri="{FF2B5EF4-FFF2-40B4-BE49-F238E27FC236}">
                <a16:creationId xmlns:a16="http://schemas.microsoft.com/office/drawing/2014/main" id="{11F6DB8C-8F49-6B44-71DD-A050D05A1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517" y="0"/>
            <a:ext cx="3253483" cy="301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0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A299F4-A7C8-C18C-F5C6-729C35F8A001}"/>
              </a:ext>
            </a:extLst>
          </p:cNvPr>
          <p:cNvSpPr txBox="1"/>
          <p:nvPr/>
        </p:nvSpPr>
        <p:spPr>
          <a:xfrm>
            <a:off x="788541" y="1019003"/>
            <a:ext cx="6097712" cy="646331"/>
          </a:xfrm>
          <a:prstGeom prst="rect">
            <a:avLst/>
          </a:prstGeom>
          <a:noFill/>
        </p:spPr>
        <p:txBody>
          <a:bodyPr wrap="square">
            <a:spAutoFit/>
          </a:bodyPr>
          <a:lstStyle/>
          <a:p>
            <a:r>
              <a:rPr lang="en-US" sz="3600" dirty="0">
                <a:latin typeface="Cooper Black" panose="0208090404030B020404" pitchFamily="18" charset="0"/>
              </a:rPr>
              <a:t>DISCUSSION</a:t>
            </a:r>
            <a:endParaRPr lang="en-IN" sz="3600" dirty="0">
              <a:latin typeface="Cooper Black" panose="0208090404030B020404" pitchFamily="18" charset="0"/>
            </a:endParaRPr>
          </a:p>
        </p:txBody>
      </p:sp>
      <p:sp>
        <p:nvSpPr>
          <p:cNvPr id="7" name="TextBox 6">
            <a:extLst>
              <a:ext uri="{FF2B5EF4-FFF2-40B4-BE49-F238E27FC236}">
                <a16:creationId xmlns:a16="http://schemas.microsoft.com/office/drawing/2014/main" id="{C982020D-FE72-F4B2-46AC-0F3817C7DD82}"/>
              </a:ext>
            </a:extLst>
          </p:cNvPr>
          <p:cNvSpPr txBox="1"/>
          <p:nvPr/>
        </p:nvSpPr>
        <p:spPr>
          <a:xfrm>
            <a:off x="870735" y="1953931"/>
            <a:ext cx="6097712" cy="1557991"/>
          </a:xfrm>
          <a:prstGeom prst="rect">
            <a:avLst/>
          </a:prstGeom>
          <a:noFill/>
        </p:spPr>
        <p:txBody>
          <a:bodyPr wrap="square">
            <a:spAutoFit/>
          </a:bodyPr>
          <a:lstStyle/>
          <a:p>
            <a:pPr>
              <a:lnSpc>
                <a:spcPct val="107000"/>
              </a:lnSpc>
              <a:spcAft>
                <a:spcPts val="800"/>
              </a:spcAft>
            </a:pPr>
            <a:r>
              <a:rPr lang="en-US" dirty="0">
                <a:effectLst/>
                <a:latin typeface="Comic Sans MS" panose="030F0702030302020204" pitchFamily="66" charset="0"/>
                <a:ea typeface="Times New Roman" panose="02020603050405020304" pitchFamily="18" charset="0"/>
              </a:rPr>
              <a:t>Through this project we obtained an </a:t>
            </a:r>
            <a:r>
              <a:rPr lang="en-US" dirty="0">
                <a:latin typeface="Comic Sans MS" panose="030F0702030302020204" pitchFamily="66" charset="0"/>
                <a:ea typeface="Times New Roman" panose="02020603050405020304" pitchFamily="18" charset="0"/>
              </a:rPr>
              <a:t>application</a:t>
            </a:r>
            <a:r>
              <a:rPr lang="en-US" dirty="0">
                <a:effectLst/>
                <a:latin typeface="Comic Sans MS" panose="030F0702030302020204" pitchFamily="66" charset="0"/>
                <a:ea typeface="Times New Roman" panose="02020603050405020304" pitchFamily="18" charset="0"/>
              </a:rPr>
              <a:t> by which we can easily do </a:t>
            </a:r>
            <a:r>
              <a:rPr lang="en-US" dirty="0">
                <a:latin typeface="Comic Sans MS" panose="030F0702030302020204" pitchFamily="66" charset="0"/>
                <a:ea typeface="Times New Roman" panose="02020603050405020304" pitchFamily="18" charset="0"/>
              </a:rPr>
              <a:t>voting</a:t>
            </a:r>
            <a:r>
              <a:rPr lang="en-US" dirty="0">
                <a:effectLst/>
                <a:latin typeface="Comic Sans MS" panose="030F0702030302020204" pitchFamily="66" charset="0"/>
                <a:ea typeface="Times New Roman" panose="02020603050405020304" pitchFamily="18" charset="0"/>
              </a:rPr>
              <a:t> in more secured and easy manner by  using blockchain technology and  JavaScript applications with the help of solidity as a programming language.</a:t>
            </a:r>
            <a:endParaRPr lang="en-IN" dirty="0">
              <a:effectLst/>
              <a:latin typeface="Comic Sans MS" panose="030F0702030302020204" pitchFamily="66" charset="0"/>
              <a:ea typeface="Calibri" panose="020F0502020204030204" pitchFamily="34" charset="0"/>
            </a:endParaRPr>
          </a:p>
        </p:txBody>
      </p:sp>
      <p:sp>
        <p:nvSpPr>
          <p:cNvPr id="9" name="TextBox 8">
            <a:extLst>
              <a:ext uri="{FF2B5EF4-FFF2-40B4-BE49-F238E27FC236}">
                <a16:creationId xmlns:a16="http://schemas.microsoft.com/office/drawing/2014/main" id="{49CE5CD5-9D63-31EE-1FA5-AEB2589C6F9D}"/>
              </a:ext>
            </a:extLst>
          </p:cNvPr>
          <p:cNvSpPr txBox="1"/>
          <p:nvPr/>
        </p:nvSpPr>
        <p:spPr>
          <a:xfrm>
            <a:off x="788541" y="3976369"/>
            <a:ext cx="6097712" cy="646331"/>
          </a:xfrm>
          <a:prstGeom prst="rect">
            <a:avLst/>
          </a:prstGeom>
          <a:noFill/>
        </p:spPr>
        <p:txBody>
          <a:bodyPr wrap="square">
            <a:spAutoFit/>
          </a:bodyPr>
          <a:lstStyle/>
          <a:p>
            <a:r>
              <a:rPr lang="en-US" sz="3600" dirty="0">
                <a:latin typeface="Cooper Black" panose="0208090404030B020404" pitchFamily="18" charset="0"/>
              </a:rPr>
              <a:t>CONCLUSION</a:t>
            </a:r>
            <a:endParaRPr lang="en-IN" sz="3600" dirty="0">
              <a:latin typeface="Cooper Black" panose="0208090404030B020404" pitchFamily="18" charset="0"/>
            </a:endParaRPr>
          </a:p>
        </p:txBody>
      </p:sp>
      <p:sp>
        <p:nvSpPr>
          <p:cNvPr id="11" name="TextBox 10">
            <a:extLst>
              <a:ext uri="{FF2B5EF4-FFF2-40B4-BE49-F238E27FC236}">
                <a16:creationId xmlns:a16="http://schemas.microsoft.com/office/drawing/2014/main" id="{19ADF89D-45B1-89B2-0B06-3A2995F70010}"/>
              </a:ext>
            </a:extLst>
          </p:cNvPr>
          <p:cNvSpPr txBox="1"/>
          <p:nvPr/>
        </p:nvSpPr>
        <p:spPr>
          <a:xfrm>
            <a:off x="788541" y="4835268"/>
            <a:ext cx="8139702" cy="1477328"/>
          </a:xfrm>
          <a:prstGeom prst="rect">
            <a:avLst/>
          </a:prstGeom>
          <a:noFill/>
        </p:spPr>
        <p:txBody>
          <a:bodyPr wrap="square">
            <a:spAutoFit/>
          </a:bodyPr>
          <a:lstStyle/>
          <a:p>
            <a:pPr marL="0" indent="0">
              <a:buNone/>
            </a:pPr>
            <a:r>
              <a:rPr lang="en-IN" sz="1800" dirty="0">
                <a:effectLst/>
                <a:latin typeface="Comic Sans MS" panose="030F0702030302020204" pitchFamily="66" charset="0"/>
                <a:ea typeface="Calibri" panose="020F0502020204030204" pitchFamily="34" charset="0"/>
                <a:cs typeface="Times New Roman" panose="02020603050405020304" pitchFamily="18" charset="0"/>
              </a:rPr>
              <a:t>I have completed this project and I am immensely grateful to our esteemed Mentor Mr. Pramod Mehra for his Supervision and guidance without which this work would not have been Possible. This project has contributed a lot to my knowledge that has proved to be a value addition for me.</a:t>
            </a:r>
          </a:p>
        </p:txBody>
      </p:sp>
    </p:spTree>
    <p:extLst>
      <p:ext uri="{BB962C8B-B14F-4D97-AF65-F5344CB8AC3E}">
        <p14:creationId xmlns:p14="http://schemas.microsoft.com/office/powerpoint/2010/main" val="142181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9A524-17C3-A00A-FC09-119AB66A98BE}"/>
              </a:ext>
            </a:extLst>
          </p:cNvPr>
          <p:cNvSpPr txBox="1"/>
          <p:nvPr/>
        </p:nvSpPr>
        <p:spPr>
          <a:xfrm>
            <a:off x="511139" y="638813"/>
            <a:ext cx="6097712" cy="646331"/>
          </a:xfrm>
          <a:prstGeom prst="rect">
            <a:avLst/>
          </a:prstGeom>
          <a:noFill/>
        </p:spPr>
        <p:txBody>
          <a:bodyPr wrap="square">
            <a:spAutoFit/>
          </a:bodyPr>
          <a:lstStyle/>
          <a:p>
            <a:r>
              <a:rPr lang="en-US" sz="3600" dirty="0">
                <a:latin typeface="Cooper Black" panose="0208090404030B020404" pitchFamily="18" charset="0"/>
                <a:cs typeface="Times New Roman" panose="02020603050405020304" pitchFamily="18" charset="0"/>
              </a:rPr>
              <a:t>INTRODUCTION</a:t>
            </a:r>
            <a:endParaRPr lang="en-IN" sz="3600" dirty="0">
              <a:latin typeface="Cooper Black" panose="0208090404030B020404" pitchFamily="18" charset="0"/>
            </a:endParaRPr>
          </a:p>
        </p:txBody>
      </p:sp>
      <p:sp>
        <p:nvSpPr>
          <p:cNvPr id="5" name="TextBox 4">
            <a:extLst>
              <a:ext uri="{FF2B5EF4-FFF2-40B4-BE49-F238E27FC236}">
                <a16:creationId xmlns:a16="http://schemas.microsoft.com/office/drawing/2014/main" id="{6637D1B4-D920-17AD-28E4-B53F97119D52}"/>
              </a:ext>
            </a:extLst>
          </p:cNvPr>
          <p:cNvSpPr txBox="1"/>
          <p:nvPr/>
        </p:nvSpPr>
        <p:spPr>
          <a:xfrm>
            <a:off x="511139" y="1774376"/>
            <a:ext cx="6097712" cy="1754326"/>
          </a:xfrm>
          <a:prstGeom prst="rect">
            <a:avLst/>
          </a:prstGeom>
          <a:noFill/>
        </p:spPr>
        <p:txBody>
          <a:bodyPr wrap="square">
            <a:spAutoFit/>
          </a:bodyPr>
          <a:lstStyle/>
          <a:p>
            <a:r>
              <a:rPr lang="en-US" dirty="0">
                <a:latin typeface="Comic Sans MS" panose="030F0702030302020204" pitchFamily="66" charset="0"/>
              </a:rPr>
              <a:t>We had created a project with the help of web development tools. </a:t>
            </a:r>
          </a:p>
          <a:p>
            <a:endParaRPr lang="en-US" dirty="0">
              <a:latin typeface="Comic Sans MS" panose="030F0702030302020204" pitchFamily="66" charset="0"/>
            </a:endParaRPr>
          </a:p>
          <a:p>
            <a:r>
              <a:rPr lang="en-US" dirty="0">
                <a:latin typeface="Comic Sans MS" panose="030F0702030302020204" pitchFamily="66" charset="0"/>
              </a:rPr>
              <a:t>The project we had developed is a Food Ordering Application with the help of HTML, CSS, PHP , XAMMP for </a:t>
            </a:r>
            <a:r>
              <a:rPr lang="en-US">
                <a:latin typeface="Comic Sans MS" panose="030F0702030302020204" pitchFamily="66" charset="0"/>
              </a:rPr>
              <a:t>hosting server side</a:t>
            </a:r>
            <a:r>
              <a:rPr lang="en-US" dirty="0">
                <a:latin typeface="Comic Sans MS" panose="030F0702030302020204" pitchFamily="66" charset="0"/>
              </a:rPr>
              <a:t>.</a:t>
            </a:r>
          </a:p>
        </p:txBody>
      </p:sp>
      <p:sp>
        <p:nvSpPr>
          <p:cNvPr id="7" name="TextBox 6">
            <a:extLst>
              <a:ext uri="{FF2B5EF4-FFF2-40B4-BE49-F238E27FC236}">
                <a16:creationId xmlns:a16="http://schemas.microsoft.com/office/drawing/2014/main" id="{56836417-CF97-6B9C-090E-992BF16A82B5}"/>
              </a:ext>
            </a:extLst>
          </p:cNvPr>
          <p:cNvSpPr txBox="1"/>
          <p:nvPr/>
        </p:nvSpPr>
        <p:spPr>
          <a:xfrm>
            <a:off x="511139" y="3860836"/>
            <a:ext cx="6097712" cy="2308324"/>
          </a:xfrm>
          <a:prstGeom prst="rect">
            <a:avLst/>
          </a:prstGeom>
          <a:noFill/>
        </p:spPr>
        <p:txBody>
          <a:bodyPr wrap="square">
            <a:spAutoFit/>
          </a:bodyPr>
          <a:lstStyle/>
          <a:p>
            <a:r>
              <a:rPr lang="en-IN" dirty="0">
                <a:latin typeface="Comic Sans MS" panose="030F0702030302020204" pitchFamily="66" charset="0"/>
              </a:rPr>
              <a:t>Offline ordering systems in the food industry face several significant challenges. These include inefficiencies in handling high volumes of orders, which often lead to long waiting times and customer dissatisfaction. Additionally, the lack of real-time data on customer preferences and ordering patterns hampers targeted marketing and personalized customer service.</a:t>
            </a:r>
          </a:p>
        </p:txBody>
      </p:sp>
      <p:pic>
        <p:nvPicPr>
          <p:cNvPr id="2050" name="Picture 2" descr="What is an Online Food Ordering System ...">
            <a:extLst>
              <a:ext uri="{FF2B5EF4-FFF2-40B4-BE49-F238E27FC236}">
                <a16:creationId xmlns:a16="http://schemas.microsoft.com/office/drawing/2014/main" id="{4419C287-A509-C5E8-1D46-1A643F7AF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407" y="0"/>
            <a:ext cx="4044593" cy="24041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nline Food Ordering for Restaurants ...">
            <a:extLst>
              <a:ext uri="{FF2B5EF4-FFF2-40B4-BE49-F238E27FC236}">
                <a16:creationId xmlns:a16="http://schemas.microsoft.com/office/drawing/2014/main" id="{938D70CE-CF8A-6381-298E-75228EDEE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07" y="2404154"/>
            <a:ext cx="3954693" cy="19385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Online Ordering System? 10 ...">
            <a:extLst>
              <a:ext uri="{FF2B5EF4-FFF2-40B4-BE49-F238E27FC236}">
                <a16:creationId xmlns:a16="http://schemas.microsoft.com/office/drawing/2014/main" id="{2FD4CA9F-7A53-1F44-5F5E-89216E099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407" y="4335896"/>
            <a:ext cx="4044593" cy="252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5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B56BB-AC2D-7EA0-954A-2ABDB124A7EF}"/>
              </a:ext>
            </a:extLst>
          </p:cNvPr>
          <p:cNvSpPr txBox="1"/>
          <p:nvPr/>
        </p:nvSpPr>
        <p:spPr>
          <a:xfrm>
            <a:off x="100173" y="465448"/>
            <a:ext cx="6097712" cy="461858"/>
          </a:xfrm>
          <a:prstGeom prst="rect">
            <a:avLst/>
          </a:prstGeom>
          <a:noFill/>
        </p:spPr>
        <p:txBody>
          <a:bodyPr wrap="square">
            <a:spAutoFit/>
          </a:bodyPr>
          <a:lstStyle/>
          <a:p>
            <a:pPr lvl="1">
              <a:lnSpc>
                <a:spcPct val="150000"/>
              </a:lnSpc>
              <a:spcAft>
                <a:spcPts val="600"/>
              </a:spcAft>
            </a:pPr>
            <a:r>
              <a:rPr lang="en-US" dirty="0">
                <a:latin typeface="Comic Sans MS" panose="030F0702030302020204" pitchFamily="66" charset="0"/>
                <a:ea typeface="Times New Roman" panose="02020603050405020304" pitchFamily="18" charset="0"/>
              </a:rPr>
              <a:t>ADVANTAGES OF FOOD ORDERING SYSTEM:</a:t>
            </a:r>
            <a:endParaRPr lang="en-US" dirty="0">
              <a:effectLst/>
              <a:latin typeface="Comic Sans MS" panose="030F0702030302020204" pitchFamily="66" charset="0"/>
              <a:ea typeface="Times New Roman" panose="02020603050405020304" pitchFamily="18" charset="0"/>
            </a:endParaRPr>
          </a:p>
        </p:txBody>
      </p:sp>
      <p:sp>
        <p:nvSpPr>
          <p:cNvPr id="7" name="TextBox 6">
            <a:extLst>
              <a:ext uri="{FF2B5EF4-FFF2-40B4-BE49-F238E27FC236}">
                <a16:creationId xmlns:a16="http://schemas.microsoft.com/office/drawing/2014/main" id="{5F4358B3-AC54-0857-14BF-DE14784EB76B}"/>
              </a:ext>
            </a:extLst>
          </p:cNvPr>
          <p:cNvSpPr txBox="1"/>
          <p:nvPr/>
        </p:nvSpPr>
        <p:spPr>
          <a:xfrm>
            <a:off x="500865" y="1145539"/>
            <a:ext cx="9454793" cy="6186309"/>
          </a:xfrm>
          <a:prstGeom prst="rect">
            <a:avLst/>
          </a:prstGeom>
          <a:noFill/>
        </p:spPr>
        <p:txBody>
          <a:bodyPr wrap="square">
            <a:spAutoFit/>
          </a:bodyPr>
          <a:lstStyle/>
          <a:p>
            <a:pPr marL="285750" indent="-285750">
              <a:buFont typeface="Arial" panose="020B0604020202020204" pitchFamily="34" charset="0"/>
              <a:buChar char="•"/>
            </a:pPr>
            <a:r>
              <a:rPr lang="en-IN" dirty="0"/>
              <a:t>User-Friendly Interface: Easy navigation, clear categories, and intuitive design to enhance user experience.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Comprehensive Menu: Detailed menu with images, descriptions, prices, and customization options.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Secure Payment Gateway: Integration with reliable and secure payment gateways for hassle-free transactions.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Order Tracking: Real-time tracking of orders from preparation to delivery.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Customer Support: Live chat, helpdesk, or contact forms for addressing customer queries and issues.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Mobile Compatibility: Mobile-friendly design or dedicated mobile app for users who prefer ordering on their smartphones.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Analytics and Reporting: Tools to monitor sales, customer </a:t>
            </a:r>
            <a:r>
              <a:rPr lang="en-IN" dirty="0" err="1"/>
              <a:t>behavior</a:t>
            </a:r>
            <a:r>
              <a:rPr lang="en-IN" dirty="0"/>
              <a:t>, and other key metrics.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Promotions and Discounts: Easily manageable promotional campaigns and discount codes.</a:t>
            </a:r>
          </a:p>
        </p:txBody>
      </p:sp>
      <p:pic>
        <p:nvPicPr>
          <p:cNvPr id="3074" name="Picture 2" descr="Online Ordering System for Restaurants">
            <a:extLst>
              <a:ext uri="{FF2B5EF4-FFF2-40B4-BE49-F238E27FC236}">
                <a16:creationId xmlns:a16="http://schemas.microsoft.com/office/drawing/2014/main" id="{FEA1D5FC-162D-D0E7-C8E6-0061C736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3465" y="2712378"/>
            <a:ext cx="2318535" cy="41456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nline Food Ordering System">
            <a:extLst>
              <a:ext uri="{FF2B5EF4-FFF2-40B4-BE49-F238E27FC236}">
                <a16:creationId xmlns:a16="http://schemas.microsoft.com/office/drawing/2014/main" id="{12545DDD-E7D3-B136-5CE8-55782A100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8775" y="0"/>
            <a:ext cx="2943225" cy="271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50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5146B6-6A23-B43C-887D-901E5D39CF37}"/>
              </a:ext>
            </a:extLst>
          </p:cNvPr>
          <p:cNvSpPr txBox="1"/>
          <p:nvPr/>
        </p:nvSpPr>
        <p:spPr>
          <a:xfrm>
            <a:off x="-1356189" y="290731"/>
            <a:ext cx="6097712" cy="1033937"/>
          </a:xfrm>
          <a:prstGeom prst="rect">
            <a:avLst/>
          </a:prstGeom>
          <a:noFill/>
        </p:spPr>
        <p:txBody>
          <a:bodyPr wrap="square">
            <a:spAutoFit/>
          </a:bodyPr>
          <a:lstStyle/>
          <a:p>
            <a:pPr marL="1828800" indent="457200" algn="just">
              <a:lnSpc>
                <a:spcPct val="200000"/>
              </a:lnSpc>
            </a:pPr>
            <a:r>
              <a:rPr lang="en-US" sz="3600" b="1" dirty="0">
                <a:effectLst/>
                <a:latin typeface="Cooper Black" panose="0208090404030B020404" pitchFamily="18" charset="0"/>
                <a:ea typeface="Times New Roman" panose="02020603050405020304" pitchFamily="18" charset="0"/>
              </a:rPr>
              <a:t>Methodology </a:t>
            </a:r>
            <a:endParaRPr lang="en-IN" sz="3600" dirty="0">
              <a:effectLst/>
              <a:latin typeface="Cooper Black" panose="0208090404030B020404" pitchFamily="18" charset="0"/>
              <a:ea typeface="Calibri" panose="020F0502020204030204" pitchFamily="34" charset="0"/>
            </a:endParaRPr>
          </a:p>
        </p:txBody>
      </p:sp>
      <p:sp>
        <p:nvSpPr>
          <p:cNvPr id="5" name="TextBox 4">
            <a:extLst>
              <a:ext uri="{FF2B5EF4-FFF2-40B4-BE49-F238E27FC236}">
                <a16:creationId xmlns:a16="http://schemas.microsoft.com/office/drawing/2014/main" id="{6D1C81B0-AB58-227C-C10E-36A0C714C018}"/>
              </a:ext>
            </a:extLst>
          </p:cNvPr>
          <p:cNvSpPr txBox="1"/>
          <p:nvPr/>
        </p:nvSpPr>
        <p:spPr>
          <a:xfrm>
            <a:off x="883577" y="1787972"/>
            <a:ext cx="6801492" cy="646331"/>
          </a:xfrm>
          <a:prstGeom prst="rect">
            <a:avLst/>
          </a:prstGeom>
          <a:noFill/>
        </p:spPr>
        <p:txBody>
          <a:bodyPr wrap="square">
            <a:spAutoFit/>
          </a:bodyPr>
          <a:lstStyle/>
          <a:p>
            <a:r>
              <a:rPr lang="en-US" dirty="0">
                <a:latin typeface="Comic Sans MS" panose="030F0702030302020204" pitchFamily="66" charset="0"/>
              </a:rPr>
              <a:t>Creating Database:</a:t>
            </a:r>
          </a:p>
          <a:p>
            <a:endParaRPr lang="en-IN" dirty="0"/>
          </a:p>
        </p:txBody>
      </p:sp>
      <p:sp>
        <p:nvSpPr>
          <p:cNvPr id="9" name="TextBox 8">
            <a:extLst>
              <a:ext uri="{FF2B5EF4-FFF2-40B4-BE49-F238E27FC236}">
                <a16:creationId xmlns:a16="http://schemas.microsoft.com/office/drawing/2014/main" id="{5BC46E4C-EDE9-159E-CEA2-239BBECC79D4}"/>
              </a:ext>
            </a:extLst>
          </p:cNvPr>
          <p:cNvSpPr txBox="1"/>
          <p:nvPr/>
        </p:nvSpPr>
        <p:spPr>
          <a:xfrm>
            <a:off x="883577" y="2292617"/>
            <a:ext cx="6801492" cy="1754326"/>
          </a:xfrm>
          <a:prstGeom prst="rect">
            <a:avLst/>
          </a:prstGeom>
          <a:noFill/>
        </p:spPr>
        <p:txBody>
          <a:bodyPr wrap="square">
            <a:spAutoFit/>
          </a:bodyPr>
          <a:lstStyle/>
          <a:p>
            <a:r>
              <a:rPr lang="en-IN" dirty="0">
                <a:latin typeface="Comic Sans MS" panose="030F0702030302020204" pitchFamily="66" charset="0"/>
              </a:rPr>
              <a:t>Open the XAMPP Control Panel and start the Apache and MySQL modules. Next, open a web browser and navigate to http://localhost/phpmyadmin, which brings you to the phpMyAdmin interface. Here create a database naming food-order and 5 tables for admin, categories, food, order and contact.</a:t>
            </a:r>
          </a:p>
        </p:txBody>
      </p:sp>
      <p:sp>
        <p:nvSpPr>
          <p:cNvPr id="11" name="TextBox 10">
            <a:extLst>
              <a:ext uri="{FF2B5EF4-FFF2-40B4-BE49-F238E27FC236}">
                <a16:creationId xmlns:a16="http://schemas.microsoft.com/office/drawing/2014/main" id="{016E3EB8-2A3A-FCD5-85C4-CB7487E9CBE0}"/>
              </a:ext>
            </a:extLst>
          </p:cNvPr>
          <p:cNvSpPr txBox="1"/>
          <p:nvPr/>
        </p:nvSpPr>
        <p:spPr>
          <a:xfrm>
            <a:off x="883577" y="4270393"/>
            <a:ext cx="6801492" cy="369332"/>
          </a:xfrm>
          <a:prstGeom prst="rect">
            <a:avLst/>
          </a:prstGeom>
          <a:noFill/>
        </p:spPr>
        <p:txBody>
          <a:bodyPr wrap="square">
            <a:spAutoFit/>
          </a:bodyPr>
          <a:lstStyle/>
          <a:p>
            <a:r>
              <a:rPr lang="en-US" dirty="0">
                <a:latin typeface="Comic Sans MS" panose="030F0702030302020204" pitchFamily="66" charset="0"/>
              </a:rPr>
              <a:t>Creating Frontend:</a:t>
            </a:r>
          </a:p>
        </p:txBody>
      </p:sp>
      <p:sp>
        <p:nvSpPr>
          <p:cNvPr id="13" name="TextBox 12">
            <a:extLst>
              <a:ext uri="{FF2B5EF4-FFF2-40B4-BE49-F238E27FC236}">
                <a16:creationId xmlns:a16="http://schemas.microsoft.com/office/drawing/2014/main" id="{5606E818-BE10-3E91-B4AF-ABC3C39D17FD}"/>
              </a:ext>
            </a:extLst>
          </p:cNvPr>
          <p:cNvSpPr txBox="1"/>
          <p:nvPr/>
        </p:nvSpPr>
        <p:spPr>
          <a:xfrm>
            <a:off x="883577" y="4639725"/>
            <a:ext cx="6801492" cy="1754326"/>
          </a:xfrm>
          <a:prstGeom prst="rect">
            <a:avLst/>
          </a:prstGeom>
          <a:noFill/>
        </p:spPr>
        <p:txBody>
          <a:bodyPr wrap="square">
            <a:spAutoFit/>
          </a:bodyPr>
          <a:lstStyle/>
          <a:p>
            <a:r>
              <a:rPr lang="en-US" sz="1800" dirty="0">
                <a:effectLst/>
                <a:latin typeface="Comic Sans MS" panose="030F0702030302020204" pitchFamily="66" charset="0"/>
                <a:ea typeface="Calibri" panose="020F0502020204030204" pitchFamily="34" charset="0"/>
              </a:rPr>
              <a:t>At start we created the frontend using HTML and CSS. Here we created the front page which shows the different categories and food items. Then we added different pages with each other as we made different pages so that it will be easy for the customer to choose their preferences from all the different menu items available. </a:t>
            </a:r>
            <a:endParaRPr lang="en-IN" sz="1600" dirty="0">
              <a:effectLst/>
              <a:latin typeface="Comic Sans MS" panose="030F0702030302020204" pitchFamily="66" charset="0"/>
              <a:ea typeface="Calibri" panose="020F0502020204030204" pitchFamily="34" charset="0"/>
            </a:endParaRPr>
          </a:p>
        </p:txBody>
      </p:sp>
      <p:pic>
        <p:nvPicPr>
          <p:cNvPr id="4098" name="Picture 2" descr="Html png images | PNGEgg">
            <a:extLst>
              <a:ext uri="{FF2B5EF4-FFF2-40B4-BE49-F238E27FC236}">
                <a16:creationId xmlns:a16="http://schemas.microsoft.com/office/drawing/2014/main" id="{E8A7A346-1E85-6D08-C72C-BFC01669B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937" y="0"/>
            <a:ext cx="3500063" cy="258446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ascading Style Sheets Tutorial ...">
            <a:extLst>
              <a:ext uri="{FF2B5EF4-FFF2-40B4-BE49-F238E27FC236}">
                <a16:creationId xmlns:a16="http://schemas.microsoft.com/office/drawing/2014/main" id="{778F781B-AFF4-BDDC-5696-675DA1878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937" y="2584467"/>
            <a:ext cx="3500063" cy="16859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HP - Wikipedia">
            <a:extLst>
              <a:ext uri="{FF2B5EF4-FFF2-40B4-BE49-F238E27FC236}">
                <a16:creationId xmlns:a16="http://schemas.microsoft.com/office/drawing/2014/main" id="{30A2C70D-FD1F-FF51-B84E-03703805C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1937" y="4270393"/>
            <a:ext cx="3500063" cy="258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08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7EA8F9-9D8C-A422-85B7-D0DEA3CB82EB}"/>
              </a:ext>
            </a:extLst>
          </p:cNvPr>
          <p:cNvSpPr txBox="1"/>
          <p:nvPr/>
        </p:nvSpPr>
        <p:spPr>
          <a:xfrm>
            <a:off x="829638" y="891661"/>
            <a:ext cx="6097712" cy="1477328"/>
          </a:xfrm>
          <a:prstGeom prst="rect">
            <a:avLst/>
          </a:prstGeom>
          <a:noFill/>
        </p:spPr>
        <p:txBody>
          <a:bodyPr wrap="square">
            <a:spAutoFit/>
          </a:bodyPr>
          <a:lstStyle/>
          <a:p>
            <a:r>
              <a:rPr lang="en-US" dirty="0">
                <a:effectLst/>
                <a:latin typeface="Comic Sans MS" panose="030F0702030302020204" pitchFamily="66" charset="0"/>
                <a:ea typeface="Calibri" panose="020F0502020204030204" pitchFamily="34" charset="0"/>
              </a:rPr>
              <a:t>Then we created a order page in which customer specify their orders and provide other details such as quantity, servings </a:t>
            </a:r>
            <a:endParaRPr lang="en-IN" dirty="0">
              <a:effectLst/>
              <a:latin typeface="Comic Sans MS" panose="030F0702030302020204" pitchFamily="66" charset="0"/>
              <a:ea typeface="Calibri" panose="020F0502020204030204" pitchFamily="34" charset="0"/>
            </a:endParaRPr>
          </a:p>
          <a:p>
            <a:r>
              <a:rPr lang="en-US" dirty="0">
                <a:effectLst/>
                <a:latin typeface="Comic Sans MS" panose="030F0702030302020204" pitchFamily="66" charset="0"/>
                <a:ea typeface="Calibri" panose="020F0502020204030204" pitchFamily="34" charset="0"/>
              </a:rPr>
              <a:t>and also fill their details so that there won’t be any problem to deliver their food.  </a:t>
            </a:r>
            <a:endParaRPr lang="en-IN" dirty="0">
              <a:effectLst/>
              <a:latin typeface="Comic Sans MS" panose="030F0702030302020204" pitchFamily="66" charset="0"/>
              <a:ea typeface="Calibri" panose="020F0502020204030204" pitchFamily="34" charset="0"/>
            </a:endParaRPr>
          </a:p>
        </p:txBody>
      </p:sp>
      <p:sp>
        <p:nvSpPr>
          <p:cNvPr id="5" name="TextBox 4">
            <a:extLst>
              <a:ext uri="{FF2B5EF4-FFF2-40B4-BE49-F238E27FC236}">
                <a16:creationId xmlns:a16="http://schemas.microsoft.com/office/drawing/2014/main" id="{98037B0E-1140-9071-3945-196EA868C9BB}"/>
              </a:ext>
            </a:extLst>
          </p:cNvPr>
          <p:cNvSpPr txBox="1"/>
          <p:nvPr/>
        </p:nvSpPr>
        <p:spPr>
          <a:xfrm>
            <a:off x="829638" y="3059668"/>
            <a:ext cx="6097712" cy="369332"/>
          </a:xfrm>
          <a:prstGeom prst="rect">
            <a:avLst/>
          </a:prstGeom>
          <a:noFill/>
        </p:spPr>
        <p:txBody>
          <a:bodyPr wrap="square">
            <a:spAutoFit/>
          </a:bodyPr>
          <a:lstStyle/>
          <a:p>
            <a:r>
              <a:rPr lang="en-US" dirty="0">
                <a:latin typeface="Comic Sans MS" panose="030F0702030302020204" pitchFamily="66" charset="0"/>
              </a:rPr>
              <a:t>Creating Backend:</a:t>
            </a:r>
          </a:p>
        </p:txBody>
      </p:sp>
      <p:sp>
        <p:nvSpPr>
          <p:cNvPr id="7" name="TextBox 6">
            <a:extLst>
              <a:ext uri="{FF2B5EF4-FFF2-40B4-BE49-F238E27FC236}">
                <a16:creationId xmlns:a16="http://schemas.microsoft.com/office/drawing/2014/main" id="{2CA81B04-6761-5BAC-CD5C-DE22C6ED2B81}"/>
              </a:ext>
            </a:extLst>
          </p:cNvPr>
          <p:cNvSpPr txBox="1"/>
          <p:nvPr/>
        </p:nvSpPr>
        <p:spPr>
          <a:xfrm>
            <a:off x="829637" y="3613666"/>
            <a:ext cx="7317769" cy="2862322"/>
          </a:xfrm>
          <a:prstGeom prst="rect">
            <a:avLst/>
          </a:prstGeom>
          <a:noFill/>
        </p:spPr>
        <p:txBody>
          <a:bodyPr wrap="square">
            <a:spAutoFit/>
          </a:bodyPr>
          <a:lstStyle/>
          <a:p>
            <a:r>
              <a:rPr lang="en-IN" dirty="0">
                <a:latin typeface="Comic Sans MS" panose="030F0702030302020204" pitchFamily="66" charset="0"/>
              </a:rPr>
              <a:t>Then by using PHP we created the backend which is being connected with the database.</a:t>
            </a:r>
          </a:p>
          <a:p>
            <a:r>
              <a:rPr lang="en-IN" dirty="0">
                <a:latin typeface="Comic Sans MS" panose="030F0702030302020204" pitchFamily="66" charset="0"/>
              </a:rPr>
              <a:t>Here we created the option to add admin and update their details if they want to remove an admin. For adding different categories present in our restaurant and also able to update the categories or remove them. We added food items so that they can be added category wise so they will be easily accessible to the user. Added the option where we can change the order details if requested by the customer and also change the order status accordingly so that restaurant will know if the order is delivered or not.</a:t>
            </a:r>
          </a:p>
        </p:txBody>
      </p:sp>
      <p:pic>
        <p:nvPicPr>
          <p:cNvPr id="5122" name="Picture 2" descr="XAMPP Tutorial - javatpoint">
            <a:extLst>
              <a:ext uri="{FF2B5EF4-FFF2-40B4-BE49-F238E27FC236}">
                <a16:creationId xmlns:a16="http://schemas.microsoft.com/office/drawing/2014/main" id="{90AF8C0C-0C76-FF08-6756-FA9630A38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407" y="-1"/>
            <a:ext cx="4044594" cy="2368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ackend Development">
            <a:extLst>
              <a:ext uri="{FF2B5EF4-FFF2-40B4-BE49-F238E27FC236}">
                <a16:creationId xmlns:a16="http://schemas.microsoft.com/office/drawing/2014/main" id="{FCFA481B-C974-5780-415C-0548E2D04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06" y="4632140"/>
            <a:ext cx="4044594" cy="221328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rontend Web Developer Learning Path ...">
            <a:extLst>
              <a:ext uri="{FF2B5EF4-FFF2-40B4-BE49-F238E27FC236}">
                <a16:creationId xmlns:a16="http://schemas.microsoft.com/office/drawing/2014/main" id="{8770127F-C7E8-0BE4-C041-786B32539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406" y="2368988"/>
            <a:ext cx="4044594" cy="226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79E47-A82B-4982-5698-312670EEE091}"/>
              </a:ext>
            </a:extLst>
          </p:cNvPr>
          <p:cNvSpPr txBox="1"/>
          <p:nvPr/>
        </p:nvSpPr>
        <p:spPr>
          <a:xfrm>
            <a:off x="786829" y="752052"/>
            <a:ext cx="6097712" cy="463397"/>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Calibri" panose="020F0502020204030204" pitchFamily="34" charset="0"/>
              </a:rPr>
              <a:t>Integrating the back-end with front-end: </a:t>
            </a:r>
            <a:endParaRPr lang="en-IN" sz="16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E0953685-790B-4B8E-8C57-686C241695FE}"/>
              </a:ext>
            </a:extLst>
          </p:cNvPr>
          <p:cNvSpPr txBox="1"/>
          <p:nvPr/>
        </p:nvSpPr>
        <p:spPr>
          <a:xfrm>
            <a:off x="786829" y="1670231"/>
            <a:ext cx="7155095" cy="1477328"/>
          </a:xfrm>
          <a:prstGeom prst="rect">
            <a:avLst/>
          </a:prstGeom>
          <a:noFill/>
        </p:spPr>
        <p:txBody>
          <a:bodyPr wrap="square">
            <a:spAutoFit/>
          </a:bodyPr>
          <a:lstStyle/>
          <a:p>
            <a:r>
              <a:rPr lang="en-US" sz="1800" dirty="0">
                <a:effectLst/>
                <a:latin typeface="Comic Sans MS" panose="030F0702030302020204" pitchFamily="66" charset="0"/>
                <a:ea typeface="Calibri" panose="020F0502020204030204" pitchFamily="34" charset="0"/>
              </a:rPr>
              <a:t>We integrate the back-end with front-end as we change all the HTML files in front-end to PHP files so that they can connect with database so they show all the options available in the database to the customers and admin can easily make changes in the website accordingly.</a:t>
            </a:r>
            <a:endParaRPr lang="en-IN" sz="1600" dirty="0">
              <a:effectLst/>
              <a:latin typeface="Comic Sans MS" panose="030F0702030302020204" pitchFamily="66" charset="0"/>
              <a:ea typeface="Calibri" panose="020F0502020204030204" pitchFamily="34" charset="0"/>
            </a:endParaRPr>
          </a:p>
        </p:txBody>
      </p:sp>
      <p:sp>
        <p:nvSpPr>
          <p:cNvPr id="7" name="TextBox 6">
            <a:extLst>
              <a:ext uri="{FF2B5EF4-FFF2-40B4-BE49-F238E27FC236}">
                <a16:creationId xmlns:a16="http://schemas.microsoft.com/office/drawing/2014/main" id="{4874FF54-DA96-D6D2-9988-AD06CF6FD94C}"/>
              </a:ext>
            </a:extLst>
          </p:cNvPr>
          <p:cNvSpPr txBox="1"/>
          <p:nvPr/>
        </p:nvSpPr>
        <p:spPr>
          <a:xfrm>
            <a:off x="786829" y="3429000"/>
            <a:ext cx="7237288" cy="1754326"/>
          </a:xfrm>
          <a:prstGeom prst="rect">
            <a:avLst/>
          </a:prstGeom>
          <a:noFill/>
        </p:spPr>
        <p:txBody>
          <a:bodyPr wrap="square">
            <a:spAutoFit/>
          </a:bodyPr>
          <a:lstStyle/>
          <a:p>
            <a:r>
              <a:rPr lang="en-US" sz="1800" dirty="0">
                <a:effectLst/>
                <a:latin typeface="Comic Sans MS" panose="030F0702030302020204" pitchFamily="66" charset="0"/>
                <a:ea typeface="Calibri" panose="020F0502020204030204" pitchFamily="34" charset="0"/>
              </a:rPr>
              <a:t>We also made a dashboard which shows the admin total categories present currently and total food items which are being served by the restaurant. It also shows total orders the restaurant got and total earning it did by calculating all the order values which had been delivered by adding all the order total prices.</a:t>
            </a:r>
            <a:endParaRPr lang="en-IN" sz="1600" dirty="0">
              <a:effectLst/>
              <a:latin typeface="Comic Sans MS" panose="030F0702030302020204" pitchFamily="66" charset="0"/>
              <a:ea typeface="Calibri" panose="020F0502020204030204" pitchFamily="34" charset="0"/>
            </a:endParaRPr>
          </a:p>
        </p:txBody>
      </p:sp>
      <p:pic>
        <p:nvPicPr>
          <p:cNvPr id="6146" name="Picture 2" descr="Frontend and Backend in Web Development ...">
            <a:extLst>
              <a:ext uri="{FF2B5EF4-FFF2-40B4-BE49-F238E27FC236}">
                <a16:creationId xmlns:a16="http://schemas.microsoft.com/office/drawing/2014/main" id="{3540141F-E0BC-0026-1AEE-0615338F9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1793" y="-1"/>
            <a:ext cx="3880207" cy="268155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ront-End vs Back-End Web Development ...">
            <a:extLst>
              <a:ext uri="{FF2B5EF4-FFF2-40B4-BE49-F238E27FC236}">
                <a16:creationId xmlns:a16="http://schemas.microsoft.com/office/drawing/2014/main" id="{FCCEB000-8409-BE1B-DC64-30EB1A70E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1793" y="4380679"/>
            <a:ext cx="3880207" cy="2477321"/>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Frontend vs backend vs full stack ...">
            <a:extLst>
              <a:ext uri="{FF2B5EF4-FFF2-40B4-BE49-F238E27FC236}">
                <a16:creationId xmlns:a16="http://schemas.microsoft.com/office/drawing/2014/main" id="{479C3FE5-8242-47A0-4B0A-80EBB0FC9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793" y="2681554"/>
            <a:ext cx="3880207" cy="169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85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5330E-C2FD-2F9C-7732-E3F80EDF6C15}"/>
              </a:ext>
            </a:extLst>
          </p:cNvPr>
          <p:cNvSpPr txBox="1"/>
          <p:nvPr/>
        </p:nvSpPr>
        <p:spPr>
          <a:xfrm>
            <a:off x="531687" y="575623"/>
            <a:ext cx="6097712" cy="646331"/>
          </a:xfrm>
          <a:prstGeom prst="rect">
            <a:avLst/>
          </a:prstGeom>
          <a:noFill/>
        </p:spPr>
        <p:txBody>
          <a:bodyPr wrap="square">
            <a:spAutoFit/>
          </a:bodyPr>
          <a:lstStyle/>
          <a:p>
            <a:r>
              <a:rPr lang="en-US" sz="3600" dirty="0">
                <a:latin typeface="Cooper Black" panose="0208090404030B020404" pitchFamily="18" charset="0"/>
                <a:cs typeface="Times New Roman" panose="02020603050405020304" pitchFamily="18" charset="0"/>
              </a:rPr>
              <a:t>RESULTS</a:t>
            </a:r>
            <a:endParaRPr lang="en-IN" sz="3600" dirty="0">
              <a:latin typeface="Cooper Black" panose="0208090404030B020404" pitchFamily="18" charset="0"/>
            </a:endParaRPr>
          </a:p>
        </p:txBody>
      </p:sp>
      <p:pic>
        <p:nvPicPr>
          <p:cNvPr id="4" name="Picture 3">
            <a:extLst>
              <a:ext uri="{FF2B5EF4-FFF2-40B4-BE49-F238E27FC236}">
                <a16:creationId xmlns:a16="http://schemas.microsoft.com/office/drawing/2014/main" id="{5BFB716F-C9B9-15FD-D552-FE17AA50C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84962"/>
            <a:ext cx="5845994" cy="5173038"/>
          </a:xfrm>
          <a:prstGeom prst="rect">
            <a:avLst/>
          </a:prstGeom>
        </p:spPr>
      </p:pic>
      <p:pic>
        <p:nvPicPr>
          <p:cNvPr id="6" name="Picture 5">
            <a:extLst>
              <a:ext uri="{FF2B5EF4-FFF2-40B4-BE49-F238E27FC236}">
                <a16:creationId xmlns:a16="http://schemas.microsoft.com/office/drawing/2014/main" id="{288FCDCF-B870-C9D8-EC76-F4FC18A5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995" y="1684962"/>
            <a:ext cx="6489843" cy="5173038"/>
          </a:xfrm>
          <a:prstGeom prst="rect">
            <a:avLst/>
          </a:prstGeom>
        </p:spPr>
      </p:pic>
    </p:spTree>
    <p:extLst>
      <p:ext uri="{BB962C8B-B14F-4D97-AF65-F5344CB8AC3E}">
        <p14:creationId xmlns:p14="http://schemas.microsoft.com/office/powerpoint/2010/main" val="97446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5C3742-F2A5-4836-B894-C7ECF81329A3}"/>
              </a:ext>
            </a:extLst>
          </p:cNvPr>
          <p:cNvSpPr txBox="1"/>
          <p:nvPr/>
        </p:nvSpPr>
        <p:spPr>
          <a:xfrm>
            <a:off x="346753" y="462605"/>
            <a:ext cx="6097712" cy="646331"/>
          </a:xfrm>
          <a:prstGeom prst="rect">
            <a:avLst/>
          </a:prstGeom>
          <a:noFill/>
        </p:spPr>
        <p:txBody>
          <a:bodyPr wrap="square">
            <a:spAutoFit/>
          </a:bodyPr>
          <a:lstStyle/>
          <a:p>
            <a:r>
              <a:rPr lang="en-US" sz="3600" dirty="0">
                <a:latin typeface="Cooper Black" panose="0208090404030B020404" pitchFamily="18" charset="0"/>
              </a:rPr>
              <a:t>FUTURE WORKS</a:t>
            </a:r>
            <a:endParaRPr lang="en-IN" sz="3600" dirty="0">
              <a:latin typeface="Cooper Black" panose="0208090404030B020404" pitchFamily="18" charset="0"/>
            </a:endParaRPr>
          </a:p>
        </p:txBody>
      </p:sp>
      <p:sp>
        <p:nvSpPr>
          <p:cNvPr id="5" name="TextBox 4">
            <a:extLst>
              <a:ext uri="{FF2B5EF4-FFF2-40B4-BE49-F238E27FC236}">
                <a16:creationId xmlns:a16="http://schemas.microsoft.com/office/drawing/2014/main" id="{4F3C737E-4399-784B-A97C-C95A77BD4DC0}"/>
              </a:ext>
            </a:extLst>
          </p:cNvPr>
          <p:cNvSpPr txBox="1"/>
          <p:nvPr/>
        </p:nvSpPr>
        <p:spPr>
          <a:xfrm>
            <a:off x="182367" y="1387010"/>
            <a:ext cx="9033552" cy="5355312"/>
          </a:xfrm>
          <a:prstGeom prst="rect">
            <a:avLst/>
          </a:prstGeom>
          <a:noFill/>
        </p:spPr>
        <p:txBody>
          <a:bodyPr wrap="square">
            <a:spAutoFit/>
          </a:bodyPr>
          <a:lstStyle/>
          <a:p>
            <a:pPr marL="285750" indent="-285750">
              <a:buFont typeface="Arial" panose="020B0604020202020204" pitchFamily="34" charset="0"/>
              <a:buChar char="•"/>
            </a:pPr>
            <a:r>
              <a:rPr lang="en-IN" dirty="0">
                <a:latin typeface="Comic Sans MS" panose="030F0702030302020204" pitchFamily="66" charset="0"/>
              </a:rPr>
              <a:t>AI and Machine Learning Integration: Implementing AI to provide personalized recommendations based on user preferences, ordering history, and current trends. </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Voice Ordering: Integrating voice recognition technology to allow customers to place orders using voice commands via smart speakers or mobile apps, offering a hands-free and convenient ordering experience.</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Augmented Reality (AR) Menus: Utilizing AR to create interactive menus where customers can view 3D images of dishes, see nutritional information, and even visualize the meal on their table before ordering.</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Blockchain for Transparency: Using blockchain technology to ensure transparency in the food supply chain, allowing customers to track the origin of ingredients and ensuring food safety and authenticity.</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Advanced Analytics: Developing advanced analytics tools to provide deeper insights into customer </a:t>
            </a:r>
            <a:r>
              <a:rPr lang="en-IN" dirty="0" err="1">
                <a:latin typeface="Comic Sans MS" panose="030F0702030302020204" pitchFamily="66" charset="0"/>
              </a:rPr>
              <a:t>behavior</a:t>
            </a:r>
            <a:r>
              <a:rPr lang="en-IN" dirty="0">
                <a:latin typeface="Comic Sans MS" panose="030F0702030302020204" pitchFamily="66" charset="0"/>
              </a:rPr>
              <a:t>, market trends, and business performance, enabling data-driven decision-making and more targeted marketing strategies.</a:t>
            </a:r>
          </a:p>
        </p:txBody>
      </p:sp>
      <p:pic>
        <p:nvPicPr>
          <p:cNvPr id="7170" name="Picture 2" descr="online food ordering systems ...">
            <a:extLst>
              <a:ext uri="{FF2B5EF4-FFF2-40B4-BE49-F238E27FC236}">
                <a16:creationId xmlns:a16="http://schemas.microsoft.com/office/drawing/2014/main" id="{312F3A46-466C-E1CC-F86B-B96043AFD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5919" y="0"/>
            <a:ext cx="2976081" cy="36450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Online Food Ordering by Restaurant App ...">
            <a:extLst>
              <a:ext uri="{FF2B5EF4-FFF2-40B4-BE49-F238E27FC236}">
                <a16:creationId xmlns:a16="http://schemas.microsoft.com/office/drawing/2014/main" id="{1420B8B4-8700-A2D9-CC17-F35F73E33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919" y="3645024"/>
            <a:ext cx="2976081" cy="321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47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46D0A-993E-B7BB-D497-A4302052E75D}"/>
              </a:ext>
            </a:extLst>
          </p:cNvPr>
          <p:cNvSpPr txBox="1"/>
          <p:nvPr/>
        </p:nvSpPr>
        <p:spPr>
          <a:xfrm>
            <a:off x="1199507" y="612844"/>
            <a:ext cx="8129427" cy="5909310"/>
          </a:xfrm>
          <a:prstGeom prst="rect">
            <a:avLst/>
          </a:prstGeom>
          <a:noFill/>
        </p:spPr>
        <p:txBody>
          <a:bodyPr wrap="square">
            <a:spAutoFit/>
          </a:bodyPr>
          <a:lstStyle/>
          <a:p>
            <a:pPr marL="285750" indent="-285750">
              <a:buFont typeface="Arial" panose="020B0604020202020204" pitchFamily="34" charset="0"/>
              <a:buChar char="•"/>
            </a:pPr>
            <a:r>
              <a:rPr lang="en-IN" dirty="0">
                <a:latin typeface="Comic Sans MS" panose="030F0702030302020204" pitchFamily="66" charset="0"/>
              </a:rPr>
              <a:t>Sustainability Features: Incorporating features that promote sustainability, such as tracking carbon footprints of meals, offering eco-friendly packaging options, and providing customers with incentives for choosing sustainable options.</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Subscription Models: Implementing subscription-based services for regular customers, offering them exclusive deals, faster delivery, and personalized meal plans.</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Seamless Integration with Smart Appliances: Creating systems that integrate with smart kitchen appliances, allowing for automated cooking based on orders and ensuring consistent quality and efficiency.</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Enhanced Security Measures: Developing more robust security protocols to protect customer data and transaction information, ensuring compliance with privacy regulations and building customer trust.</a:t>
            </a:r>
          </a:p>
          <a:p>
            <a:pPr marL="285750" indent="-285750">
              <a:buFont typeface="Arial" panose="020B0604020202020204" pitchFamily="34" charset="0"/>
              <a:buChar char="•"/>
            </a:pPr>
            <a:endParaRPr lang="en-IN" dirty="0">
              <a:latin typeface="Comic Sans MS" panose="030F0702030302020204" pitchFamily="66" charset="0"/>
            </a:endParaRPr>
          </a:p>
          <a:p>
            <a:pPr marL="285750" indent="-285750">
              <a:buFont typeface="Arial" panose="020B0604020202020204" pitchFamily="34" charset="0"/>
              <a:buChar char="•"/>
            </a:pPr>
            <a:r>
              <a:rPr lang="en-IN" dirty="0">
                <a:latin typeface="Comic Sans MS" panose="030F0702030302020204" pitchFamily="66" charset="0"/>
              </a:rPr>
              <a:t>Multi-Channel Ordering: Expanding ordering options across various platforms, including social media, chatbots, and wearable devices, providing customers with multiple convenient ways to place orders.</a:t>
            </a:r>
          </a:p>
        </p:txBody>
      </p:sp>
    </p:spTree>
    <p:extLst>
      <p:ext uri="{BB962C8B-B14F-4D97-AF65-F5344CB8AC3E}">
        <p14:creationId xmlns:p14="http://schemas.microsoft.com/office/powerpoint/2010/main" val="11523052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287</TotalTime>
  <Words>1029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Cascadia Code SemiBold</vt:lpstr>
      <vt:lpstr>Comic Sans MS</vt:lpstr>
      <vt:lpstr>Cooper Black</vt:lpstr>
      <vt:lpstr>Times New Roman</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Devansh Bisht</dc:creator>
  <cp:lastModifiedBy>Devansh Bisht</cp:lastModifiedBy>
  <cp:revision>4</cp:revision>
  <dcterms:created xsi:type="dcterms:W3CDTF">2024-07-05T12:00:15Z</dcterms:created>
  <dcterms:modified xsi:type="dcterms:W3CDTF">2024-07-06T07:55:14Z</dcterms:modified>
</cp:coreProperties>
</file>