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74" r:id="rId5"/>
    <p:sldId id="275" r:id="rId6"/>
    <p:sldId id="260" r:id="rId7"/>
    <p:sldId id="262" r:id="rId8"/>
    <p:sldId id="265" r:id="rId9"/>
    <p:sldId id="266" r:id="rId10"/>
    <p:sldId id="268" r:id="rId11"/>
    <p:sldId id="273" r:id="rId12"/>
    <p:sldId id="27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6010120108_FY_Sogani Archita" initials="1A" lastIdx="1" clrIdx="0">
    <p:extLst>
      <p:ext uri="{19B8F6BF-5375-455C-9EA6-DF929625EA0E}">
        <p15:presenceInfo xmlns:p15="http://schemas.microsoft.com/office/powerpoint/2012/main" userId="16010120108_FY_Sogani Arch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D0CAA-7939-1B30-71B3-A01DDF13415F}" v="19" dt="2024-03-31T14:24:19.788"/>
    <p1510:client id="{FE62AFB4-FC45-5138-B421-0AFB7A0A4EE3}" v="41" dt="2024-03-31T12:08:32.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83" d="100"/>
          <a:sy n="83"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7243" y="1501925"/>
            <a:ext cx="11424152" cy="1325563"/>
          </a:xfrm>
        </p:spPr>
        <p:txBody>
          <a:bodyPr>
            <a:noAutofit/>
          </a:bodyPr>
          <a:lstStyle/>
          <a:p>
            <a:pPr algn="ctr"/>
            <a:br>
              <a:rPr lang="en-US" dirty="0">
                <a:latin typeface="Marcellus" panose="020E0602050203020307" pitchFamily="34" charset="0"/>
              </a:rPr>
            </a:br>
            <a:br>
              <a:rPr lang="en-US" dirty="0">
                <a:latin typeface="Marcellus" panose="020E0602050203020307" pitchFamily="34" charset="0"/>
              </a:rPr>
            </a:br>
            <a:br>
              <a:rPr lang="en-US" dirty="0">
                <a:latin typeface="Marcellus" panose="020E0602050203020307" pitchFamily="34" charset="0"/>
              </a:rPr>
            </a:br>
            <a:r>
              <a:rPr lang="en-US" sz="3200" dirty="0">
                <a:effectLst/>
                <a:latin typeface="Times New Roman"/>
                <a:ea typeface="Calibri" panose="020F0502020204030204" pitchFamily="34" charset="0"/>
                <a:cs typeface="Times New Roman"/>
              </a:rPr>
              <a:t>Implementation of Metasploit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017BB7D8-49F2-46FC-8B47-C73A515726D8}"/>
              </a:ext>
            </a:extLst>
          </p:cNvPr>
          <p:cNvSpPr txBox="1"/>
          <p:nvPr/>
        </p:nvSpPr>
        <p:spPr>
          <a:xfrm>
            <a:off x="3100974" y="3438939"/>
            <a:ext cx="6756690" cy="2427396"/>
          </a:xfrm>
          <a:prstGeom prst="rect">
            <a:avLst/>
          </a:prstGeom>
          <a:noFill/>
        </p:spPr>
        <p:txBody>
          <a:bodyPr wrap="square" lIns="91440" tIns="45720" rIns="91440" bIns="45720" anchor="t">
            <a:spAutoFit/>
          </a:bodyPr>
          <a:lstStyle/>
          <a:p>
            <a:pPr algn="ctr">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a:t>
            </a:r>
          </a:p>
          <a:p>
            <a:pPr algn="ctr">
              <a:spcAft>
                <a:spcPts val="800"/>
              </a:spcAft>
            </a:pPr>
            <a:r>
              <a:rPr lang="en-IN" sz="2000" dirty="0">
                <a:latin typeface="Times New Roman"/>
                <a:ea typeface="Calibri" panose="020F0502020204030204" pitchFamily="34" charset="0"/>
                <a:cs typeface="Times New Roman"/>
              </a:rPr>
              <a:t>Devansh Dang- 16010122035</a:t>
            </a:r>
          </a:p>
          <a:p>
            <a:pPr algn="ctr">
              <a:spcAft>
                <a:spcPts val="800"/>
              </a:spcAft>
            </a:pPr>
            <a:r>
              <a:rPr lang="en-IN" sz="2000">
                <a:latin typeface="Times New Roman"/>
                <a:ea typeface="Calibri" panose="020F0502020204030204" pitchFamily="34" charset="0"/>
                <a:cs typeface="Times New Roman"/>
              </a:rPr>
              <a:t>Arya Dhamale – 16010122045</a:t>
            </a:r>
          </a:p>
          <a:p>
            <a:pPr algn="ctr">
              <a:spcAft>
                <a:spcPts val="800"/>
              </a:spcAft>
            </a:pPr>
            <a:endParaRPr lang="en-IN" sz="2000" dirty="0">
              <a:latin typeface="Times New Roman"/>
              <a:ea typeface="Calibri" panose="020F0502020204030204" pitchFamily="34" charset="0"/>
              <a:cs typeface="Times New Roman"/>
            </a:endParaRPr>
          </a:p>
          <a:p>
            <a:pPr algn="ctr">
              <a:spcAft>
                <a:spcPts val="800"/>
              </a:spcAft>
            </a:pPr>
            <a:r>
              <a:rPr lang="en-IN" sz="2000" dirty="0">
                <a:latin typeface="Times New Roman"/>
                <a:ea typeface="Calibri" panose="020F0502020204030204" pitchFamily="34" charset="0"/>
                <a:cs typeface="Times New Roman"/>
              </a:rPr>
              <a:t>SY COMPS A</a:t>
            </a:r>
            <a:endParaRPr lang="en-IN" sz="2000" dirty="0">
              <a:effectLst/>
              <a:latin typeface="Times New Roman"/>
              <a:ea typeface="Calibri" panose="020F0502020204030204" pitchFamily="34" charset="0"/>
              <a:cs typeface="Times New Roman"/>
            </a:endParaRPr>
          </a:p>
          <a:p>
            <a:pPr algn="ct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itle 12">
            <a:extLst>
              <a:ext uri="{FF2B5EF4-FFF2-40B4-BE49-F238E27FC236}">
                <a16:creationId xmlns:a16="http://schemas.microsoft.com/office/drawing/2014/main" id="{99B06559-BBCE-4FFC-BA62-BC83FB921D71}"/>
              </a:ext>
            </a:extLst>
          </p:cNvPr>
          <p:cNvSpPr txBox="1">
            <a:spLocks/>
          </p:cNvSpPr>
          <p:nvPr/>
        </p:nvSpPr>
        <p:spPr>
          <a:xfrm>
            <a:off x="976920" y="2188667"/>
            <a:ext cx="1181822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239423" y="179637"/>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Show exploit payloads: </a:t>
            </a:r>
          </a:p>
        </p:txBody>
      </p:sp>
      <p:pic>
        <p:nvPicPr>
          <p:cNvPr id="2" name="Content Placeholder 4">
            <a:extLst>
              <a:ext uri="{FF2B5EF4-FFF2-40B4-BE49-F238E27FC236}">
                <a16:creationId xmlns:a16="http://schemas.microsoft.com/office/drawing/2014/main" id="{EAF4EF41-F52E-A404-D6D5-305AB64EEB05}"/>
              </a:ext>
            </a:extLst>
          </p:cNvPr>
          <p:cNvPicPr>
            <a:picLocks noGrp="1" noChangeAspect="1"/>
          </p:cNvPicPr>
          <p:nvPr>
            <p:ph idx="1"/>
          </p:nvPr>
        </p:nvPicPr>
        <p:blipFill>
          <a:blip r:embed="rId6"/>
          <a:stretch>
            <a:fillRect/>
          </a:stretch>
        </p:blipFill>
        <p:spPr>
          <a:xfrm>
            <a:off x="1763645" y="1029614"/>
            <a:ext cx="8313227" cy="4650757"/>
          </a:xfrm>
        </p:spPr>
      </p:pic>
    </p:spTree>
    <p:extLst>
      <p:ext uri="{BB962C8B-B14F-4D97-AF65-F5344CB8AC3E}">
        <p14:creationId xmlns:p14="http://schemas.microsoft.com/office/powerpoint/2010/main" val="22038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239423" y="179637"/>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Show SMB exploit targets : </a:t>
            </a:r>
          </a:p>
        </p:txBody>
      </p:sp>
      <p:pic>
        <p:nvPicPr>
          <p:cNvPr id="2" name="Content Placeholder 4">
            <a:extLst>
              <a:ext uri="{FF2B5EF4-FFF2-40B4-BE49-F238E27FC236}">
                <a16:creationId xmlns:a16="http://schemas.microsoft.com/office/drawing/2014/main" id="{3857D312-A1C2-7EF7-9CFA-67B364D759A1}"/>
              </a:ext>
            </a:extLst>
          </p:cNvPr>
          <p:cNvPicPr>
            <a:picLocks noGrp="1" noChangeAspect="1"/>
          </p:cNvPicPr>
          <p:nvPr>
            <p:ph idx="1"/>
          </p:nvPr>
        </p:nvPicPr>
        <p:blipFill>
          <a:blip r:embed="rId6"/>
          <a:stretch>
            <a:fillRect/>
          </a:stretch>
        </p:blipFill>
        <p:spPr>
          <a:xfrm>
            <a:off x="1518292" y="888529"/>
            <a:ext cx="9251378" cy="4351338"/>
          </a:xfrm>
        </p:spPr>
      </p:pic>
    </p:spTree>
    <p:extLst>
      <p:ext uri="{BB962C8B-B14F-4D97-AF65-F5344CB8AC3E}">
        <p14:creationId xmlns:p14="http://schemas.microsoft.com/office/powerpoint/2010/main" val="66371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239423" y="179637"/>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Apply SMB attack on a target: </a:t>
            </a:r>
          </a:p>
        </p:txBody>
      </p:sp>
      <p:pic>
        <p:nvPicPr>
          <p:cNvPr id="2" name="Content Placeholder 4">
            <a:extLst>
              <a:ext uri="{FF2B5EF4-FFF2-40B4-BE49-F238E27FC236}">
                <a16:creationId xmlns:a16="http://schemas.microsoft.com/office/drawing/2014/main" id="{EE1759AF-3622-137E-6390-6BF72ACA9D20}"/>
              </a:ext>
            </a:extLst>
          </p:cNvPr>
          <p:cNvPicPr>
            <a:picLocks noGrp="1" noChangeAspect="1"/>
          </p:cNvPicPr>
          <p:nvPr>
            <p:ph idx="1"/>
          </p:nvPr>
        </p:nvPicPr>
        <p:blipFill>
          <a:blip r:embed="rId6"/>
          <a:stretch>
            <a:fillRect/>
          </a:stretch>
        </p:blipFill>
        <p:spPr>
          <a:xfrm>
            <a:off x="1189423" y="1089342"/>
            <a:ext cx="9617609" cy="4351338"/>
          </a:xfrm>
        </p:spPr>
      </p:pic>
    </p:spTree>
    <p:extLst>
      <p:ext uri="{BB962C8B-B14F-4D97-AF65-F5344CB8AC3E}">
        <p14:creationId xmlns:p14="http://schemas.microsoft.com/office/powerpoint/2010/main" val="15572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6" name="TextBox 5">
            <a:extLst>
              <a:ext uri="{FF2B5EF4-FFF2-40B4-BE49-F238E27FC236}">
                <a16:creationId xmlns:a16="http://schemas.microsoft.com/office/drawing/2014/main" id="{9FD8BBF6-DFD9-7429-71CD-3E85DA7A427E}"/>
              </a:ext>
            </a:extLst>
          </p:cNvPr>
          <p:cNvSpPr txBox="1"/>
          <p:nvPr/>
        </p:nvSpPr>
        <p:spPr>
          <a:xfrm>
            <a:off x="4908885" y="2659559"/>
            <a:ext cx="10471888" cy="769441"/>
          </a:xfrm>
          <a:prstGeom prst="rect">
            <a:avLst/>
          </a:prstGeom>
          <a:noFill/>
        </p:spPr>
        <p:txBody>
          <a:bodyPr wrap="square" rtlCol="0">
            <a:spAutoFit/>
          </a:bodyPr>
          <a:lstStyle/>
          <a:p>
            <a:r>
              <a:rPr lang="en-US" sz="4400" dirty="0">
                <a:solidFill>
                  <a:srgbClr val="C00000"/>
                </a:solidFill>
                <a:latin typeface="Marcellus" panose="020E0602050203020307" pitchFamily="34" charset="0"/>
                <a:ea typeface="+mj-ea"/>
                <a:cs typeface="+mj-cs"/>
              </a:rPr>
              <a:t>THANK YOU</a:t>
            </a:r>
            <a:endParaRPr lang="en-IN" sz="4400" dirty="0">
              <a:solidFill>
                <a:srgbClr val="C00000"/>
              </a:solidFill>
              <a:latin typeface="Marcellus" panose="020E0602050203020307" pitchFamily="34" charset="0"/>
              <a:ea typeface="+mj-ea"/>
              <a:cs typeface="+mj-cs"/>
            </a:endParaRPr>
          </a:p>
        </p:txBody>
      </p:sp>
    </p:spTree>
    <p:extLst>
      <p:ext uri="{BB962C8B-B14F-4D97-AF65-F5344CB8AC3E}">
        <p14:creationId xmlns:p14="http://schemas.microsoft.com/office/powerpoint/2010/main" val="227136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7243" y="333561"/>
            <a:ext cx="11424152" cy="2114229"/>
          </a:xfrm>
        </p:spPr>
        <p:txBody>
          <a:bodyPr>
            <a:noAutofit/>
          </a:bodyPr>
          <a:lstStyle/>
          <a:p>
            <a:pPr algn="l"/>
            <a:br>
              <a:rPr lang="en-US" dirty="0">
                <a:solidFill>
                  <a:srgbClr val="C00000"/>
                </a:solidFill>
                <a:latin typeface="Marcellus" panose="020E0602050203020307" pitchFamily="34" charset="0"/>
              </a:rPr>
            </a:br>
            <a:r>
              <a:rPr lang="en-US" dirty="0">
                <a:solidFill>
                  <a:srgbClr val="C00000"/>
                </a:solidFill>
                <a:latin typeface="Marcellus" panose="020E0602050203020307" pitchFamily="34" charset="0"/>
              </a:rPr>
              <a:t>INTRODUCTION</a:t>
            </a:r>
            <a:br>
              <a:rPr lang="en-US" dirty="0">
                <a:solidFill>
                  <a:srgbClr val="C00000"/>
                </a:solidFill>
                <a:latin typeface="Marcellus" panose="020E0602050203020307" pitchFamily="34" charset="0"/>
              </a:rPr>
            </a:br>
            <a:br>
              <a:rPr lang="en-US" dirty="0">
                <a:solidFill>
                  <a:srgbClr val="C00000"/>
                </a:solidFill>
                <a:latin typeface="Marcellus" panose="020E0602050203020307" pitchFamily="34" charset="0"/>
              </a:rPr>
            </a:br>
            <a:br>
              <a:rPr lang="en-US" sz="2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600" dirty="0">
                <a:solidFill>
                  <a:srgbClr val="FF0000"/>
                </a:solidFill>
                <a:latin typeface="Times New Roman" panose="02020603050405020304" pitchFamily="18" charset="0"/>
                <a:cs typeface="Times New Roman" panose="02020603050405020304" pitchFamily="18" charset="0"/>
              </a:rPr>
            </a:br>
            <a:br>
              <a:rPr lang="en-US" sz="3200"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4" name="Title 12">
            <a:extLst>
              <a:ext uri="{FF2B5EF4-FFF2-40B4-BE49-F238E27FC236}">
                <a16:creationId xmlns:a16="http://schemas.microsoft.com/office/drawing/2014/main" id="{99B06559-BBCE-4FFC-BA62-BC83FB921D71}"/>
              </a:ext>
            </a:extLst>
          </p:cNvPr>
          <p:cNvSpPr txBox="1">
            <a:spLocks/>
          </p:cNvSpPr>
          <p:nvPr/>
        </p:nvSpPr>
        <p:spPr>
          <a:xfrm>
            <a:off x="986917" y="2190388"/>
            <a:ext cx="1181822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AF5C0E3-CFCC-3F06-440E-BFFF1DCB7095}"/>
              </a:ext>
            </a:extLst>
          </p:cNvPr>
          <p:cNvSpPr txBox="1"/>
          <p:nvPr/>
        </p:nvSpPr>
        <p:spPr>
          <a:xfrm>
            <a:off x="914400" y="657225"/>
            <a:ext cx="10789522" cy="4832092"/>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Metasploit is an open-source framework that allows penetration testers and security researchers to exploit vulnerabilities in computer systems and networks. It was initially created by H.D. Moore in 2003 as a tool for testing and developing exploits. Metasploit can be used to test the security of networks and applications, as well as to create custom payloads and exploit code.</a:t>
            </a:r>
          </a:p>
          <a:p>
            <a:pPr marL="342900" indent="-342900">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Metasploit is based on a modular architecture that allows users to build their own modules and plugins. The framework includes a vast library of pre-built modules that can be used to carry out attacks on vulnerable systems. These modules are designed to exploit specific vulnerabilities, and can be customized to suit the needs of the user.</a:t>
            </a:r>
          </a:p>
          <a:p>
            <a:pPr marL="342900" indent="-342900">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The Metasploit Framework provides a command-line interface that allows users to interact with the framework and execute attacks. It also includes a graphical user interface (GUI) called Armitage, which provides a visual representation of the network and makes it easier to navigate and execute attacks.</a:t>
            </a:r>
          </a:p>
        </p:txBody>
      </p:sp>
    </p:spTree>
    <p:extLst>
      <p:ext uri="{BB962C8B-B14F-4D97-AF65-F5344CB8AC3E}">
        <p14:creationId xmlns:p14="http://schemas.microsoft.com/office/powerpoint/2010/main" val="4804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0" name="Rectangle 3">
            <a:extLst>
              <a:ext uri="{FF2B5EF4-FFF2-40B4-BE49-F238E27FC236}">
                <a16:creationId xmlns:a16="http://schemas.microsoft.com/office/drawing/2014/main" id="{3F8FA724-0969-5889-8C70-49CC111ABBE3}"/>
              </a:ext>
            </a:extLst>
          </p:cNvPr>
          <p:cNvSpPr>
            <a:spLocks noChangeArrowheads="1"/>
          </p:cNvSpPr>
          <p:nvPr/>
        </p:nvSpPr>
        <p:spPr bwMode="auto">
          <a:xfrm>
            <a:off x="950286" y="387361"/>
            <a:ext cx="11007934" cy="5540493"/>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dirty="0">
                <a:solidFill>
                  <a:srgbClr val="C00000"/>
                </a:solidFill>
                <a:latin typeface="Marcellus" panose="020E0602050203020307" pitchFamily="34" charset="0"/>
                <a:ea typeface="+mj-ea"/>
                <a:cs typeface="+mj-cs"/>
              </a:rPr>
              <a:t>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a:p>
            <a:pPr algn="l"/>
            <a:r>
              <a:rPr lang="en-US" sz="1600" b="0" i="0" dirty="0">
                <a:effectLst/>
                <a:cs typeface="Arial" panose="020B0604020202020204" pitchFamily="34" charset="0"/>
              </a:rPr>
              <a:t>Metasploit provides a variety of functionalities for penetration testing, vulnerability assessment, and exploitation. Some of the key functionalities of Metasploit are:</a:t>
            </a:r>
          </a:p>
          <a:p>
            <a:pPr lvl="1">
              <a:buFont typeface="+mj-lt"/>
              <a:buAutoNum type="arabicPeriod"/>
            </a:pPr>
            <a:r>
              <a:rPr lang="en-US" sz="1600" b="0" i="0" dirty="0">
                <a:effectLst/>
                <a:cs typeface="Arial" panose="020B0604020202020204" pitchFamily="34" charset="0"/>
              </a:rPr>
              <a:t>Exploitation: Metasploit can be used to exploit vulnerabilities in computer systems and networks. It includes a vast library of pre-built exploits for a variety of operating systems and applications.</a:t>
            </a:r>
          </a:p>
          <a:p>
            <a:pPr lvl="1">
              <a:buFont typeface="+mj-lt"/>
              <a:buAutoNum type="arabicPeriod"/>
            </a:pPr>
            <a:r>
              <a:rPr lang="en-US" sz="1600" b="0" i="0" dirty="0">
                <a:effectLst/>
                <a:cs typeface="Arial" panose="020B0604020202020204" pitchFamily="34" charset="0"/>
              </a:rPr>
              <a:t>Payloads: Metasploit provides a range of payloads that can be used to gain remote access to a target system, such as a reverse shell or a </a:t>
            </a:r>
            <a:r>
              <a:rPr lang="en-US" sz="1600" b="0" i="0" dirty="0" err="1">
                <a:effectLst/>
                <a:cs typeface="Arial" panose="020B0604020202020204" pitchFamily="34" charset="0"/>
              </a:rPr>
              <a:t>meterpreter</a:t>
            </a:r>
            <a:r>
              <a:rPr lang="en-US" sz="1600" b="0" i="0" dirty="0">
                <a:effectLst/>
                <a:cs typeface="Arial" panose="020B0604020202020204" pitchFamily="34" charset="0"/>
              </a:rPr>
              <a:t> session.</a:t>
            </a:r>
          </a:p>
          <a:p>
            <a:pPr lvl="1">
              <a:buFont typeface="+mj-lt"/>
              <a:buAutoNum type="arabicPeriod"/>
            </a:pPr>
            <a:r>
              <a:rPr lang="en-US" sz="1600" b="0" i="0" dirty="0">
                <a:effectLst/>
                <a:cs typeface="Arial" panose="020B0604020202020204" pitchFamily="34" charset="0"/>
              </a:rPr>
              <a:t>Post-exploitation: Once a system has been compromised, Metasploit can be used to perform post-exploitation activities such as privilege escalation, data exfiltration, and lateral movement.</a:t>
            </a:r>
          </a:p>
          <a:p>
            <a:pPr lvl="1">
              <a:buFont typeface="+mj-lt"/>
              <a:buAutoNum type="arabicPeriod"/>
            </a:pPr>
            <a:r>
              <a:rPr lang="en-US" sz="1600" b="0" i="0" dirty="0">
                <a:effectLst/>
                <a:cs typeface="Arial" panose="020B0604020202020204" pitchFamily="34" charset="0"/>
              </a:rPr>
              <a:t>Reconnaissance: Metasploit can be used to gather information about a target system or network, such as open ports, services, and operating system information.</a:t>
            </a:r>
          </a:p>
          <a:p>
            <a:pPr lvl="1">
              <a:buFont typeface="+mj-lt"/>
              <a:buAutoNum type="arabicPeriod"/>
            </a:pPr>
            <a:r>
              <a:rPr lang="en-US" sz="1600" b="0" i="0" dirty="0">
                <a:effectLst/>
                <a:cs typeface="Arial" panose="020B0604020202020204" pitchFamily="34" charset="0"/>
              </a:rPr>
              <a:t>Auxiliary modules: Metasploit includes a variety of auxiliary modules that can be used to perform tasks such as password cracking, scanning, and fuzzing.</a:t>
            </a:r>
          </a:p>
          <a:p>
            <a:pPr lvl="1">
              <a:buFont typeface="+mj-lt"/>
              <a:buAutoNum type="arabicPeriod"/>
            </a:pPr>
            <a:r>
              <a:rPr lang="en-US" sz="1600" b="0" i="0" dirty="0">
                <a:effectLst/>
                <a:cs typeface="Arial" panose="020B0604020202020204" pitchFamily="34" charset="0"/>
              </a:rPr>
              <a:t>Exploit development: Metasploit includes tools for developing custom exploits and payloads.</a:t>
            </a:r>
          </a:p>
          <a:p>
            <a:pPr lvl="1">
              <a:buFont typeface="+mj-lt"/>
              <a:buAutoNum type="arabicPeriod"/>
            </a:pPr>
            <a:r>
              <a:rPr lang="en-US" sz="1600" b="0" i="0" dirty="0">
                <a:effectLst/>
                <a:cs typeface="Arial" panose="020B0604020202020204" pitchFamily="34" charset="0"/>
              </a:rPr>
              <a:t>Integration: Metasploit can be integrated with other tools such as Nmap and Wireshark to provide a more comprehensive approach to penetration testing.</a:t>
            </a:r>
          </a:p>
          <a:p>
            <a:pPr lvl="1">
              <a:buFont typeface="+mj-lt"/>
              <a:buAutoNum type="arabicPeriod"/>
            </a:pPr>
            <a:r>
              <a:rPr lang="en-US" sz="1600" b="0" i="0" dirty="0">
                <a:effectLst/>
                <a:cs typeface="Arial" panose="020B0604020202020204" pitchFamily="34" charset="0"/>
              </a:rPr>
              <a:t>Reporting: Metasploit provides reporting capabilities that allow users to generate detailed reports on their testing activities and vulnerabilities found.</a:t>
            </a:r>
            <a:endParaRPr lang="en-US" alt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84713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0" name="Rectangle 3">
            <a:extLst>
              <a:ext uri="{FF2B5EF4-FFF2-40B4-BE49-F238E27FC236}">
                <a16:creationId xmlns:a16="http://schemas.microsoft.com/office/drawing/2014/main" id="{3F8FA724-0969-5889-8C70-49CC111ABBE3}"/>
              </a:ext>
            </a:extLst>
          </p:cNvPr>
          <p:cNvSpPr>
            <a:spLocks noChangeArrowheads="1"/>
          </p:cNvSpPr>
          <p:nvPr/>
        </p:nvSpPr>
        <p:spPr bwMode="auto">
          <a:xfrm>
            <a:off x="995110" y="-37101"/>
            <a:ext cx="11007934" cy="6371490"/>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dirty="0">
                <a:solidFill>
                  <a:srgbClr val="C00000"/>
                </a:solidFill>
                <a:latin typeface="Marcellus" panose="020E0602050203020307" pitchFamily="34" charset="0"/>
                <a:ea typeface="+mj-ea"/>
                <a:cs typeface="+mj-cs"/>
              </a:rPr>
              <a:t>		Advantages of Metasploit: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00000"/>
              </a:solidFill>
              <a:latin typeface="Marcellus" panose="020E0602050203020307" pitchFamily="34" charset="0"/>
              <a:ea typeface="+mj-ea"/>
              <a:cs typeface="+mj-cs"/>
            </a:endParaRPr>
          </a:p>
          <a:p>
            <a:pPr marL="914400" lvl="1" indent="-457200">
              <a:buFont typeface="+mj-lt"/>
              <a:buAutoNum type="arabicPeriod"/>
            </a:pPr>
            <a:r>
              <a:rPr lang="en-US" sz="2400" b="0" i="0" dirty="0">
                <a:solidFill>
                  <a:srgbClr val="212529"/>
                </a:solidFill>
                <a:effectLst/>
                <a:cs typeface="Arial" panose="020B0604020202020204" pitchFamily="34" charset="0"/>
              </a:rPr>
              <a:t>Open-source: Metasploit is an open-source tool, which means that it is free to use and can be customized according to the user's needs.</a:t>
            </a:r>
          </a:p>
          <a:p>
            <a:pPr marL="914400" lvl="1" indent="-457200">
              <a:buFont typeface="+mj-lt"/>
              <a:buAutoNum type="arabicPeriod"/>
            </a:pPr>
            <a:r>
              <a:rPr lang="en-US" sz="2400" b="0" i="0" dirty="0">
                <a:solidFill>
                  <a:srgbClr val="212529"/>
                </a:solidFill>
                <a:effectLst/>
                <a:cs typeface="Arial" panose="020B0604020202020204" pitchFamily="34" charset="0"/>
              </a:rPr>
              <a:t>Comprehensive functionality: Metasploit provides a range of functionalities for penetration testing, vulnerability assessment, and exploitation, making it a versatile tool for security professionals.</a:t>
            </a:r>
          </a:p>
          <a:p>
            <a:pPr marL="914400" lvl="1" indent="-457200">
              <a:buFont typeface="+mj-lt"/>
              <a:buAutoNum type="arabicPeriod"/>
            </a:pPr>
            <a:r>
              <a:rPr lang="en-US" sz="2400" b="0" i="0" dirty="0">
                <a:solidFill>
                  <a:srgbClr val="212529"/>
                </a:solidFill>
                <a:effectLst/>
                <a:cs typeface="Arial" panose="020B0604020202020204" pitchFamily="34" charset="0"/>
              </a:rPr>
              <a:t>Easy to use: Metasploit has a user-friendly interface and provides step-by-step guidance for executing attacks.</a:t>
            </a:r>
          </a:p>
          <a:p>
            <a:pPr marL="914400" lvl="1" indent="-457200">
              <a:buFont typeface="+mj-lt"/>
              <a:buAutoNum type="arabicPeriod"/>
            </a:pPr>
            <a:r>
              <a:rPr lang="en-US" sz="2400" b="0" i="0" dirty="0">
                <a:solidFill>
                  <a:srgbClr val="212529"/>
                </a:solidFill>
                <a:effectLst/>
                <a:cs typeface="Arial" panose="020B0604020202020204" pitchFamily="34" charset="0"/>
              </a:rPr>
              <a:t>Large community: Metasploit has a large and active community of users and developers who provide support, updates, and new modules.</a:t>
            </a:r>
          </a:p>
          <a:p>
            <a:pPr marL="914400" lvl="1" indent="-457200">
              <a:buFont typeface="+mj-lt"/>
              <a:buAutoNum type="arabicPeriod"/>
            </a:pPr>
            <a:r>
              <a:rPr lang="en-US" sz="2400" b="0" i="0" dirty="0">
                <a:solidFill>
                  <a:srgbClr val="212529"/>
                </a:solidFill>
                <a:effectLst/>
                <a:cs typeface="Arial" panose="020B0604020202020204" pitchFamily="34" charset="0"/>
              </a:rPr>
              <a:t>Integration with other tools: Metasploit can be easily integrated with other tools such as Nmap and Wireshark to provide a more comprehensive approach to penetration testing.</a:t>
            </a:r>
            <a:endParaRPr lang="en-US" altLang="en-US" sz="4400" dirty="0">
              <a:solidFill>
                <a:srgbClr val="C00000"/>
              </a:solidFill>
              <a:latin typeface="Marcellus" panose="020E0602050203020307" pitchFamily="34" charset="0"/>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9652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0" name="Rectangle 3">
            <a:extLst>
              <a:ext uri="{FF2B5EF4-FFF2-40B4-BE49-F238E27FC236}">
                <a16:creationId xmlns:a16="http://schemas.microsoft.com/office/drawing/2014/main" id="{3F8FA724-0969-5889-8C70-49CC111ABBE3}"/>
              </a:ext>
            </a:extLst>
          </p:cNvPr>
          <p:cNvSpPr>
            <a:spLocks noChangeArrowheads="1"/>
          </p:cNvSpPr>
          <p:nvPr/>
        </p:nvSpPr>
        <p:spPr bwMode="auto">
          <a:xfrm>
            <a:off x="995110" y="101399"/>
            <a:ext cx="11007934" cy="6094491"/>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dirty="0">
                <a:solidFill>
                  <a:srgbClr val="C00000"/>
                </a:solidFill>
                <a:latin typeface="Marcellus" panose="020E0602050203020307" pitchFamily="34" charset="0"/>
                <a:ea typeface="+mj-ea"/>
                <a:cs typeface="+mj-cs"/>
              </a:rPr>
              <a:t>		Disadvantages of Metasploit: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00000"/>
              </a:solidFill>
              <a:latin typeface="Marcellus" panose="020E0602050203020307" pitchFamily="34" charset="0"/>
              <a:ea typeface="+mj-ea"/>
              <a:cs typeface="+mj-cs"/>
            </a:endParaRPr>
          </a:p>
          <a:p>
            <a:pPr marL="914400" lvl="1" indent="-457200">
              <a:buFont typeface="+mj-lt"/>
              <a:buAutoNum type="arabicPeriod"/>
            </a:pPr>
            <a:r>
              <a:rPr lang="en-US" sz="2400" b="0" i="0" dirty="0">
                <a:solidFill>
                  <a:srgbClr val="212529"/>
                </a:solidFill>
                <a:effectLst/>
                <a:cs typeface="Arial" panose="020B0604020202020204" pitchFamily="34" charset="0"/>
              </a:rPr>
              <a:t>Potential for misuse: Metasploit is a powerful tool that can be used for malicious purposes. It is important to use Metasploit responsibly and only in authorized environments.</a:t>
            </a:r>
          </a:p>
          <a:p>
            <a:pPr marL="914400" lvl="1" indent="-457200">
              <a:buFont typeface="+mj-lt"/>
              <a:buAutoNum type="arabicPeriod"/>
            </a:pPr>
            <a:r>
              <a:rPr lang="en-US" sz="2400" b="0" i="0" dirty="0">
                <a:solidFill>
                  <a:srgbClr val="212529"/>
                </a:solidFill>
                <a:effectLst/>
                <a:cs typeface="Arial" panose="020B0604020202020204" pitchFamily="34" charset="0"/>
              </a:rPr>
              <a:t>Detection by antivirus: Some payloads and exploits generated by Metasploit can be detected by antivirus software, which can limit their effectiveness.</a:t>
            </a:r>
          </a:p>
          <a:p>
            <a:pPr marL="914400" lvl="1" indent="-457200">
              <a:buFont typeface="+mj-lt"/>
              <a:buAutoNum type="arabicPeriod"/>
            </a:pPr>
            <a:r>
              <a:rPr lang="en-US" sz="2400" b="0" i="0" dirty="0">
                <a:solidFill>
                  <a:srgbClr val="212529"/>
                </a:solidFill>
                <a:effectLst/>
                <a:cs typeface="Arial" panose="020B0604020202020204" pitchFamily="34" charset="0"/>
              </a:rPr>
              <a:t>Limited scope: Metasploit has a limited scope in terms of the types of vulnerabilities it can exploit. It may not be effective against complex or custom-built systems.</a:t>
            </a:r>
          </a:p>
          <a:p>
            <a:pPr marL="914400" lvl="1" indent="-457200">
              <a:buFont typeface="+mj-lt"/>
              <a:buAutoNum type="arabicPeriod"/>
            </a:pPr>
            <a:r>
              <a:rPr lang="en-US" sz="2400" b="0" i="0" dirty="0">
                <a:solidFill>
                  <a:srgbClr val="212529"/>
                </a:solidFill>
                <a:effectLst/>
                <a:cs typeface="Arial" panose="020B0604020202020204" pitchFamily="34" charset="0"/>
              </a:rPr>
              <a:t>Skill and knowledge requirements: Metasploit requires a certain level of technical skill and knowledge to use effectively. Beginners may find it challenging to use and may need to undergo training.</a:t>
            </a:r>
            <a:endParaRPr lang="en-US" altLang="en-US" dirty="0">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426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6" name="TextBox 5">
            <a:extLst>
              <a:ext uri="{FF2B5EF4-FFF2-40B4-BE49-F238E27FC236}">
                <a16:creationId xmlns:a16="http://schemas.microsoft.com/office/drawing/2014/main" id="{9FD8BBF6-DFD9-7429-71CD-3E85DA7A427E}"/>
              </a:ext>
            </a:extLst>
          </p:cNvPr>
          <p:cNvSpPr txBox="1"/>
          <p:nvPr/>
        </p:nvSpPr>
        <p:spPr>
          <a:xfrm>
            <a:off x="832538" y="327259"/>
            <a:ext cx="10471888" cy="769441"/>
          </a:xfrm>
          <a:prstGeom prst="rect">
            <a:avLst/>
          </a:prstGeom>
          <a:noFill/>
        </p:spPr>
        <p:txBody>
          <a:bodyPr wrap="square" rtlCol="0">
            <a:spAutoFit/>
          </a:bodyPr>
          <a:lstStyle/>
          <a:p>
            <a:r>
              <a:rPr lang="en-US" sz="4400" dirty="0">
                <a:solidFill>
                  <a:srgbClr val="C00000"/>
                </a:solidFill>
                <a:latin typeface="Marcellus" panose="020E0602050203020307" pitchFamily="34" charset="0"/>
                <a:ea typeface="+mj-ea"/>
                <a:cs typeface="+mj-cs"/>
              </a:rPr>
              <a:t>IMPLEMENTATION </a:t>
            </a:r>
            <a:r>
              <a:rPr lang="en-US" dirty="0"/>
              <a:t> </a:t>
            </a:r>
            <a:r>
              <a:rPr lang="en-US" sz="4400" dirty="0">
                <a:solidFill>
                  <a:srgbClr val="C00000"/>
                </a:solidFill>
                <a:latin typeface="Marcellus" panose="020E0602050203020307" pitchFamily="34" charset="0"/>
                <a:ea typeface="+mj-ea"/>
                <a:cs typeface="+mj-cs"/>
              </a:rPr>
              <a:t>SCREENSHOTS</a:t>
            </a:r>
            <a:endParaRPr lang="en-IN" sz="4400" dirty="0">
              <a:solidFill>
                <a:srgbClr val="C00000"/>
              </a:solidFill>
              <a:latin typeface="Marcellus" panose="020E0602050203020307" pitchFamily="34" charset="0"/>
              <a:ea typeface="+mj-ea"/>
              <a:cs typeface="+mj-cs"/>
            </a:endParaRPr>
          </a:p>
        </p:txBody>
      </p:sp>
      <p:sp>
        <p:nvSpPr>
          <p:cNvPr id="7" name="TextBox 6">
            <a:extLst>
              <a:ext uri="{FF2B5EF4-FFF2-40B4-BE49-F238E27FC236}">
                <a16:creationId xmlns:a16="http://schemas.microsoft.com/office/drawing/2014/main" id="{B61AF469-3792-C526-5F02-08887421ABBF}"/>
              </a:ext>
            </a:extLst>
          </p:cNvPr>
          <p:cNvSpPr txBox="1"/>
          <p:nvPr/>
        </p:nvSpPr>
        <p:spPr>
          <a:xfrm>
            <a:off x="1111479" y="1096700"/>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Start </a:t>
            </a:r>
            <a:r>
              <a:rPr lang="en-IN" sz="2000" dirty="0" err="1">
                <a:latin typeface="Times New Roman" panose="02020603050405020304" pitchFamily="18" charset="0"/>
                <a:ea typeface="+mj-ea"/>
                <a:cs typeface="Times New Roman" panose="02020603050405020304" pitchFamily="18" charset="0"/>
              </a:rPr>
              <a:t>MetaSploit</a:t>
            </a:r>
            <a:r>
              <a:rPr lang="en-IN" sz="2000" dirty="0">
                <a:latin typeface="Times New Roman" panose="02020603050405020304" pitchFamily="18" charset="0"/>
                <a:ea typeface="+mj-ea"/>
                <a:cs typeface="Times New Roman" panose="02020603050405020304" pitchFamily="18" charset="0"/>
              </a:rPr>
              <a:t> Console:</a:t>
            </a:r>
          </a:p>
        </p:txBody>
      </p:sp>
      <p:pic>
        <p:nvPicPr>
          <p:cNvPr id="10" name="Picture 9">
            <a:extLst>
              <a:ext uri="{FF2B5EF4-FFF2-40B4-BE49-F238E27FC236}">
                <a16:creationId xmlns:a16="http://schemas.microsoft.com/office/drawing/2014/main" id="{6ADC3627-9C72-09C4-BB07-DC1729F47627}"/>
              </a:ext>
            </a:extLst>
          </p:cNvPr>
          <p:cNvPicPr>
            <a:picLocks noChangeAspect="1"/>
          </p:cNvPicPr>
          <p:nvPr/>
        </p:nvPicPr>
        <p:blipFill>
          <a:blip r:embed="rId6"/>
          <a:stretch>
            <a:fillRect/>
          </a:stretch>
        </p:blipFill>
        <p:spPr>
          <a:xfrm>
            <a:off x="2577992" y="1778118"/>
            <a:ext cx="7692844" cy="4117705"/>
          </a:xfrm>
          <a:prstGeom prst="rect">
            <a:avLst/>
          </a:prstGeom>
        </p:spPr>
      </p:pic>
    </p:spTree>
    <p:extLst>
      <p:ext uri="{BB962C8B-B14F-4D97-AF65-F5344CB8AC3E}">
        <p14:creationId xmlns:p14="http://schemas.microsoft.com/office/powerpoint/2010/main" val="105245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8273"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58685"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630"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6361"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315842" y="248852"/>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View all exploits</a:t>
            </a:r>
          </a:p>
        </p:txBody>
      </p:sp>
      <p:pic>
        <p:nvPicPr>
          <p:cNvPr id="2" name="Content Placeholder 4">
            <a:extLst>
              <a:ext uri="{FF2B5EF4-FFF2-40B4-BE49-F238E27FC236}">
                <a16:creationId xmlns:a16="http://schemas.microsoft.com/office/drawing/2014/main" id="{5B2E0D58-CB2C-2587-0D99-5BAB109B1A7E}"/>
              </a:ext>
            </a:extLst>
          </p:cNvPr>
          <p:cNvPicPr>
            <a:picLocks noGrp="1" noChangeAspect="1"/>
          </p:cNvPicPr>
          <p:nvPr>
            <p:ph idx="1"/>
          </p:nvPr>
        </p:nvPicPr>
        <p:blipFill>
          <a:blip r:embed="rId6"/>
          <a:stretch>
            <a:fillRect/>
          </a:stretch>
        </p:blipFill>
        <p:spPr>
          <a:xfrm>
            <a:off x="1778666" y="957743"/>
            <a:ext cx="8603007" cy="4828871"/>
          </a:xfrm>
        </p:spPr>
      </p:pic>
    </p:spTree>
    <p:extLst>
      <p:ext uri="{BB962C8B-B14F-4D97-AF65-F5344CB8AC3E}">
        <p14:creationId xmlns:p14="http://schemas.microsoft.com/office/powerpoint/2010/main" val="371364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2864" y="5783850"/>
            <a:ext cx="868683" cy="647487"/>
          </a:xfrm>
          <a:prstGeom prst="rect">
            <a:avLst/>
          </a:prstGeom>
        </p:spPr>
      </p:pic>
      <p:sp>
        <p:nvSpPr>
          <p:cNvPr id="2" name="TextBox 1">
            <a:extLst>
              <a:ext uri="{FF2B5EF4-FFF2-40B4-BE49-F238E27FC236}">
                <a16:creationId xmlns:a16="http://schemas.microsoft.com/office/drawing/2014/main" id="{427F833F-3ABA-1600-5D45-EF4B9E46F32C}"/>
              </a:ext>
            </a:extLst>
          </p:cNvPr>
          <p:cNvSpPr txBox="1"/>
          <p:nvPr/>
        </p:nvSpPr>
        <p:spPr>
          <a:xfrm>
            <a:off x="1315842" y="248852"/>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View exploit commands: </a:t>
            </a:r>
          </a:p>
        </p:txBody>
      </p:sp>
      <p:pic>
        <p:nvPicPr>
          <p:cNvPr id="3" name="Content Placeholder 4">
            <a:extLst>
              <a:ext uri="{FF2B5EF4-FFF2-40B4-BE49-F238E27FC236}">
                <a16:creationId xmlns:a16="http://schemas.microsoft.com/office/drawing/2014/main" id="{882CA190-2DD3-E713-9445-A98442F3AEC1}"/>
              </a:ext>
            </a:extLst>
          </p:cNvPr>
          <p:cNvPicPr>
            <a:picLocks noGrp="1" noChangeAspect="1"/>
          </p:cNvPicPr>
          <p:nvPr>
            <p:ph idx="1"/>
          </p:nvPr>
        </p:nvPicPr>
        <p:blipFill>
          <a:blip r:embed="rId6"/>
          <a:stretch>
            <a:fillRect/>
          </a:stretch>
        </p:blipFill>
        <p:spPr>
          <a:xfrm>
            <a:off x="1862011" y="760952"/>
            <a:ext cx="8748262" cy="4910908"/>
          </a:xfrm>
        </p:spPr>
      </p:pic>
    </p:spTree>
    <p:extLst>
      <p:ext uri="{BB962C8B-B14F-4D97-AF65-F5344CB8AC3E}">
        <p14:creationId xmlns:p14="http://schemas.microsoft.com/office/powerpoint/2010/main" val="175569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586651" y="767504"/>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View exploit targets </a:t>
            </a:r>
          </a:p>
        </p:txBody>
      </p:sp>
      <p:pic>
        <p:nvPicPr>
          <p:cNvPr id="2" name="Content Placeholder 4">
            <a:extLst>
              <a:ext uri="{FF2B5EF4-FFF2-40B4-BE49-F238E27FC236}">
                <a16:creationId xmlns:a16="http://schemas.microsoft.com/office/drawing/2014/main" id="{92B023F9-CCF4-7DE0-4B6D-99EA071FF7F2}"/>
              </a:ext>
            </a:extLst>
          </p:cNvPr>
          <p:cNvPicPr>
            <a:picLocks noGrp="1" noChangeAspect="1"/>
          </p:cNvPicPr>
          <p:nvPr>
            <p:ph idx="1"/>
          </p:nvPr>
        </p:nvPicPr>
        <p:blipFill>
          <a:blip r:embed="rId6"/>
          <a:stretch>
            <a:fillRect/>
          </a:stretch>
        </p:blipFill>
        <p:spPr>
          <a:xfrm>
            <a:off x="1586651" y="2195661"/>
            <a:ext cx="9362162" cy="1979175"/>
          </a:xfrm>
        </p:spPr>
      </p:pic>
    </p:spTree>
    <p:extLst>
      <p:ext uri="{BB962C8B-B14F-4D97-AF65-F5344CB8AC3E}">
        <p14:creationId xmlns:p14="http://schemas.microsoft.com/office/powerpoint/2010/main" val="2657223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1072</TotalTime>
  <Words>733</Words>
  <Application>Microsoft Office PowerPoint</Application>
  <PresentationFormat>Widescreen</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Implementation of Metasploit    </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Jai</cp:lastModifiedBy>
  <cp:revision>99</cp:revision>
  <dcterms:created xsi:type="dcterms:W3CDTF">2020-04-30T07:52:47Z</dcterms:created>
  <dcterms:modified xsi:type="dcterms:W3CDTF">2024-03-31T16:36:42Z</dcterms:modified>
</cp:coreProperties>
</file>